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7"/>
  </p:notesMasterIdLst>
  <p:sldIdLst>
    <p:sldId id="256" r:id="rId2"/>
    <p:sldId id="293" r:id="rId3"/>
    <p:sldId id="451" r:id="rId4"/>
    <p:sldId id="489" r:id="rId5"/>
    <p:sldId id="259" r:id="rId6"/>
    <p:sldId id="490" r:id="rId7"/>
    <p:sldId id="491" r:id="rId8"/>
    <p:sldId id="492" r:id="rId9"/>
    <p:sldId id="493" r:id="rId10"/>
    <p:sldId id="494" r:id="rId11"/>
    <p:sldId id="495" r:id="rId12"/>
    <p:sldId id="496" r:id="rId13"/>
    <p:sldId id="268" r:id="rId14"/>
    <p:sldId id="292" r:id="rId15"/>
    <p:sldId id="291" r:id="rId16"/>
    <p:sldId id="295" r:id="rId17"/>
    <p:sldId id="296" r:id="rId18"/>
    <p:sldId id="297" r:id="rId19"/>
    <p:sldId id="298" r:id="rId20"/>
    <p:sldId id="299" r:id="rId21"/>
    <p:sldId id="300" r:id="rId22"/>
    <p:sldId id="501" r:id="rId23"/>
    <p:sldId id="500" r:id="rId24"/>
    <p:sldId id="502" r:id="rId25"/>
    <p:sldId id="503" r:id="rId26"/>
    <p:sldId id="303" r:id="rId27"/>
    <p:sldId id="315" r:id="rId28"/>
    <p:sldId id="317" r:id="rId29"/>
    <p:sldId id="313" r:id="rId30"/>
    <p:sldId id="316" r:id="rId31"/>
    <p:sldId id="505" r:id="rId32"/>
    <p:sldId id="506" r:id="rId33"/>
    <p:sldId id="508" r:id="rId34"/>
    <p:sldId id="509" r:id="rId35"/>
    <p:sldId id="304" r:id="rId36"/>
    <p:sldId id="305" r:id="rId37"/>
    <p:sldId id="306" r:id="rId38"/>
    <p:sldId id="307" r:id="rId39"/>
    <p:sldId id="308" r:id="rId40"/>
    <p:sldId id="310" r:id="rId41"/>
    <p:sldId id="318" r:id="rId42"/>
    <p:sldId id="510" r:id="rId43"/>
    <p:sldId id="319" r:id="rId44"/>
    <p:sldId id="320" r:id="rId45"/>
    <p:sldId id="321" r:id="rId46"/>
    <p:sldId id="516" r:id="rId47"/>
    <p:sldId id="323" r:id="rId48"/>
    <p:sldId id="324" r:id="rId49"/>
    <p:sldId id="511" r:id="rId50"/>
    <p:sldId id="512" r:id="rId51"/>
    <p:sldId id="513" r:id="rId52"/>
    <p:sldId id="514" r:id="rId53"/>
    <p:sldId id="331" r:id="rId54"/>
    <p:sldId id="333" r:id="rId55"/>
    <p:sldId id="515" r:id="rId56"/>
    <p:sldId id="517" r:id="rId57"/>
    <p:sldId id="552" r:id="rId58"/>
    <p:sldId id="439" r:id="rId59"/>
    <p:sldId id="441" r:id="rId60"/>
    <p:sldId id="554" r:id="rId61"/>
    <p:sldId id="555" r:id="rId62"/>
    <p:sldId id="556" r:id="rId63"/>
    <p:sldId id="557" r:id="rId64"/>
    <p:sldId id="558" r:id="rId65"/>
    <p:sldId id="559" r:id="rId66"/>
    <p:sldId id="560" r:id="rId67"/>
    <p:sldId id="561" r:id="rId68"/>
    <p:sldId id="562" r:id="rId69"/>
    <p:sldId id="563" r:id="rId70"/>
    <p:sldId id="564" r:id="rId71"/>
    <p:sldId id="565" r:id="rId72"/>
    <p:sldId id="566" r:id="rId73"/>
    <p:sldId id="567" r:id="rId74"/>
    <p:sldId id="568" r:id="rId75"/>
    <p:sldId id="569" r:id="rId76"/>
    <p:sldId id="571" r:id="rId77"/>
    <p:sldId id="572" r:id="rId78"/>
    <p:sldId id="573" r:id="rId79"/>
    <p:sldId id="574" r:id="rId80"/>
    <p:sldId id="575" r:id="rId81"/>
    <p:sldId id="577" r:id="rId82"/>
    <p:sldId id="576" r:id="rId83"/>
    <p:sldId id="578" r:id="rId84"/>
    <p:sldId id="579" r:id="rId85"/>
    <p:sldId id="580" r:id="rId86"/>
    <p:sldId id="444" r:id="rId87"/>
    <p:sldId id="581" r:id="rId88"/>
    <p:sldId id="582" r:id="rId89"/>
    <p:sldId id="583" r:id="rId90"/>
    <p:sldId id="584" r:id="rId91"/>
    <p:sldId id="585" r:id="rId92"/>
    <p:sldId id="586" r:id="rId93"/>
    <p:sldId id="587" r:id="rId94"/>
    <p:sldId id="588" r:id="rId95"/>
    <p:sldId id="597" r:id="rId96"/>
    <p:sldId id="598" r:id="rId97"/>
    <p:sldId id="448" r:id="rId98"/>
    <p:sldId id="449" r:id="rId99"/>
    <p:sldId id="589" r:id="rId100"/>
    <p:sldId id="596" r:id="rId101"/>
    <p:sldId id="464" r:id="rId102"/>
    <p:sldId id="450" r:id="rId103"/>
    <p:sldId id="518" r:id="rId104"/>
    <p:sldId id="337" r:id="rId105"/>
    <p:sldId id="343" r:id="rId106"/>
    <p:sldId id="526" r:id="rId107"/>
    <p:sldId id="345" r:id="rId108"/>
    <p:sldId id="344" r:id="rId109"/>
    <p:sldId id="367" r:id="rId110"/>
    <p:sldId id="371" r:id="rId111"/>
    <p:sldId id="370" r:id="rId112"/>
    <p:sldId id="369" r:id="rId113"/>
    <p:sldId id="368" r:id="rId114"/>
    <p:sldId id="376" r:id="rId115"/>
    <p:sldId id="372" r:id="rId116"/>
    <p:sldId id="375" r:id="rId117"/>
    <p:sldId id="465" r:id="rId118"/>
    <p:sldId id="466" r:id="rId119"/>
    <p:sldId id="524" r:id="rId120"/>
    <p:sldId id="530" r:id="rId121"/>
    <p:sldId id="527" r:id="rId122"/>
    <p:sldId id="528" r:id="rId123"/>
    <p:sldId id="529" r:id="rId124"/>
    <p:sldId id="419" r:id="rId125"/>
    <p:sldId id="423" r:id="rId126"/>
    <p:sldId id="424" r:id="rId127"/>
    <p:sldId id="469" r:id="rId128"/>
    <p:sldId id="471" r:id="rId129"/>
    <p:sldId id="470" r:id="rId130"/>
    <p:sldId id="473" r:id="rId131"/>
    <p:sldId id="474" r:id="rId132"/>
    <p:sldId id="478" r:id="rId133"/>
    <p:sldId id="475" r:id="rId134"/>
    <p:sldId id="479" r:id="rId135"/>
    <p:sldId id="476" r:id="rId136"/>
    <p:sldId id="481" r:id="rId137"/>
    <p:sldId id="480" r:id="rId138"/>
    <p:sldId id="482" r:id="rId139"/>
    <p:sldId id="483" r:id="rId140"/>
    <p:sldId id="484" r:id="rId141"/>
    <p:sldId id="485" r:id="rId142"/>
    <p:sldId id="429" r:id="rId143"/>
    <p:sldId id="486" r:id="rId144"/>
    <p:sldId id="487" r:id="rId145"/>
    <p:sldId id="431" r:id="rId146"/>
    <p:sldId id="488" r:id="rId147"/>
    <p:sldId id="433" r:id="rId148"/>
    <p:sldId id="533" r:id="rId149"/>
    <p:sldId id="534" r:id="rId150"/>
    <p:sldId id="535" r:id="rId151"/>
    <p:sldId id="536" r:id="rId152"/>
    <p:sldId id="537" r:id="rId153"/>
    <p:sldId id="538" r:id="rId154"/>
    <p:sldId id="539" r:id="rId155"/>
    <p:sldId id="540" r:id="rId156"/>
    <p:sldId id="541" r:id="rId157"/>
    <p:sldId id="543" r:id="rId158"/>
    <p:sldId id="544" r:id="rId159"/>
    <p:sldId id="545" r:id="rId160"/>
    <p:sldId id="546" r:id="rId161"/>
    <p:sldId id="547" r:id="rId162"/>
    <p:sldId id="438" r:id="rId163"/>
    <p:sldId id="548" r:id="rId164"/>
    <p:sldId id="549" r:id="rId165"/>
    <p:sldId id="551"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55B3"/>
    <a:srgbClr val="C977FF"/>
    <a:srgbClr val="FF7FD3"/>
    <a:srgbClr val="FFD2E2"/>
    <a:srgbClr val="FFBCDD"/>
    <a:srgbClr val="FF91E1"/>
    <a:srgbClr val="FFC1C9"/>
    <a:srgbClr val="FFDFCE"/>
    <a:srgbClr val="FF6B6B"/>
    <a:srgbClr val="FF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38"/>
    <p:restoredTop sz="87366"/>
  </p:normalViewPr>
  <p:slideViewPr>
    <p:cSldViewPr snapToGrid="0" snapToObjects="1">
      <p:cViewPr>
        <p:scale>
          <a:sx n="100" d="100"/>
          <a:sy n="100" d="100"/>
        </p:scale>
        <p:origin x="200" y="3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BC4EB-2D9A-C542-A578-2B57E0FB18FF}"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71AF9-BBC8-D045-B571-D125776D9767}" type="slidenum">
              <a:rPr lang="en-US" smtClean="0"/>
              <a:t>‹#›</a:t>
            </a:fld>
            <a:endParaRPr lang="en-US"/>
          </a:p>
        </p:txBody>
      </p:sp>
    </p:spTree>
    <p:extLst>
      <p:ext uri="{BB962C8B-B14F-4D97-AF65-F5344CB8AC3E}">
        <p14:creationId xmlns:p14="http://schemas.microsoft.com/office/powerpoint/2010/main" val="36178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2</a:t>
            </a:fld>
            <a:endParaRPr lang="en-US"/>
          </a:p>
        </p:txBody>
      </p:sp>
    </p:spTree>
    <p:extLst>
      <p:ext uri="{BB962C8B-B14F-4D97-AF65-F5344CB8AC3E}">
        <p14:creationId xmlns:p14="http://schemas.microsoft.com/office/powerpoint/2010/main" val="358169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modelling</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11</a:t>
            </a:fld>
            <a:endParaRPr lang="en-US"/>
          </a:p>
        </p:txBody>
      </p:sp>
    </p:spTree>
    <p:extLst>
      <p:ext uri="{BB962C8B-B14F-4D97-AF65-F5344CB8AC3E}">
        <p14:creationId xmlns:p14="http://schemas.microsoft.com/office/powerpoint/2010/main" val="30934889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156</a:t>
            </a:fld>
            <a:endParaRPr lang="en-US"/>
          </a:p>
        </p:txBody>
      </p:sp>
    </p:spTree>
    <p:extLst>
      <p:ext uri="{BB962C8B-B14F-4D97-AF65-F5344CB8AC3E}">
        <p14:creationId xmlns:p14="http://schemas.microsoft.com/office/powerpoint/2010/main" val="18966294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157</a:t>
            </a:fld>
            <a:endParaRPr lang="en-US"/>
          </a:p>
        </p:txBody>
      </p:sp>
    </p:spTree>
    <p:extLst>
      <p:ext uri="{BB962C8B-B14F-4D97-AF65-F5344CB8AC3E}">
        <p14:creationId xmlns:p14="http://schemas.microsoft.com/office/powerpoint/2010/main" val="30539353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158</a:t>
            </a:fld>
            <a:endParaRPr lang="en-US"/>
          </a:p>
        </p:txBody>
      </p:sp>
    </p:spTree>
    <p:extLst>
      <p:ext uri="{BB962C8B-B14F-4D97-AF65-F5344CB8AC3E}">
        <p14:creationId xmlns:p14="http://schemas.microsoft.com/office/powerpoint/2010/main" val="16163007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159</a:t>
            </a:fld>
            <a:endParaRPr lang="en-US"/>
          </a:p>
        </p:txBody>
      </p:sp>
    </p:spTree>
    <p:extLst>
      <p:ext uri="{BB962C8B-B14F-4D97-AF65-F5344CB8AC3E}">
        <p14:creationId xmlns:p14="http://schemas.microsoft.com/office/powerpoint/2010/main" val="34345900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160</a:t>
            </a:fld>
            <a:endParaRPr lang="en-US"/>
          </a:p>
        </p:txBody>
      </p:sp>
    </p:spTree>
    <p:extLst>
      <p:ext uri="{BB962C8B-B14F-4D97-AF65-F5344CB8AC3E}">
        <p14:creationId xmlns:p14="http://schemas.microsoft.com/office/powerpoint/2010/main" val="19981869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161</a:t>
            </a:fld>
            <a:endParaRPr lang="en-US"/>
          </a:p>
        </p:txBody>
      </p:sp>
    </p:spTree>
    <p:extLst>
      <p:ext uri="{BB962C8B-B14F-4D97-AF65-F5344CB8AC3E}">
        <p14:creationId xmlns:p14="http://schemas.microsoft.com/office/powerpoint/2010/main" val="27141598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162</a:t>
            </a:fld>
            <a:endParaRPr lang="en-US"/>
          </a:p>
        </p:txBody>
      </p:sp>
    </p:spTree>
    <p:extLst>
      <p:ext uri="{BB962C8B-B14F-4D97-AF65-F5344CB8AC3E}">
        <p14:creationId xmlns:p14="http://schemas.microsoft.com/office/powerpoint/2010/main" val="31314181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163</a:t>
            </a:fld>
            <a:endParaRPr lang="en-US"/>
          </a:p>
        </p:txBody>
      </p:sp>
    </p:spTree>
    <p:extLst>
      <p:ext uri="{BB962C8B-B14F-4D97-AF65-F5344CB8AC3E}">
        <p14:creationId xmlns:p14="http://schemas.microsoft.com/office/powerpoint/2010/main" val="14032360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164</a:t>
            </a:fld>
            <a:endParaRPr lang="en-US"/>
          </a:p>
        </p:txBody>
      </p:sp>
    </p:spTree>
    <p:extLst>
      <p:ext uri="{BB962C8B-B14F-4D97-AF65-F5344CB8AC3E}">
        <p14:creationId xmlns:p14="http://schemas.microsoft.com/office/powerpoint/2010/main" val="35491671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165</a:t>
            </a:fld>
            <a:endParaRPr lang="en-US"/>
          </a:p>
        </p:txBody>
      </p:sp>
    </p:spTree>
    <p:extLst>
      <p:ext uri="{BB962C8B-B14F-4D97-AF65-F5344CB8AC3E}">
        <p14:creationId xmlns:p14="http://schemas.microsoft.com/office/powerpoint/2010/main" val="2703695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a:t>
            </a:fld>
            <a:endParaRPr lang="en-US"/>
          </a:p>
        </p:txBody>
      </p:sp>
    </p:spTree>
    <p:extLst>
      <p:ext uri="{BB962C8B-B14F-4D97-AF65-F5344CB8AC3E}">
        <p14:creationId xmlns:p14="http://schemas.microsoft.com/office/powerpoint/2010/main" val="428856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look familiar. It’s the same, underlying task of trying to estimate a sequence.</a:t>
            </a:r>
          </a:p>
        </p:txBody>
      </p:sp>
      <p:sp>
        <p:nvSpPr>
          <p:cNvPr id="4" name="Slide Number Placeholder 3"/>
          <p:cNvSpPr>
            <a:spLocks noGrp="1"/>
          </p:cNvSpPr>
          <p:nvPr>
            <p:ph type="sldNum" sz="quarter" idx="5"/>
          </p:nvPr>
        </p:nvSpPr>
        <p:spPr/>
        <p:txBody>
          <a:bodyPr/>
          <a:lstStyle/>
          <a:p>
            <a:fld id="{87371AF9-BBC8-D045-B571-D125776D9767}" type="slidenum">
              <a:rPr lang="en-US" smtClean="0"/>
              <a:t>16</a:t>
            </a:fld>
            <a:endParaRPr lang="en-US"/>
          </a:p>
        </p:txBody>
      </p:sp>
    </p:spTree>
    <p:extLst>
      <p:ext uri="{BB962C8B-B14F-4D97-AF65-F5344CB8AC3E}">
        <p14:creationId xmlns:p14="http://schemas.microsoft.com/office/powerpoint/2010/main" val="4247148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31</a:t>
            </a:fld>
            <a:endParaRPr lang="en-US"/>
          </a:p>
        </p:txBody>
      </p:sp>
    </p:spTree>
    <p:extLst>
      <p:ext uri="{BB962C8B-B14F-4D97-AF65-F5344CB8AC3E}">
        <p14:creationId xmlns:p14="http://schemas.microsoft.com/office/powerpoint/2010/main" val="3492668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42</a:t>
            </a:fld>
            <a:endParaRPr lang="en-US"/>
          </a:p>
        </p:txBody>
      </p:sp>
    </p:spTree>
    <p:extLst>
      <p:ext uri="{BB962C8B-B14F-4D97-AF65-F5344CB8AC3E}">
        <p14:creationId xmlns:p14="http://schemas.microsoft.com/office/powerpoint/2010/main" val="235396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using word embeddings is really useful because (1) we no longer have to worry about counting words, (2) or storing them, (3) and they give us something resembling semantic meaning.</a:t>
            </a:r>
          </a:p>
          <a:p>
            <a:r>
              <a:rPr lang="en-US" dirty="0"/>
              <a:t>But the FFNN architecture is awkward and inappropriate for language modelling.</a:t>
            </a:r>
          </a:p>
        </p:txBody>
      </p:sp>
      <p:sp>
        <p:nvSpPr>
          <p:cNvPr id="4" name="Slide Number Placeholder 3"/>
          <p:cNvSpPr>
            <a:spLocks noGrp="1"/>
          </p:cNvSpPr>
          <p:nvPr>
            <p:ph type="sldNum" sz="quarter" idx="5"/>
          </p:nvPr>
        </p:nvSpPr>
        <p:spPr/>
        <p:txBody>
          <a:bodyPr/>
          <a:lstStyle/>
          <a:p>
            <a:fld id="{87371AF9-BBC8-D045-B571-D125776D9767}" type="slidenum">
              <a:rPr lang="en-US" smtClean="0"/>
              <a:t>53</a:t>
            </a:fld>
            <a:endParaRPr lang="en-US"/>
          </a:p>
        </p:txBody>
      </p:sp>
    </p:spTree>
    <p:extLst>
      <p:ext uri="{BB962C8B-B14F-4D97-AF65-F5344CB8AC3E}">
        <p14:creationId xmlns:p14="http://schemas.microsoft.com/office/powerpoint/2010/main" val="383760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an architecture that can better capture context</a:t>
            </a:r>
          </a:p>
        </p:txBody>
      </p:sp>
      <p:sp>
        <p:nvSpPr>
          <p:cNvPr id="4" name="Slide Number Placeholder 3"/>
          <p:cNvSpPr>
            <a:spLocks noGrp="1"/>
          </p:cNvSpPr>
          <p:nvPr>
            <p:ph type="sldNum" sz="quarter" idx="5"/>
          </p:nvPr>
        </p:nvSpPr>
        <p:spPr/>
        <p:txBody>
          <a:bodyPr/>
          <a:lstStyle/>
          <a:p>
            <a:fld id="{87371AF9-BBC8-D045-B571-D125776D9767}" type="slidenum">
              <a:rPr lang="en-US" smtClean="0"/>
              <a:t>54</a:t>
            </a:fld>
            <a:endParaRPr lang="en-US"/>
          </a:p>
        </p:txBody>
      </p:sp>
    </p:spTree>
    <p:extLst>
      <p:ext uri="{BB962C8B-B14F-4D97-AF65-F5344CB8AC3E}">
        <p14:creationId xmlns:p14="http://schemas.microsoft.com/office/powerpoint/2010/main" val="1702680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55</a:t>
            </a:fld>
            <a:endParaRPr lang="en-US"/>
          </a:p>
        </p:txBody>
      </p:sp>
    </p:spTree>
    <p:extLst>
      <p:ext uri="{BB962C8B-B14F-4D97-AF65-F5344CB8AC3E}">
        <p14:creationId xmlns:p14="http://schemas.microsoft.com/office/powerpoint/2010/main" val="152916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56</a:t>
            </a:fld>
            <a:endParaRPr lang="en-US"/>
          </a:p>
        </p:txBody>
      </p:sp>
    </p:spTree>
    <p:extLst>
      <p:ext uri="{BB962C8B-B14F-4D97-AF65-F5344CB8AC3E}">
        <p14:creationId xmlns:p14="http://schemas.microsoft.com/office/powerpoint/2010/main" val="4201196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57</a:t>
            </a:fld>
            <a:endParaRPr lang="en-US"/>
          </a:p>
        </p:txBody>
      </p:sp>
    </p:spTree>
    <p:extLst>
      <p:ext uri="{BB962C8B-B14F-4D97-AF65-F5344CB8AC3E}">
        <p14:creationId xmlns:p14="http://schemas.microsoft.com/office/powerpoint/2010/main" val="318012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3</a:t>
            </a:fld>
            <a:endParaRPr lang="en-US"/>
          </a:p>
        </p:txBody>
      </p:sp>
    </p:spTree>
    <p:extLst>
      <p:ext uri="{BB962C8B-B14F-4D97-AF65-F5344CB8AC3E}">
        <p14:creationId xmlns:p14="http://schemas.microsoft.com/office/powerpoint/2010/main" val="93950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58</a:t>
            </a:fld>
            <a:endParaRPr lang="en-US"/>
          </a:p>
        </p:txBody>
      </p:sp>
    </p:spTree>
    <p:extLst>
      <p:ext uri="{BB962C8B-B14F-4D97-AF65-F5344CB8AC3E}">
        <p14:creationId xmlns:p14="http://schemas.microsoft.com/office/powerpoint/2010/main" val="1057599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59</a:t>
            </a:fld>
            <a:endParaRPr lang="en-US"/>
          </a:p>
        </p:txBody>
      </p:sp>
    </p:spTree>
    <p:extLst>
      <p:ext uri="{BB962C8B-B14F-4D97-AF65-F5344CB8AC3E}">
        <p14:creationId xmlns:p14="http://schemas.microsoft.com/office/powerpoint/2010/main" val="2967400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60</a:t>
            </a:fld>
            <a:endParaRPr lang="en-US"/>
          </a:p>
        </p:txBody>
      </p:sp>
    </p:spTree>
    <p:extLst>
      <p:ext uri="{BB962C8B-B14F-4D97-AF65-F5344CB8AC3E}">
        <p14:creationId xmlns:p14="http://schemas.microsoft.com/office/powerpoint/2010/main" val="3253212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61</a:t>
            </a:fld>
            <a:endParaRPr lang="en-US"/>
          </a:p>
        </p:txBody>
      </p:sp>
    </p:spTree>
    <p:extLst>
      <p:ext uri="{BB962C8B-B14F-4D97-AF65-F5344CB8AC3E}">
        <p14:creationId xmlns:p14="http://schemas.microsoft.com/office/powerpoint/2010/main" val="164119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62</a:t>
            </a:fld>
            <a:endParaRPr lang="en-US"/>
          </a:p>
        </p:txBody>
      </p:sp>
    </p:spTree>
    <p:extLst>
      <p:ext uri="{BB962C8B-B14F-4D97-AF65-F5344CB8AC3E}">
        <p14:creationId xmlns:p14="http://schemas.microsoft.com/office/powerpoint/2010/main" val="651862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63</a:t>
            </a:fld>
            <a:endParaRPr lang="en-US"/>
          </a:p>
        </p:txBody>
      </p:sp>
    </p:spTree>
    <p:extLst>
      <p:ext uri="{BB962C8B-B14F-4D97-AF65-F5344CB8AC3E}">
        <p14:creationId xmlns:p14="http://schemas.microsoft.com/office/powerpoint/2010/main" val="2306629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p:txBody>
      </p:sp>
      <p:sp>
        <p:nvSpPr>
          <p:cNvPr id="4" name="Slide Number Placeholder 3"/>
          <p:cNvSpPr>
            <a:spLocks noGrp="1"/>
          </p:cNvSpPr>
          <p:nvPr>
            <p:ph type="sldNum" sz="quarter" idx="5"/>
          </p:nvPr>
        </p:nvSpPr>
        <p:spPr/>
        <p:txBody>
          <a:bodyPr/>
          <a:lstStyle/>
          <a:p>
            <a:fld id="{87371AF9-BBC8-D045-B571-D125776D9767}" type="slidenum">
              <a:rPr lang="en-US" smtClean="0"/>
              <a:t>64</a:t>
            </a:fld>
            <a:endParaRPr lang="en-US"/>
          </a:p>
        </p:txBody>
      </p:sp>
    </p:spTree>
    <p:extLst>
      <p:ext uri="{BB962C8B-B14F-4D97-AF65-F5344CB8AC3E}">
        <p14:creationId xmlns:p14="http://schemas.microsoft.com/office/powerpoint/2010/main" val="2698001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65</a:t>
            </a:fld>
            <a:endParaRPr lang="en-US"/>
          </a:p>
        </p:txBody>
      </p:sp>
    </p:spTree>
    <p:extLst>
      <p:ext uri="{BB962C8B-B14F-4D97-AF65-F5344CB8AC3E}">
        <p14:creationId xmlns:p14="http://schemas.microsoft.com/office/powerpoint/2010/main" val="4043319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66</a:t>
            </a:fld>
            <a:endParaRPr lang="en-US"/>
          </a:p>
        </p:txBody>
      </p:sp>
    </p:spTree>
    <p:extLst>
      <p:ext uri="{BB962C8B-B14F-4D97-AF65-F5344CB8AC3E}">
        <p14:creationId xmlns:p14="http://schemas.microsoft.com/office/powerpoint/2010/main" val="2688977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given word’s query vector should be more similar to word’s key vector than it is to any other word’s key vector.</a:t>
            </a:r>
          </a:p>
          <a:p>
            <a:r>
              <a:rPr lang="en-US" dirty="0"/>
              <a:t>We take the dot product, so their magnitudes should be higher than the others.</a:t>
            </a:r>
          </a:p>
          <a:p>
            <a:r>
              <a:rPr lang="en-US" dirty="0"/>
              <a:t>The v vector for each word will likely be similar to the original word vector, since we ultimately weight these vectors, not our original x vectors.</a:t>
            </a:r>
          </a:p>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67</a:t>
            </a:fld>
            <a:endParaRPr lang="en-US"/>
          </a:p>
        </p:txBody>
      </p:sp>
    </p:spTree>
    <p:extLst>
      <p:ext uri="{BB962C8B-B14F-4D97-AF65-F5344CB8AC3E}">
        <p14:creationId xmlns:p14="http://schemas.microsoft.com/office/powerpoint/2010/main" val="4025762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4</a:t>
            </a:fld>
            <a:endParaRPr lang="en-US"/>
          </a:p>
        </p:txBody>
      </p:sp>
    </p:spTree>
    <p:extLst>
      <p:ext uri="{BB962C8B-B14F-4D97-AF65-F5344CB8AC3E}">
        <p14:creationId xmlns:p14="http://schemas.microsoft.com/office/powerpoint/2010/main" val="688293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normalize these attention scores</a:t>
            </a:r>
          </a:p>
        </p:txBody>
      </p:sp>
      <p:sp>
        <p:nvSpPr>
          <p:cNvPr id="4" name="Slide Number Placeholder 3"/>
          <p:cNvSpPr>
            <a:spLocks noGrp="1"/>
          </p:cNvSpPr>
          <p:nvPr>
            <p:ph type="sldNum" sz="quarter" idx="5"/>
          </p:nvPr>
        </p:nvSpPr>
        <p:spPr/>
        <p:txBody>
          <a:bodyPr/>
          <a:lstStyle/>
          <a:p>
            <a:fld id="{87371AF9-BBC8-D045-B571-D125776D9767}" type="slidenum">
              <a:rPr lang="en-US" smtClean="0"/>
              <a:t>68</a:t>
            </a:fld>
            <a:endParaRPr lang="en-US"/>
          </a:p>
        </p:txBody>
      </p:sp>
    </p:spTree>
    <p:extLst>
      <p:ext uri="{BB962C8B-B14F-4D97-AF65-F5344CB8AC3E}">
        <p14:creationId xmlns:p14="http://schemas.microsoft.com/office/powerpoint/2010/main" val="2613168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69</a:t>
            </a:fld>
            <a:endParaRPr lang="en-US"/>
          </a:p>
        </p:txBody>
      </p:sp>
    </p:spTree>
    <p:extLst>
      <p:ext uri="{BB962C8B-B14F-4D97-AF65-F5344CB8AC3E}">
        <p14:creationId xmlns:p14="http://schemas.microsoft.com/office/powerpoint/2010/main" val="1978459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70</a:t>
            </a:fld>
            <a:endParaRPr lang="en-US"/>
          </a:p>
        </p:txBody>
      </p:sp>
    </p:spTree>
    <p:extLst>
      <p:ext uri="{BB962C8B-B14F-4D97-AF65-F5344CB8AC3E}">
        <p14:creationId xmlns:p14="http://schemas.microsoft.com/office/powerpoint/2010/main" val="2821663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71</a:t>
            </a:fld>
            <a:endParaRPr lang="en-US"/>
          </a:p>
        </p:txBody>
      </p:sp>
    </p:spTree>
    <p:extLst>
      <p:ext uri="{BB962C8B-B14F-4D97-AF65-F5344CB8AC3E}">
        <p14:creationId xmlns:p14="http://schemas.microsoft.com/office/powerpoint/2010/main" val="327762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72</a:t>
            </a:fld>
            <a:endParaRPr lang="en-US"/>
          </a:p>
        </p:txBody>
      </p:sp>
    </p:spTree>
    <p:extLst>
      <p:ext uri="{BB962C8B-B14F-4D97-AF65-F5344CB8AC3E}">
        <p14:creationId xmlns:p14="http://schemas.microsoft.com/office/powerpoint/2010/main" val="499738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73</a:t>
            </a:fld>
            <a:endParaRPr lang="en-US"/>
          </a:p>
        </p:txBody>
      </p:sp>
    </p:spTree>
    <p:extLst>
      <p:ext uri="{BB962C8B-B14F-4D97-AF65-F5344CB8AC3E}">
        <p14:creationId xmlns:p14="http://schemas.microsoft.com/office/powerpoint/2010/main" val="4210375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74</a:t>
            </a:fld>
            <a:endParaRPr lang="en-US"/>
          </a:p>
        </p:txBody>
      </p:sp>
    </p:spTree>
    <p:extLst>
      <p:ext uri="{BB962C8B-B14F-4D97-AF65-F5344CB8AC3E}">
        <p14:creationId xmlns:p14="http://schemas.microsoft.com/office/powerpoint/2010/main" val="2675513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75</a:t>
            </a:fld>
            <a:endParaRPr lang="en-US"/>
          </a:p>
        </p:txBody>
      </p:sp>
    </p:spTree>
    <p:extLst>
      <p:ext uri="{BB962C8B-B14F-4D97-AF65-F5344CB8AC3E}">
        <p14:creationId xmlns:p14="http://schemas.microsoft.com/office/powerpoint/2010/main" val="3961029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76</a:t>
            </a:fld>
            <a:endParaRPr lang="en-US"/>
          </a:p>
        </p:txBody>
      </p:sp>
    </p:spTree>
    <p:extLst>
      <p:ext uri="{BB962C8B-B14F-4D97-AF65-F5344CB8AC3E}">
        <p14:creationId xmlns:p14="http://schemas.microsoft.com/office/powerpoint/2010/main" val="2425445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77</a:t>
            </a:fld>
            <a:endParaRPr lang="en-US"/>
          </a:p>
        </p:txBody>
      </p:sp>
    </p:spTree>
    <p:extLst>
      <p:ext uri="{BB962C8B-B14F-4D97-AF65-F5344CB8AC3E}">
        <p14:creationId xmlns:p14="http://schemas.microsoft.com/office/powerpoint/2010/main" val="173881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5</a:t>
            </a:fld>
            <a:endParaRPr lang="en-US"/>
          </a:p>
        </p:txBody>
      </p:sp>
    </p:spTree>
    <p:extLst>
      <p:ext uri="{BB962C8B-B14F-4D97-AF65-F5344CB8AC3E}">
        <p14:creationId xmlns:p14="http://schemas.microsoft.com/office/powerpoint/2010/main" val="3677532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78</a:t>
            </a:fld>
            <a:endParaRPr lang="en-US"/>
          </a:p>
        </p:txBody>
      </p:sp>
    </p:spTree>
    <p:extLst>
      <p:ext uri="{BB962C8B-B14F-4D97-AF65-F5344CB8AC3E}">
        <p14:creationId xmlns:p14="http://schemas.microsoft.com/office/powerpoint/2010/main" val="1724505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79</a:t>
            </a:fld>
            <a:endParaRPr lang="en-US"/>
          </a:p>
        </p:txBody>
      </p:sp>
    </p:spTree>
    <p:extLst>
      <p:ext uri="{BB962C8B-B14F-4D97-AF65-F5344CB8AC3E}">
        <p14:creationId xmlns:p14="http://schemas.microsoft.com/office/powerpoint/2010/main" val="1470540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80</a:t>
            </a:fld>
            <a:endParaRPr lang="en-US"/>
          </a:p>
        </p:txBody>
      </p:sp>
    </p:spTree>
    <p:extLst>
      <p:ext uri="{BB962C8B-B14F-4D97-AF65-F5344CB8AC3E}">
        <p14:creationId xmlns:p14="http://schemas.microsoft.com/office/powerpoint/2010/main" val="3870394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81</a:t>
            </a:fld>
            <a:endParaRPr lang="en-US"/>
          </a:p>
        </p:txBody>
      </p:sp>
    </p:spTree>
    <p:extLst>
      <p:ext uri="{BB962C8B-B14F-4D97-AF65-F5344CB8AC3E}">
        <p14:creationId xmlns:p14="http://schemas.microsoft.com/office/powerpoint/2010/main" val="2917008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82</a:t>
            </a:fld>
            <a:endParaRPr lang="en-US"/>
          </a:p>
        </p:txBody>
      </p:sp>
    </p:spTree>
    <p:extLst>
      <p:ext uri="{BB962C8B-B14F-4D97-AF65-F5344CB8AC3E}">
        <p14:creationId xmlns:p14="http://schemas.microsoft.com/office/powerpoint/2010/main" val="2320069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83</a:t>
            </a:fld>
            <a:endParaRPr lang="en-US"/>
          </a:p>
        </p:txBody>
      </p:sp>
    </p:spTree>
    <p:extLst>
      <p:ext uri="{BB962C8B-B14F-4D97-AF65-F5344CB8AC3E}">
        <p14:creationId xmlns:p14="http://schemas.microsoft.com/office/powerpoint/2010/main" val="3716147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84</a:t>
            </a:fld>
            <a:endParaRPr lang="en-US"/>
          </a:p>
        </p:txBody>
      </p:sp>
    </p:spTree>
    <p:extLst>
      <p:ext uri="{BB962C8B-B14F-4D97-AF65-F5344CB8AC3E}">
        <p14:creationId xmlns:p14="http://schemas.microsoft.com/office/powerpoint/2010/main" val="3885461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85</a:t>
            </a:fld>
            <a:endParaRPr lang="en-US"/>
          </a:p>
        </p:txBody>
      </p:sp>
    </p:spTree>
    <p:extLst>
      <p:ext uri="{BB962C8B-B14F-4D97-AF65-F5344CB8AC3E}">
        <p14:creationId xmlns:p14="http://schemas.microsoft.com/office/powerpoint/2010/main" val="1045055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86</a:t>
            </a:fld>
            <a:endParaRPr lang="en-US"/>
          </a:p>
        </p:txBody>
      </p:sp>
    </p:spTree>
    <p:extLst>
      <p:ext uri="{BB962C8B-B14F-4D97-AF65-F5344CB8AC3E}">
        <p14:creationId xmlns:p14="http://schemas.microsoft.com/office/powerpoint/2010/main" val="2602469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87</a:t>
            </a:fld>
            <a:endParaRPr lang="en-US"/>
          </a:p>
        </p:txBody>
      </p:sp>
    </p:spTree>
    <p:extLst>
      <p:ext uri="{BB962C8B-B14F-4D97-AF65-F5344CB8AC3E}">
        <p14:creationId xmlns:p14="http://schemas.microsoft.com/office/powerpoint/2010/main" val="137064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6</a:t>
            </a:fld>
            <a:endParaRPr lang="en-US"/>
          </a:p>
        </p:txBody>
      </p:sp>
    </p:spTree>
    <p:extLst>
      <p:ext uri="{BB962C8B-B14F-4D97-AF65-F5344CB8AC3E}">
        <p14:creationId xmlns:p14="http://schemas.microsoft.com/office/powerpoint/2010/main" val="2870277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it’s not a language model, since it can’t provide probabilities to sequences of words (due to its bidirectional nature)</a:t>
            </a:r>
          </a:p>
        </p:txBody>
      </p:sp>
      <p:sp>
        <p:nvSpPr>
          <p:cNvPr id="4" name="Slide Number Placeholder 3"/>
          <p:cNvSpPr>
            <a:spLocks noGrp="1"/>
          </p:cNvSpPr>
          <p:nvPr>
            <p:ph type="sldNum" sz="quarter" idx="5"/>
          </p:nvPr>
        </p:nvSpPr>
        <p:spPr/>
        <p:txBody>
          <a:bodyPr/>
          <a:lstStyle/>
          <a:p>
            <a:fld id="{87371AF9-BBC8-D045-B571-D125776D9767}" type="slidenum">
              <a:rPr lang="en-US" smtClean="0"/>
              <a:t>88</a:t>
            </a:fld>
            <a:endParaRPr lang="en-US"/>
          </a:p>
        </p:txBody>
      </p:sp>
    </p:spTree>
    <p:extLst>
      <p:ext uri="{BB962C8B-B14F-4D97-AF65-F5344CB8AC3E}">
        <p14:creationId xmlns:p14="http://schemas.microsoft.com/office/powerpoint/2010/main" val="3806451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89</a:t>
            </a:fld>
            <a:endParaRPr lang="en-US"/>
          </a:p>
        </p:txBody>
      </p:sp>
    </p:spTree>
    <p:extLst>
      <p:ext uri="{BB962C8B-B14F-4D97-AF65-F5344CB8AC3E}">
        <p14:creationId xmlns:p14="http://schemas.microsoft.com/office/powerpoint/2010/main" val="1727529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90</a:t>
            </a:fld>
            <a:endParaRPr lang="en-US"/>
          </a:p>
        </p:txBody>
      </p:sp>
    </p:spTree>
    <p:extLst>
      <p:ext uri="{BB962C8B-B14F-4D97-AF65-F5344CB8AC3E}">
        <p14:creationId xmlns:p14="http://schemas.microsoft.com/office/powerpoint/2010/main" val="33255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91</a:t>
            </a:fld>
            <a:endParaRPr lang="en-US"/>
          </a:p>
        </p:txBody>
      </p:sp>
    </p:spTree>
    <p:extLst>
      <p:ext uri="{BB962C8B-B14F-4D97-AF65-F5344CB8AC3E}">
        <p14:creationId xmlns:p14="http://schemas.microsoft.com/office/powerpoint/2010/main" val="2741813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92</a:t>
            </a:fld>
            <a:endParaRPr lang="en-US"/>
          </a:p>
        </p:txBody>
      </p:sp>
    </p:spTree>
    <p:extLst>
      <p:ext uri="{BB962C8B-B14F-4D97-AF65-F5344CB8AC3E}">
        <p14:creationId xmlns:p14="http://schemas.microsoft.com/office/powerpoint/2010/main" val="3187079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93</a:t>
            </a:fld>
            <a:endParaRPr lang="en-US"/>
          </a:p>
        </p:txBody>
      </p:sp>
    </p:spTree>
    <p:extLst>
      <p:ext uri="{BB962C8B-B14F-4D97-AF65-F5344CB8AC3E}">
        <p14:creationId xmlns:p14="http://schemas.microsoft.com/office/powerpoint/2010/main" val="1705594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94</a:t>
            </a:fld>
            <a:endParaRPr lang="en-US"/>
          </a:p>
        </p:txBody>
      </p:sp>
    </p:spTree>
    <p:extLst>
      <p:ext uri="{BB962C8B-B14F-4D97-AF65-F5344CB8AC3E}">
        <p14:creationId xmlns:p14="http://schemas.microsoft.com/office/powerpoint/2010/main" val="2802498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95</a:t>
            </a:fld>
            <a:endParaRPr lang="en-US"/>
          </a:p>
        </p:txBody>
      </p:sp>
    </p:spTree>
    <p:extLst>
      <p:ext uri="{BB962C8B-B14F-4D97-AF65-F5344CB8AC3E}">
        <p14:creationId xmlns:p14="http://schemas.microsoft.com/office/powerpoint/2010/main" val="1774613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96</a:t>
            </a:fld>
            <a:endParaRPr lang="en-US"/>
          </a:p>
        </p:txBody>
      </p:sp>
    </p:spTree>
    <p:extLst>
      <p:ext uri="{BB962C8B-B14F-4D97-AF65-F5344CB8AC3E}">
        <p14:creationId xmlns:p14="http://schemas.microsoft.com/office/powerpoint/2010/main" val="1109951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97</a:t>
            </a:fld>
            <a:endParaRPr lang="en-US"/>
          </a:p>
        </p:txBody>
      </p:sp>
    </p:spTree>
    <p:extLst>
      <p:ext uri="{BB962C8B-B14F-4D97-AF65-F5344CB8AC3E}">
        <p14:creationId xmlns:p14="http://schemas.microsoft.com/office/powerpoint/2010/main" val="396974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7</a:t>
            </a:fld>
            <a:endParaRPr lang="en-US"/>
          </a:p>
        </p:txBody>
      </p:sp>
    </p:spTree>
    <p:extLst>
      <p:ext uri="{BB962C8B-B14F-4D97-AF65-F5344CB8AC3E}">
        <p14:creationId xmlns:p14="http://schemas.microsoft.com/office/powerpoint/2010/main" val="1450336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98</a:t>
            </a:fld>
            <a:endParaRPr lang="en-US"/>
          </a:p>
        </p:txBody>
      </p:sp>
    </p:spTree>
    <p:extLst>
      <p:ext uri="{BB962C8B-B14F-4D97-AF65-F5344CB8AC3E}">
        <p14:creationId xmlns:p14="http://schemas.microsoft.com/office/powerpoint/2010/main" val="237234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99</a:t>
            </a:fld>
            <a:endParaRPr lang="en-US"/>
          </a:p>
        </p:txBody>
      </p:sp>
    </p:spTree>
    <p:extLst>
      <p:ext uri="{BB962C8B-B14F-4D97-AF65-F5344CB8AC3E}">
        <p14:creationId xmlns:p14="http://schemas.microsoft.com/office/powerpoint/2010/main" val="1246519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100</a:t>
            </a:fld>
            <a:endParaRPr lang="en-US"/>
          </a:p>
        </p:txBody>
      </p:sp>
    </p:spTree>
    <p:extLst>
      <p:ext uri="{BB962C8B-B14F-4D97-AF65-F5344CB8AC3E}">
        <p14:creationId xmlns:p14="http://schemas.microsoft.com/office/powerpoint/2010/main" val="1786329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101</a:t>
            </a:fld>
            <a:endParaRPr lang="en-US"/>
          </a:p>
        </p:txBody>
      </p:sp>
    </p:spTree>
    <p:extLst>
      <p:ext uri="{BB962C8B-B14F-4D97-AF65-F5344CB8AC3E}">
        <p14:creationId xmlns:p14="http://schemas.microsoft.com/office/powerpoint/2010/main" val="38267557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102</a:t>
            </a:fld>
            <a:endParaRPr lang="en-US"/>
          </a:p>
        </p:txBody>
      </p:sp>
    </p:spTree>
    <p:extLst>
      <p:ext uri="{BB962C8B-B14F-4D97-AF65-F5344CB8AC3E}">
        <p14:creationId xmlns:p14="http://schemas.microsoft.com/office/powerpoint/2010/main" val="841918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103</a:t>
            </a:fld>
            <a:endParaRPr lang="en-US"/>
          </a:p>
        </p:txBody>
      </p:sp>
    </p:spTree>
    <p:extLst>
      <p:ext uri="{BB962C8B-B14F-4D97-AF65-F5344CB8AC3E}">
        <p14:creationId xmlns:p14="http://schemas.microsoft.com/office/powerpoint/2010/main" val="20391596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122</a:t>
            </a:fld>
            <a:endParaRPr lang="en-US"/>
          </a:p>
        </p:txBody>
      </p:sp>
    </p:spTree>
    <p:extLst>
      <p:ext uri="{BB962C8B-B14F-4D97-AF65-F5344CB8AC3E}">
        <p14:creationId xmlns:p14="http://schemas.microsoft.com/office/powerpoint/2010/main" val="3069514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123</a:t>
            </a:fld>
            <a:endParaRPr lang="en-US"/>
          </a:p>
        </p:txBody>
      </p:sp>
    </p:spTree>
    <p:extLst>
      <p:ext uri="{BB962C8B-B14F-4D97-AF65-F5344CB8AC3E}">
        <p14:creationId xmlns:p14="http://schemas.microsoft.com/office/powerpoint/2010/main" val="12901702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124</a:t>
            </a:fld>
            <a:endParaRPr lang="en-US"/>
          </a:p>
        </p:txBody>
      </p:sp>
    </p:spTree>
    <p:extLst>
      <p:ext uri="{BB962C8B-B14F-4D97-AF65-F5344CB8AC3E}">
        <p14:creationId xmlns:p14="http://schemas.microsoft.com/office/powerpoint/2010/main" val="3289084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125</a:t>
            </a:fld>
            <a:endParaRPr lang="en-US"/>
          </a:p>
        </p:txBody>
      </p:sp>
    </p:spTree>
    <p:extLst>
      <p:ext uri="{BB962C8B-B14F-4D97-AF65-F5344CB8AC3E}">
        <p14:creationId xmlns:p14="http://schemas.microsoft.com/office/powerpoint/2010/main" val="348096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8</a:t>
            </a:fld>
            <a:endParaRPr lang="en-US"/>
          </a:p>
        </p:txBody>
      </p:sp>
    </p:spTree>
    <p:extLst>
      <p:ext uri="{BB962C8B-B14F-4D97-AF65-F5344CB8AC3E}">
        <p14:creationId xmlns:p14="http://schemas.microsoft.com/office/powerpoint/2010/main" val="2267665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126</a:t>
            </a:fld>
            <a:endParaRPr lang="en-US"/>
          </a:p>
        </p:txBody>
      </p:sp>
    </p:spTree>
    <p:extLst>
      <p:ext uri="{BB962C8B-B14F-4D97-AF65-F5344CB8AC3E}">
        <p14:creationId xmlns:p14="http://schemas.microsoft.com/office/powerpoint/2010/main" val="3682934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127</a:t>
            </a:fld>
            <a:endParaRPr lang="en-US"/>
          </a:p>
        </p:txBody>
      </p:sp>
    </p:spTree>
    <p:extLst>
      <p:ext uri="{BB962C8B-B14F-4D97-AF65-F5344CB8AC3E}">
        <p14:creationId xmlns:p14="http://schemas.microsoft.com/office/powerpoint/2010/main" val="3764545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128</a:t>
            </a:fld>
            <a:endParaRPr lang="en-US"/>
          </a:p>
        </p:txBody>
      </p:sp>
    </p:spTree>
    <p:extLst>
      <p:ext uri="{BB962C8B-B14F-4D97-AF65-F5344CB8AC3E}">
        <p14:creationId xmlns:p14="http://schemas.microsoft.com/office/powerpoint/2010/main" val="517500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129</a:t>
            </a:fld>
            <a:endParaRPr lang="en-US"/>
          </a:p>
        </p:txBody>
      </p:sp>
    </p:spTree>
    <p:extLst>
      <p:ext uri="{BB962C8B-B14F-4D97-AF65-F5344CB8AC3E}">
        <p14:creationId xmlns:p14="http://schemas.microsoft.com/office/powerpoint/2010/main" val="12814287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130</a:t>
            </a:fld>
            <a:endParaRPr lang="en-US"/>
          </a:p>
        </p:txBody>
      </p:sp>
    </p:spTree>
    <p:extLst>
      <p:ext uri="{BB962C8B-B14F-4D97-AF65-F5344CB8AC3E}">
        <p14:creationId xmlns:p14="http://schemas.microsoft.com/office/powerpoint/2010/main" val="1072900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131</a:t>
            </a:fld>
            <a:endParaRPr lang="en-US"/>
          </a:p>
        </p:txBody>
      </p:sp>
    </p:spTree>
    <p:extLst>
      <p:ext uri="{BB962C8B-B14F-4D97-AF65-F5344CB8AC3E}">
        <p14:creationId xmlns:p14="http://schemas.microsoft.com/office/powerpoint/2010/main" val="7346928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132</a:t>
            </a:fld>
            <a:endParaRPr lang="en-US"/>
          </a:p>
        </p:txBody>
      </p:sp>
    </p:spTree>
    <p:extLst>
      <p:ext uri="{BB962C8B-B14F-4D97-AF65-F5344CB8AC3E}">
        <p14:creationId xmlns:p14="http://schemas.microsoft.com/office/powerpoint/2010/main" val="8190479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133</a:t>
            </a:fld>
            <a:endParaRPr lang="en-US"/>
          </a:p>
        </p:txBody>
      </p:sp>
    </p:spTree>
    <p:extLst>
      <p:ext uri="{BB962C8B-B14F-4D97-AF65-F5344CB8AC3E}">
        <p14:creationId xmlns:p14="http://schemas.microsoft.com/office/powerpoint/2010/main" val="18768732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134</a:t>
            </a:fld>
            <a:endParaRPr lang="en-US"/>
          </a:p>
        </p:txBody>
      </p:sp>
    </p:spTree>
    <p:extLst>
      <p:ext uri="{BB962C8B-B14F-4D97-AF65-F5344CB8AC3E}">
        <p14:creationId xmlns:p14="http://schemas.microsoft.com/office/powerpoint/2010/main" val="12819209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135</a:t>
            </a:fld>
            <a:endParaRPr lang="en-US"/>
          </a:p>
        </p:txBody>
      </p:sp>
    </p:spTree>
    <p:extLst>
      <p:ext uri="{BB962C8B-B14F-4D97-AF65-F5344CB8AC3E}">
        <p14:creationId xmlns:p14="http://schemas.microsoft.com/office/powerpoint/2010/main" val="224710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9</a:t>
            </a:fld>
            <a:endParaRPr lang="en-US"/>
          </a:p>
        </p:txBody>
      </p:sp>
    </p:spTree>
    <p:extLst>
      <p:ext uri="{BB962C8B-B14F-4D97-AF65-F5344CB8AC3E}">
        <p14:creationId xmlns:p14="http://schemas.microsoft.com/office/powerpoint/2010/main" val="39170364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136</a:t>
            </a:fld>
            <a:endParaRPr lang="en-US"/>
          </a:p>
        </p:txBody>
      </p:sp>
    </p:spTree>
    <p:extLst>
      <p:ext uri="{BB962C8B-B14F-4D97-AF65-F5344CB8AC3E}">
        <p14:creationId xmlns:p14="http://schemas.microsoft.com/office/powerpoint/2010/main" val="4489284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137</a:t>
            </a:fld>
            <a:endParaRPr lang="en-US"/>
          </a:p>
        </p:txBody>
      </p:sp>
    </p:spTree>
    <p:extLst>
      <p:ext uri="{BB962C8B-B14F-4D97-AF65-F5344CB8AC3E}">
        <p14:creationId xmlns:p14="http://schemas.microsoft.com/office/powerpoint/2010/main" val="1771410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138</a:t>
            </a:fld>
            <a:endParaRPr lang="en-US"/>
          </a:p>
        </p:txBody>
      </p:sp>
    </p:spTree>
    <p:extLst>
      <p:ext uri="{BB962C8B-B14F-4D97-AF65-F5344CB8AC3E}">
        <p14:creationId xmlns:p14="http://schemas.microsoft.com/office/powerpoint/2010/main" val="771311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139</a:t>
            </a:fld>
            <a:endParaRPr lang="en-US"/>
          </a:p>
        </p:txBody>
      </p:sp>
    </p:spTree>
    <p:extLst>
      <p:ext uri="{BB962C8B-B14F-4D97-AF65-F5344CB8AC3E}">
        <p14:creationId xmlns:p14="http://schemas.microsoft.com/office/powerpoint/2010/main" val="3571363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140</a:t>
            </a:fld>
            <a:endParaRPr lang="en-US"/>
          </a:p>
        </p:txBody>
      </p:sp>
    </p:spTree>
    <p:extLst>
      <p:ext uri="{BB962C8B-B14F-4D97-AF65-F5344CB8AC3E}">
        <p14:creationId xmlns:p14="http://schemas.microsoft.com/office/powerpoint/2010/main" val="32871361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141</a:t>
            </a:fld>
            <a:endParaRPr lang="en-US"/>
          </a:p>
        </p:txBody>
      </p:sp>
    </p:spTree>
    <p:extLst>
      <p:ext uri="{BB962C8B-B14F-4D97-AF65-F5344CB8AC3E}">
        <p14:creationId xmlns:p14="http://schemas.microsoft.com/office/powerpoint/2010/main" val="355551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142</a:t>
            </a:fld>
            <a:endParaRPr lang="en-US"/>
          </a:p>
        </p:txBody>
      </p:sp>
    </p:spTree>
    <p:extLst>
      <p:ext uri="{BB962C8B-B14F-4D97-AF65-F5344CB8AC3E}">
        <p14:creationId xmlns:p14="http://schemas.microsoft.com/office/powerpoint/2010/main" val="25034206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143</a:t>
            </a:fld>
            <a:endParaRPr lang="en-US"/>
          </a:p>
        </p:txBody>
      </p:sp>
    </p:spTree>
    <p:extLst>
      <p:ext uri="{BB962C8B-B14F-4D97-AF65-F5344CB8AC3E}">
        <p14:creationId xmlns:p14="http://schemas.microsoft.com/office/powerpoint/2010/main" val="28077712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144</a:t>
            </a:fld>
            <a:endParaRPr lang="en-US"/>
          </a:p>
        </p:txBody>
      </p:sp>
    </p:spTree>
    <p:extLst>
      <p:ext uri="{BB962C8B-B14F-4D97-AF65-F5344CB8AC3E}">
        <p14:creationId xmlns:p14="http://schemas.microsoft.com/office/powerpoint/2010/main" val="26759485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145</a:t>
            </a:fld>
            <a:endParaRPr lang="en-US"/>
          </a:p>
        </p:txBody>
      </p:sp>
    </p:spTree>
    <p:extLst>
      <p:ext uri="{BB962C8B-B14F-4D97-AF65-F5344CB8AC3E}">
        <p14:creationId xmlns:p14="http://schemas.microsoft.com/office/powerpoint/2010/main" val="193964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10</a:t>
            </a:fld>
            <a:endParaRPr lang="en-US"/>
          </a:p>
        </p:txBody>
      </p:sp>
    </p:spTree>
    <p:extLst>
      <p:ext uri="{BB962C8B-B14F-4D97-AF65-F5344CB8AC3E}">
        <p14:creationId xmlns:p14="http://schemas.microsoft.com/office/powerpoint/2010/main" val="12384153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146</a:t>
            </a:fld>
            <a:endParaRPr lang="en-US"/>
          </a:p>
        </p:txBody>
      </p:sp>
    </p:spTree>
    <p:extLst>
      <p:ext uri="{BB962C8B-B14F-4D97-AF65-F5344CB8AC3E}">
        <p14:creationId xmlns:p14="http://schemas.microsoft.com/office/powerpoint/2010/main" val="26073936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147</a:t>
            </a:fld>
            <a:endParaRPr lang="en-US"/>
          </a:p>
        </p:txBody>
      </p:sp>
    </p:spTree>
    <p:extLst>
      <p:ext uri="{BB962C8B-B14F-4D97-AF65-F5344CB8AC3E}">
        <p14:creationId xmlns:p14="http://schemas.microsoft.com/office/powerpoint/2010/main" val="29676787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148</a:t>
            </a:fld>
            <a:endParaRPr lang="en-US"/>
          </a:p>
        </p:txBody>
      </p:sp>
    </p:spTree>
    <p:extLst>
      <p:ext uri="{BB962C8B-B14F-4D97-AF65-F5344CB8AC3E}">
        <p14:creationId xmlns:p14="http://schemas.microsoft.com/office/powerpoint/2010/main" val="1199372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149</a:t>
            </a:fld>
            <a:endParaRPr lang="en-US"/>
          </a:p>
        </p:txBody>
      </p:sp>
    </p:spTree>
    <p:extLst>
      <p:ext uri="{BB962C8B-B14F-4D97-AF65-F5344CB8AC3E}">
        <p14:creationId xmlns:p14="http://schemas.microsoft.com/office/powerpoint/2010/main" val="16721113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150</a:t>
            </a:fld>
            <a:endParaRPr lang="en-US"/>
          </a:p>
        </p:txBody>
      </p:sp>
    </p:spTree>
    <p:extLst>
      <p:ext uri="{BB962C8B-B14F-4D97-AF65-F5344CB8AC3E}">
        <p14:creationId xmlns:p14="http://schemas.microsoft.com/office/powerpoint/2010/main" val="33219178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151</a:t>
            </a:fld>
            <a:endParaRPr lang="en-US"/>
          </a:p>
        </p:txBody>
      </p:sp>
    </p:spTree>
    <p:extLst>
      <p:ext uri="{BB962C8B-B14F-4D97-AF65-F5344CB8AC3E}">
        <p14:creationId xmlns:p14="http://schemas.microsoft.com/office/powerpoint/2010/main" val="27025484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152</a:t>
            </a:fld>
            <a:endParaRPr lang="en-US"/>
          </a:p>
        </p:txBody>
      </p:sp>
    </p:spTree>
    <p:extLst>
      <p:ext uri="{BB962C8B-B14F-4D97-AF65-F5344CB8AC3E}">
        <p14:creationId xmlns:p14="http://schemas.microsoft.com/office/powerpoint/2010/main" val="4282481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153</a:t>
            </a:fld>
            <a:endParaRPr lang="en-US"/>
          </a:p>
        </p:txBody>
      </p:sp>
    </p:spTree>
    <p:extLst>
      <p:ext uri="{BB962C8B-B14F-4D97-AF65-F5344CB8AC3E}">
        <p14:creationId xmlns:p14="http://schemas.microsoft.com/office/powerpoint/2010/main" val="11602309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154</a:t>
            </a:fld>
            <a:endParaRPr lang="en-US"/>
          </a:p>
        </p:txBody>
      </p:sp>
    </p:spTree>
    <p:extLst>
      <p:ext uri="{BB962C8B-B14F-4D97-AF65-F5344CB8AC3E}">
        <p14:creationId xmlns:p14="http://schemas.microsoft.com/office/powerpoint/2010/main" val="28435710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71AF9-BBC8-D045-B571-D125776D9767}" type="slidenum">
              <a:rPr lang="en-US" smtClean="0"/>
              <a:t>155</a:t>
            </a:fld>
            <a:endParaRPr lang="en-US"/>
          </a:p>
        </p:txBody>
      </p:sp>
    </p:spTree>
    <p:extLst>
      <p:ext uri="{BB962C8B-B14F-4D97-AF65-F5344CB8AC3E}">
        <p14:creationId xmlns:p14="http://schemas.microsoft.com/office/powerpoint/2010/main" val="341784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1C33-5988-D54F-BB26-5D5DAD4AFC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BA848-FA4A-0346-83E1-44D13A16B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15C035-42E1-754D-AF29-0F9C97627D40}"/>
              </a:ext>
            </a:extLst>
          </p:cNvPr>
          <p:cNvSpPr>
            <a:spLocks noGrp="1"/>
          </p:cNvSpPr>
          <p:nvPr>
            <p:ph type="dt" sz="half" idx="10"/>
          </p:nvPr>
        </p:nvSpPr>
        <p:spPr/>
        <p:txBody>
          <a:bodyPr/>
          <a:lstStyle/>
          <a:p>
            <a:fld id="{66578E98-C637-DE48-912A-CB1B3013F317}" type="datetime1">
              <a:rPr lang="en-US" smtClean="0"/>
              <a:t>1/19/21</a:t>
            </a:fld>
            <a:endParaRPr lang="en-US"/>
          </a:p>
        </p:txBody>
      </p:sp>
      <p:sp>
        <p:nvSpPr>
          <p:cNvPr id="5" name="Footer Placeholder 4">
            <a:extLst>
              <a:ext uri="{FF2B5EF4-FFF2-40B4-BE49-F238E27FC236}">
                <a16:creationId xmlns:a16="http://schemas.microsoft.com/office/drawing/2014/main" id="{8550DB20-4AFA-0443-8463-CC96FA03A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9BBF5-37BB-9A42-966A-3111868254A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97455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C8A-803B-724E-AECF-F9E466395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D74CA-2C44-7141-A60F-B722C70D0C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83FFE-E161-C74A-BD5F-88AF473EB88C}"/>
              </a:ext>
            </a:extLst>
          </p:cNvPr>
          <p:cNvSpPr>
            <a:spLocks noGrp="1"/>
          </p:cNvSpPr>
          <p:nvPr>
            <p:ph type="dt" sz="half" idx="10"/>
          </p:nvPr>
        </p:nvSpPr>
        <p:spPr/>
        <p:txBody>
          <a:bodyPr/>
          <a:lstStyle/>
          <a:p>
            <a:fld id="{64E7926F-5305-CE4E-A6B7-3EC7157494D0}" type="datetime1">
              <a:rPr lang="en-US" smtClean="0"/>
              <a:t>1/19/21</a:t>
            </a:fld>
            <a:endParaRPr lang="en-US"/>
          </a:p>
        </p:txBody>
      </p:sp>
      <p:sp>
        <p:nvSpPr>
          <p:cNvPr id="5" name="Footer Placeholder 4">
            <a:extLst>
              <a:ext uri="{FF2B5EF4-FFF2-40B4-BE49-F238E27FC236}">
                <a16:creationId xmlns:a16="http://schemas.microsoft.com/office/drawing/2014/main" id="{4F6345C2-A542-C644-9046-6C4684C7E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BCC9B-1D97-6E46-8F5C-D7A15AEFBECC}"/>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69662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55349-E760-A049-B782-49DD46AAC9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CF6423-2F3F-EE4C-9C5E-4D2744E354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FC342-0932-3E49-AB8D-9E00037231BC}"/>
              </a:ext>
            </a:extLst>
          </p:cNvPr>
          <p:cNvSpPr>
            <a:spLocks noGrp="1"/>
          </p:cNvSpPr>
          <p:nvPr>
            <p:ph type="dt" sz="half" idx="10"/>
          </p:nvPr>
        </p:nvSpPr>
        <p:spPr/>
        <p:txBody>
          <a:bodyPr/>
          <a:lstStyle/>
          <a:p>
            <a:fld id="{10C102E3-39CE-9E4A-8CB2-FAE42926AFF3}" type="datetime1">
              <a:rPr lang="en-US" smtClean="0"/>
              <a:t>1/19/21</a:t>
            </a:fld>
            <a:endParaRPr lang="en-US"/>
          </a:p>
        </p:txBody>
      </p:sp>
      <p:sp>
        <p:nvSpPr>
          <p:cNvPr id="5" name="Footer Placeholder 4">
            <a:extLst>
              <a:ext uri="{FF2B5EF4-FFF2-40B4-BE49-F238E27FC236}">
                <a16:creationId xmlns:a16="http://schemas.microsoft.com/office/drawing/2014/main" id="{35C7E810-6B49-2448-9378-755458BB4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4FFE0-7A6D-074A-AC35-C18BEA6DC9F6}"/>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95530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F9E59-0172-044D-B347-0BC5D4E9AEAE}"/>
              </a:ext>
            </a:extLst>
          </p:cNvPr>
          <p:cNvSpPr>
            <a:spLocks noGrp="1"/>
          </p:cNvSpPr>
          <p:nvPr>
            <p:ph type="title"/>
          </p:nvPr>
        </p:nvSpPr>
        <p:spPr/>
        <p:txBody>
          <a:bodyPr/>
          <a:lstStyle>
            <a:lvl1pPr>
              <a:defRPr b="0" i="0">
                <a:latin typeface="Avenir Roman"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B2F38CA-0A1E-9849-ADED-8250CFBBE5C8}"/>
              </a:ext>
            </a:extLst>
          </p:cNvPr>
          <p:cNvSpPr>
            <a:spLocks noGrp="1"/>
          </p:cNvSpPr>
          <p:nvPr>
            <p:ph idx="1"/>
          </p:nvPr>
        </p:nvSpPr>
        <p:spPr/>
        <p:txBody>
          <a:bodyPr/>
          <a:lstStyle>
            <a:lvl1pPr>
              <a:defRPr>
                <a:latin typeface="Avenir Roman" panose="02000503020000020003" pitchFamily="2" charset="0"/>
              </a:defRPr>
            </a:lvl1pPr>
            <a:lvl2pPr>
              <a:defRPr>
                <a:latin typeface="Avenir Roman" panose="02000503020000020003" pitchFamily="2" charset="0"/>
              </a:defRPr>
            </a:lvl2pPr>
            <a:lvl3pPr>
              <a:defRPr>
                <a:latin typeface="Avenir Roman" panose="02000503020000020003" pitchFamily="2" charset="0"/>
              </a:defRPr>
            </a:lvl3pPr>
            <a:lvl4pPr>
              <a:defRPr>
                <a:latin typeface="Avenir Roman" panose="02000503020000020003" pitchFamily="2" charset="0"/>
              </a:defRPr>
            </a:lvl4pPr>
            <a:lvl5pPr>
              <a:defRPr>
                <a:latin typeface="Avenir Roman" panose="02000503020000020003"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D7F2BA2-B2DD-AB4F-88DA-4FD6E0D4E208}"/>
              </a:ext>
            </a:extLst>
          </p:cNvPr>
          <p:cNvSpPr>
            <a:spLocks noGrp="1"/>
          </p:cNvSpPr>
          <p:nvPr>
            <p:ph type="dt" sz="half" idx="10"/>
          </p:nvPr>
        </p:nvSpPr>
        <p:spPr/>
        <p:txBody>
          <a:bodyPr/>
          <a:lstStyle/>
          <a:p>
            <a:fld id="{83DB64B1-3016-9A4F-853C-A03142A4574D}" type="datetime1">
              <a:rPr lang="en-US" smtClean="0"/>
              <a:t>1/19/21</a:t>
            </a:fld>
            <a:endParaRPr lang="en-US"/>
          </a:p>
        </p:txBody>
      </p:sp>
      <p:sp>
        <p:nvSpPr>
          <p:cNvPr id="5" name="Footer Placeholder 4">
            <a:extLst>
              <a:ext uri="{FF2B5EF4-FFF2-40B4-BE49-F238E27FC236}">
                <a16:creationId xmlns:a16="http://schemas.microsoft.com/office/drawing/2014/main" id="{2E650A4A-B3FA-334E-ABC9-426BB6328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6C19A-1795-6D42-93BB-95A0B9B25679}"/>
              </a:ext>
            </a:extLst>
          </p:cNvPr>
          <p:cNvSpPr>
            <a:spLocks noGrp="1"/>
          </p:cNvSpPr>
          <p:nvPr>
            <p:ph type="sldNum" sz="quarter" idx="12"/>
          </p:nvPr>
        </p:nvSpPr>
        <p:spPr/>
        <p:txBody>
          <a:bodyPr/>
          <a:lstStyle/>
          <a:p>
            <a:fld id="{6BCA73C5-4051-2D45-AC51-FD5A1C1C157A}" type="slidenum">
              <a:rPr lang="en-US" smtClean="0"/>
              <a:t>‹#›</a:t>
            </a:fld>
            <a:endParaRPr lang="en-US"/>
          </a:p>
        </p:txBody>
      </p:sp>
      <p:sp>
        <p:nvSpPr>
          <p:cNvPr id="7" name="Rectangle 6">
            <a:extLst>
              <a:ext uri="{FF2B5EF4-FFF2-40B4-BE49-F238E27FC236}">
                <a16:creationId xmlns:a16="http://schemas.microsoft.com/office/drawing/2014/main" id="{28BC0193-669C-0A4A-902A-3B329B07DF2F}"/>
              </a:ext>
            </a:extLst>
          </p:cNvPr>
          <p:cNvSpPr/>
          <p:nvPr userDrawn="1"/>
        </p:nvSpPr>
        <p:spPr>
          <a:xfrm>
            <a:off x="45720" y="45720"/>
            <a:ext cx="12115800" cy="6766560"/>
          </a:xfrm>
          <a:prstGeom prst="rect">
            <a:avLst/>
          </a:prstGeom>
          <a:solidFill>
            <a:schemeClr val="bg1"/>
          </a:solidFill>
          <a:ln w="88900">
            <a:solidFill>
              <a:srgbClr val="00B6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85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AB10-9C5B-3C49-B908-D60D657200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DB2FF2-3514-7E4F-979B-7D465AE1BF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6229F0-20F9-7245-A8DF-ED91AF9AB9A9}"/>
              </a:ext>
            </a:extLst>
          </p:cNvPr>
          <p:cNvSpPr>
            <a:spLocks noGrp="1"/>
          </p:cNvSpPr>
          <p:nvPr>
            <p:ph type="dt" sz="half" idx="10"/>
          </p:nvPr>
        </p:nvSpPr>
        <p:spPr/>
        <p:txBody>
          <a:bodyPr/>
          <a:lstStyle/>
          <a:p>
            <a:fld id="{1570E602-125A-D841-BBD6-EADF0C39E925}" type="datetime1">
              <a:rPr lang="en-US" smtClean="0"/>
              <a:t>1/19/21</a:t>
            </a:fld>
            <a:endParaRPr lang="en-US"/>
          </a:p>
        </p:txBody>
      </p:sp>
      <p:sp>
        <p:nvSpPr>
          <p:cNvPr id="5" name="Footer Placeholder 4">
            <a:extLst>
              <a:ext uri="{FF2B5EF4-FFF2-40B4-BE49-F238E27FC236}">
                <a16:creationId xmlns:a16="http://schemas.microsoft.com/office/drawing/2014/main" id="{5500ABE4-540A-8A46-BADB-D57CF3600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E289A-E7A6-7041-AC8D-F84B985203D2}"/>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21668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0083-B51B-F64B-AA55-08C12C451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9A8-BAB3-5047-9C68-7A1701E5C9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138AC-E452-D440-864F-ECCBC3D383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6ABF0-DD3E-AB42-9B7A-29D73575CF6C}"/>
              </a:ext>
            </a:extLst>
          </p:cNvPr>
          <p:cNvSpPr>
            <a:spLocks noGrp="1"/>
          </p:cNvSpPr>
          <p:nvPr>
            <p:ph type="dt" sz="half" idx="10"/>
          </p:nvPr>
        </p:nvSpPr>
        <p:spPr/>
        <p:txBody>
          <a:bodyPr/>
          <a:lstStyle/>
          <a:p>
            <a:fld id="{54F14BB8-74D2-3E43-890F-8F2F42968950}" type="datetime1">
              <a:rPr lang="en-US" smtClean="0"/>
              <a:t>1/19/21</a:t>
            </a:fld>
            <a:endParaRPr lang="en-US"/>
          </a:p>
        </p:txBody>
      </p:sp>
      <p:sp>
        <p:nvSpPr>
          <p:cNvPr id="6" name="Footer Placeholder 5">
            <a:extLst>
              <a:ext uri="{FF2B5EF4-FFF2-40B4-BE49-F238E27FC236}">
                <a16:creationId xmlns:a16="http://schemas.microsoft.com/office/drawing/2014/main" id="{930F0AD2-EEAA-084E-86BF-5E9E486A6B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EA0A6-0275-B747-9008-35F9B8FBEC6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85169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8F68-5C69-394B-8BCF-D20309B06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7271F-5514-F246-8093-A1E88A3A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8AF8BF-D8FB-054F-AFB9-095D0F84E94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5D8762-E4ED-944E-9C50-E6D1F7468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14A51-2447-9447-9E65-910F362E10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34532E-F973-AE4F-B307-9C4ABFDB41D3}"/>
              </a:ext>
            </a:extLst>
          </p:cNvPr>
          <p:cNvSpPr>
            <a:spLocks noGrp="1"/>
          </p:cNvSpPr>
          <p:nvPr>
            <p:ph type="dt" sz="half" idx="10"/>
          </p:nvPr>
        </p:nvSpPr>
        <p:spPr/>
        <p:txBody>
          <a:bodyPr/>
          <a:lstStyle/>
          <a:p>
            <a:fld id="{F378214F-A4C9-C041-8305-3968946FB632}" type="datetime1">
              <a:rPr lang="en-US" smtClean="0"/>
              <a:t>1/19/21</a:t>
            </a:fld>
            <a:endParaRPr lang="en-US"/>
          </a:p>
        </p:txBody>
      </p:sp>
      <p:sp>
        <p:nvSpPr>
          <p:cNvPr id="8" name="Footer Placeholder 7">
            <a:extLst>
              <a:ext uri="{FF2B5EF4-FFF2-40B4-BE49-F238E27FC236}">
                <a16:creationId xmlns:a16="http://schemas.microsoft.com/office/drawing/2014/main" id="{B0E3EA70-3106-774D-8323-DEFC4395D8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B0D810-CC25-514E-90F4-4DE901DD15F8}"/>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7568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5B8A-B85B-3A4C-A622-549F6B2803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38235-253C-054A-863C-FEEF02C125D8}"/>
              </a:ext>
            </a:extLst>
          </p:cNvPr>
          <p:cNvSpPr>
            <a:spLocks noGrp="1"/>
          </p:cNvSpPr>
          <p:nvPr>
            <p:ph type="dt" sz="half" idx="10"/>
          </p:nvPr>
        </p:nvSpPr>
        <p:spPr/>
        <p:txBody>
          <a:bodyPr/>
          <a:lstStyle/>
          <a:p>
            <a:fld id="{EE428675-3694-DC45-9CCE-9680EB1371B3}" type="datetime1">
              <a:rPr lang="en-US" smtClean="0"/>
              <a:t>1/19/21</a:t>
            </a:fld>
            <a:endParaRPr lang="en-US"/>
          </a:p>
        </p:txBody>
      </p:sp>
      <p:sp>
        <p:nvSpPr>
          <p:cNvPr id="4" name="Footer Placeholder 3">
            <a:extLst>
              <a:ext uri="{FF2B5EF4-FFF2-40B4-BE49-F238E27FC236}">
                <a16:creationId xmlns:a16="http://schemas.microsoft.com/office/drawing/2014/main" id="{71C82665-4262-8347-AD55-38E1521E88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CF5E5-C99B-3C42-B309-3F0AF7B72147}"/>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407651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5FFE0-C88F-AC4C-B413-4CA6766452EA}"/>
              </a:ext>
            </a:extLst>
          </p:cNvPr>
          <p:cNvSpPr>
            <a:spLocks noGrp="1"/>
          </p:cNvSpPr>
          <p:nvPr>
            <p:ph type="dt" sz="half" idx="10"/>
          </p:nvPr>
        </p:nvSpPr>
        <p:spPr/>
        <p:txBody>
          <a:bodyPr/>
          <a:lstStyle/>
          <a:p>
            <a:fld id="{7F258AD8-F8E7-F946-BD46-7844CB5C97A2}" type="datetime1">
              <a:rPr lang="en-US" smtClean="0"/>
              <a:t>1/19/21</a:t>
            </a:fld>
            <a:endParaRPr lang="en-US"/>
          </a:p>
        </p:txBody>
      </p:sp>
      <p:sp>
        <p:nvSpPr>
          <p:cNvPr id="3" name="Footer Placeholder 2">
            <a:extLst>
              <a:ext uri="{FF2B5EF4-FFF2-40B4-BE49-F238E27FC236}">
                <a16:creationId xmlns:a16="http://schemas.microsoft.com/office/drawing/2014/main" id="{F69AA98C-D40D-8D43-98C3-46A866A4A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D8FF45-51F5-8141-9CC0-7DC330B6B0A1}"/>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29238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E2CB-80F8-D044-9E4B-F28537928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BBA669-90B7-C24B-85DE-2B3AE23BA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37B98-29BA-8C4A-92D6-327615463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D2CC34-7FA9-D642-B02C-D5F95E464962}"/>
              </a:ext>
            </a:extLst>
          </p:cNvPr>
          <p:cNvSpPr>
            <a:spLocks noGrp="1"/>
          </p:cNvSpPr>
          <p:nvPr>
            <p:ph type="dt" sz="half" idx="10"/>
          </p:nvPr>
        </p:nvSpPr>
        <p:spPr/>
        <p:txBody>
          <a:bodyPr/>
          <a:lstStyle/>
          <a:p>
            <a:fld id="{2B4D590F-AA81-D540-B26C-6D991D63D543}" type="datetime1">
              <a:rPr lang="en-US" smtClean="0"/>
              <a:t>1/19/21</a:t>
            </a:fld>
            <a:endParaRPr lang="en-US"/>
          </a:p>
        </p:txBody>
      </p:sp>
      <p:sp>
        <p:nvSpPr>
          <p:cNvPr id="6" name="Footer Placeholder 5">
            <a:extLst>
              <a:ext uri="{FF2B5EF4-FFF2-40B4-BE49-F238E27FC236}">
                <a16:creationId xmlns:a16="http://schemas.microsoft.com/office/drawing/2014/main" id="{B8A75B0C-13CF-B44D-AC2B-62756B967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29ACA-557C-D642-9221-716CB8856A9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20580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B498-A163-CC43-81E8-5B8BB1A5D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91C70-2BE4-4C4B-82E5-BDF2E7FCE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115BF7-13A1-7A4C-81CA-FF68AE174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6B23D8-BE98-3444-8236-7530A84FAE2D}"/>
              </a:ext>
            </a:extLst>
          </p:cNvPr>
          <p:cNvSpPr>
            <a:spLocks noGrp="1"/>
          </p:cNvSpPr>
          <p:nvPr>
            <p:ph type="dt" sz="half" idx="10"/>
          </p:nvPr>
        </p:nvSpPr>
        <p:spPr/>
        <p:txBody>
          <a:bodyPr/>
          <a:lstStyle/>
          <a:p>
            <a:fld id="{4C8E4644-B9A4-C04E-9C16-7219A5F573A5}" type="datetime1">
              <a:rPr lang="en-US" smtClean="0"/>
              <a:t>1/19/21</a:t>
            </a:fld>
            <a:endParaRPr lang="en-US"/>
          </a:p>
        </p:txBody>
      </p:sp>
      <p:sp>
        <p:nvSpPr>
          <p:cNvPr id="6" name="Footer Placeholder 5">
            <a:extLst>
              <a:ext uri="{FF2B5EF4-FFF2-40B4-BE49-F238E27FC236}">
                <a16:creationId xmlns:a16="http://schemas.microsoft.com/office/drawing/2014/main" id="{064F8367-2C30-414A-B7CB-0A1C4A7992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8D990-6B2E-9840-8478-36F0D89AC03F}"/>
              </a:ext>
            </a:extLst>
          </p:cNvPr>
          <p:cNvSpPr>
            <a:spLocks noGrp="1"/>
          </p:cNvSpPr>
          <p:nvPr>
            <p:ph type="sldNum" sz="quarter" idx="12"/>
          </p:nvPr>
        </p:nvSpPr>
        <p:spPr/>
        <p:txBody>
          <a:bodyPr/>
          <a:lstStyle/>
          <a:p>
            <a:fld id="{6BCA73C5-4051-2D45-AC51-FD5A1C1C157A}" type="slidenum">
              <a:rPr lang="en-US" smtClean="0"/>
              <a:t>‹#›</a:t>
            </a:fld>
            <a:endParaRPr lang="en-US"/>
          </a:p>
        </p:txBody>
      </p:sp>
    </p:spTree>
    <p:extLst>
      <p:ext uri="{BB962C8B-B14F-4D97-AF65-F5344CB8AC3E}">
        <p14:creationId xmlns:p14="http://schemas.microsoft.com/office/powerpoint/2010/main" val="381855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46D1F4-47AB-674E-B7B4-644977D59212}"/>
              </a:ext>
            </a:extLst>
          </p:cNvPr>
          <p:cNvSpPr>
            <a:spLocks noGrp="1"/>
          </p:cNvSpPr>
          <p:nvPr>
            <p:ph type="title"/>
          </p:nvPr>
        </p:nvSpPr>
        <p:spPr>
          <a:xfrm>
            <a:off x="639956" y="277465"/>
            <a:ext cx="8941419" cy="11625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2DA9934-6E1E-624F-92F4-CA26E392B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F979DC-2FF9-4F4E-A3A8-2BED888F8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6E0F3-851B-D04D-8388-F0082F0B8354}" type="datetime1">
              <a:rPr lang="en-US" smtClean="0"/>
              <a:t>1/19/21</a:t>
            </a:fld>
            <a:endParaRPr lang="en-US"/>
          </a:p>
        </p:txBody>
      </p:sp>
      <p:sp>
        <p:nvSpPr>
          <p:cNvPr id="5" name="Footer Placeholder 4">
            <a:extLst>
              <a:ext uri="{FF2B5EF4-FFF2-40B4-BE49-F238E27FC236}">
                <a16:creationId xmlns:a16="http://schemas.microsoft.com/office/drawing/2014/main" id="{960DBD27-42C0-3542-A8C3-E254AF9AEA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5D511D-0DCF-4D4D-8359-143BCAE24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73C5-4051-2D45-AC51-FD5A1C1C157A}" type="slidenum">
              <a:rPr lang="en-US" smtClean="0"/>
              <a:t>‹#›</a:t>
            </a:fld>
            <a:endParaRPr lang="en-US"/>
          </a:p>
        </p:txBody>
      </p:sp>
    </p:spTree>
    <p:extLst>
      <p:ext uri="{BB962C8B-B14F-4D97-AF65-F5344CB8AC3E}">
        <p14:creationId xmlns:p14="http://schemas.microsoft.com/office/powerpoint/2010/main" val="3994613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b="0" i="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jalammar.github.io/illustrated-bert/" TargetMode="External"/><Relationship Id="rId13" Type="http://schemas.openxmlformats.org/officeDocument/2006/relationships/hyperlink" Target="https://www.youtube.com/watch?v=jfwqRMdTmLo" TargetMode="External"/><Relationship Id="rId3" Type="http://schemas.openxmlformats.org/officeDocument/2006/relationships/hyperlink" Target="http://web.stanford.edu/class/cs224n/index.html" TargetMode="External"/><Relationship Id="rId7" Type="http://schemas.openxmlformats.org/officeDocument/2006/relationships/hyperlink" Target="https://jalammar.github.io/visualizing-neural-machine-translation-mechanics-of-seq2seq-models-with-attention/" TargetMode="External"/><Relationship Id="rId12" Type="http://schemas.openxmlformats.org/officeDocument/2006/relationships/hyperlink" Target="https://www.youtube.com/watch?v=FKlPCK1uFrc"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ai.googleblog.com/2017/08/transformer-novel-neural-network.html" TargetMode="External"/><Relationship Id="rId11" Type="http://schemas.openxmlformats.org/officeDocument/2006/relationships/hyperlink" Target="https://huggingface.co/transformers/summary.html" TargetMode="External"/><Relationship Id="rId5" Type="http://schemas.openxmlformats.org/officeDocument/2006/relationships/hyperlink" Target="https://www.youtube.com/watch?v=quoGRI-1l0A" TargetMode="External"/><Relationship Id="rId10" Type="http://schemas.openxmlformats.org/officeDocument/2006/relationships/hyperlink" Target="https://jalammar.github.io/illustrated-transformer/" TargetMode="External"/><Relationship Id="rId4" Type="http://schemas.openxmlformats.org/officeDocument/2006/relationships/hyperlink" Target="http://cs231n.github.io/optimization-2/" TargetMode="External"/><Relationship Id="rId9" Type="http://schemas.openxmlformats.org/officeDocument/2006/relationships/hyperlink" Target="https://jalammar.github.io/illustrated-gpt2/"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105.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490.png"/><Relationship Id="rId7" Type="http://schemas.openxmlformats.org/officeDocument/2006/relationships/image" Target="../media/image590.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10" Type="http://schemas.openxmlformats.org/officeDocument/2006/relationships/image" Target="../media/image610.png"/><Relationship Id="rId4" Type="http://schemas.openxmlformats.org/officeDocument/2006/relationships/image" Target="../media/image550.png"/><Relationship Id="rId9" Type="http://schemas.openxmlformats.org/officeDocument/2006/relationships/image" Target="../media/image600.png"/></Relationships>
</file>

<file path=ppt/slides/_rels/slide106.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490.png"/><Relationship Id="rId7" Type="http://schemas.openxmlformats.org/officeDocument/2006/relationships/image" Target="../media/image590.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69.png"/><Relationship Id="rId5" Type="http://schemas.openxmlformats.org/officeDocument/2006/relationships/image" Target="../media/image570.png"/><Relationship Id="rId10" Type="http://schemas.openxmlformats.org/officeDocument/2006/relationships/image" Target="../media/image610.png"/><Relationship Id="rId4" Type="http://schemas.openxmlformats.org/officeDocument/2006/relationships/image" Target="../media/image550.png"/><Relationship Id="rId9" Type="http://schemas.openxmlformats.org/officeDocument/2006/relationships/image" Target="../media/image600.png"/></Relationships>
</file>

<file path=ppt/slides/_rels/slide107.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50.png"/><Relationship Id="rId3" Type="http://schemas.openxmlformats.org/officeDocument/2006/relationships/image" Target="../media/image490.png"/><Relationship Id="rId7" Type="http://schemas.openxmlformats.org/officeDocument/2006/relationships/image" Target="../media/image620.png"/><Relationship Id="rId12" Type="http://schemas.openxmlformats.org/officeDocument/2006/relationships/image" Target="../media/image600.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60.png"/><Relationship Id="rId5" Type="http://schemas.openxmlformats.org/officeDocument/2006/relationships/image" Target="../media/image570.png"/><Relationship Id="rId15" Type="http://schemas.openxmlformats.org/officeDocument/2006/relationships/image" Target="../media/image660.png"/><Relationship Id="rId10" Type="http://schemas.openxmlformats.org/officeDocument/2006/relationships/image" Target="../media/image640.png"/><Relationship Id="rId4" Type="http://schemas.openxmlformats.org/officeDocument/2006/relationships/image" Target="../media/image550.png"/><Relationship Id="rId9" Type="http://schemas.openxmlformats.org/officeDocument/2006/relationships/image" Target="../media/image590.png"/><Relationship Id="rId14" Type="http://schemas.openxmlformats.org/officeDocument/2006/relationships/image" Target="../media/image610.png"/></Relationships>
</file>

<file path=ppt/slides/_rels/slide108.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90.png"/><Relationship Id="rId18" Type="http://schemas.openxmlformats.org/officeDocument/2006/relationships/image" Target="../media/image610.png"/><Relationship Id="rId3" Type="http://schemas.openxmlformats.org/officeDocument/2006/relationships/image" Target="../media/image490.png"/><Relationship Id="rId7" Type="http://schemas.openxmlformats.org/officeDocument/2006/relationships/image" Target="../media/image620.png"/><Relationship Id="rId12" Type="http://schemas.openxmlformats.org/officeDocument/2006/relationships/image" Target="../media/image640.png"/><Relationship Id="rId17" Type="http://schemas.openxmlformats.org/officeDocument/2006/relationships/image" Target="../media/image70.png"/><Relationship Id="rId2" Type="http://schemas.openxmlformats.org/officeDocument/2006/relationships/image" Target="../media/image480.png"/><Relationship Id="rId16"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90.png"/><Relationship Id="rId5" Type="http://schemas.openxmlformats.org/officeDocument/2006/relationships/image" Target="../media/image570.png"/><Relationship Id="rId15" Type="http://schemas.openxmlformats.org/officeDocument/2006/relationships/image" Target="../media/image600.png"/><Relationship Id="rId10" Type="http://schemas.openxmlformats.org/officeDocument/2006/relationships/image" Target="../media/image680.png"/><Relationship Id="rId19" Type="http://schemas.openxmlformats.org/officeDocument/2006/relationships/image" Target="../media/image660.png"/><Relationship Id="rId4" Type="http://schemas.openxmlformats.org/officeDocument/2006/relationships/image" Target="../media/image550.png"/><Relationship Id="rId9" Type="http://schemas.openxmlformats.org/officeDocument/2006/relationships/image" Target="../media/image670.png"/><Relationship Id="rId14" Type="http://schemas.openxmlformats.org/officeDocument/2006/relationships/image" Target="../media/image560.png"/></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490.png"/></Relationships>
</file>

<file path=ppt/slides/_rels/slide111.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480.png"/><Relationship Id="rId7" Type="http://schemas.openxmlformats.org/officeDocument/2006/relationships/image" Target="../media/image56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490.png"/><Relationship Id="rId9" Type="http://schemas.openxmlformats.org/officeDocument/2006/relationships/image" Target="../media/image610.png"/></Relationships>
</file>

<file path=ppt/slides/_rels/slide112.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60.png"/><Relationship Id="rId3" Type="http://schemas.openxmlformats.org/officeDocument/2006/relationships/image" Target="../media/image480.png"/><Relationship Id="rId7" Type="http://schemas.openxmlformats.org/officeDocument/2006/relationships/image" Target="../media/image620.png"/><Relationship Id="rId12" Type="http://schemas.openxmlformats.org/officeDocument/2006/relationships/image" Target="../media/image6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79.png"/><Relationship Id="rId5" Type="http://schemas.openxmlformats.org/officeDocument/2006/relationships/image" Target="../media/image570.png"/><Relationship Id="rId10" Type="http://schemas.openxmlformats.org/officeDocument/2006/relationships/image" Target="../media/image600.png"/><Relationship Id="rId4" Type="http://schemas.openxmlformats.org/officeDocument/2006/relationships/image" Target="../media/image490.png"/><Relationship Id="rId9" Type="http://schemas.openxmlformats.org/officeDocument/2006/relationships/image" Target="../media/image560.png"/></Relationships>
</file>

<file path=ppt/slides/_rels/slide113.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79.png"/><Relationship Id="rId3" Type="http://schemas.openxmlformats.org/officeDocument/2006/relationships/image" Target="../media/image480.png"/><Relationship Id="rId7" Type="http://schemas.openxmlformats.org/officeDocument/2006/relationships/image" Target="../media/image620.png"/><Relationship Id="rId12" Type="http://schemas.openxmlformats.org/officeDocument/2006/relationships/image" Target="../media/image600.png"/><Relationship Id="rId2" Type="http://schemas.openxmlformats.org/officeDocument/2006/relationships/image" Target="../media/image100.png"/><Relationship Id="rId16"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60.png"/><Relationship Id="rId5" Type="http://schemas.openxmlformats.org/officeDocument/2006/relationships/image" Target="../media/image570.png"/><Relationship Id="rId15" Type="http://schemas.openxmlformats.org/officeDocument/2006/relationships/image" Target="../media/image610.png"/><Relationship Id="rId10" Type="http://schemas.openxmlformats.org/officeDocument/2006/relationships/image" Target="../media/image680.png"/><Relationship Id="rId4" Type="http://schemas.openxmlformats.org/officeDocument/2006/relationships/image" Target="../media/image490.png"/><Relationship Id="rId9" Type="http://schemas.openxmlformats.org/officeDocument/2006/relationships/image" Target="../media/image670.png"/><Relationship Id="rId14" Type="http://schemas.openxmlformats.org/officeDocument/2006/relationships/image" Target="../media/image70.png"/></Relationships>
</file>

<file path=ppt/slides/_rels/slide114.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0.png"/><Relationship Id="rId3" Type="http://schemas.openxmlformats.org/officeDocument/2006/relationships/image" Target="../media/image490.png"/><Relationship Id="rId7" Type="http://schemas.openxmlformats.org/officeDocument/2006/relationships/image" Target="../media/image630.png"/><Relationship Id="rId12" Type="http://schemas.openxmlformats.org/officeDocument/2006/relationships/image" Target="../media/image79.png"/><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image" Target="../media/image600.png"/><Relationship Id="rId5" Type="http://schemas.openxmlformats.org/officeDocument/2006/relationships/image" Target="../media/image580.png"/><Relationship Id="rId15" Type="http://schemas.openxmlformats.org/officeDocument/2006/relationships/image" Target="../media/image660.png"/><Relationship Id="rId10" Type="http://schemas.openxmlformats.org/officeDocument/2006/relationships/image" Target="../media/image560.png"/><Relationship Id="rId4" Type="http://schemas.openxmlformats.org/officeDocument/2006/relationships/image" Target="../media/image570.png"/><Relationship Id="rId9" Type="http://schemas.openxmlformats.org/officeDocument/2006/relationships/image" Target="../media/image680.png"/><Relationship Id="rId14" Type="http://schemas.openxmlformats.org/officeDocument/2006/relationships/image" Target="../media/image610.png"/></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medium.com/deep-writing/harry-potter-written-by-artificial-intelligence-8a9431803da6"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3.png"/><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3.png"/><Relationship Id="rId5" Type="http://schemas.openxmlformats.org/officeDocument/2006/relationships/image" Target="../media/image76.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s>
</file>

<file path=ppt/slides/_rels/slide1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7.png"/><Relationship Id="rId5" Type="http://schemas.openxmlformats.org/officeDocument/2006/relationships/image" Target="../media/image77.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76.png"/><Relationship Id="rId9" Type="http://schemas.openxmlformats.org/officeDocument/2006/relationships/image" Target="../media/image82.png"/><Relationship Id="rId14"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7.png"/><Relationship Id="rId5" Type="http://schemas.openxmlformats.org/officeDocument/2006/relationships/image" Target="../media/image77.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76.png"/><Relationship Id="rId9" Type="http://schemas.openxmlformats.org/officeDocument/2006/relationships/image" Target="../media/image82.png"/><Relationship Id="rId14"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2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27.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28.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29.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31.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243.png"/></Relationships>
</file>

<file path=ppt/slides/_rels/slide13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243.png"/></Relationships>
</file>

<file path=ppt/slides/_rels/slide133.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5.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6.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8.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39.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notesSlide" Target="../notesSlides/notesSlide83.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 Id="rId14" Type="http://schemas.openxmlformats.org/officeDocument/2006/relationships/image" Target="../media/image248.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notesSlide" Target="../notesSlides/notesSlide84.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 Id="rId14" Type="http://schemas.openxmlformats.org/officeDocument/2006/relationships/image" Target="../media/image248.png"/></Relationships>
</file>

<file path=ppt/slides/_rels/slide141.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notesSlide" Target="../notesSlides/notesSlide85.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4.png"/><Relationship Id="rId19" Type="http://schemas.openxmlformats.org/officeDocument/2006/relationships/image" Target="../media/image253.png"/><Relationship Id="rId4" Type="http://schemas.openxmlformats.org/officeDocument/2006/relationships/image" Target="../media/image239.png"/><Relationship Id="rId9" Type="http://schemas.openxmlformats.org/officeDocument/2006/relationships/image" Target="../media/image243.png"/><Relationship Id="rId14" Type="http://schemas.openxmlformats.org/officeDocument/2006/relationships/image" Target="../media/image248.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notesSlide" Target="../notesSlides/notesSlide87.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 Id="rId14" Type="http://schemas.openxmlformats.org/officeDocument/2006/relationships/image" Target="../media/image248.png"/></Relationships>
</file>

<file path=ppt/slides/_rels/slide144.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18" Type="http://schemas.openxmlformats.org/officeDocument/2006/relationships/image" Target="../media/image252.png"/><Relationship Id="rId3" Type="http://schemas.openxmlformats.org/officeDocument/2006/relationships/image" Target="../media/image238.png"/><Relationship Id="rId7" Type="http://schemas.openxmlformats.org/officeDocument/2006/relationships/image" Target="../media/image237.png"/><Relationship Id="rId12" Type="http://schemas.openxmlformats.org/officeDocument/2006/relationships/image" Target="../media/image246.png"/><Relationship Id="rId17" Type="http://schemas.openxmlformats.org/officeDocument/2006/relationships/image" Target="../media/image251.png"/><Relationship Id="rId2" Type="http://schemas.openxmlformats.org/officeDocument/2006/relationships/notesSlide" Target="../notesSlides/notesSlide88.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45.png"/><Relationship Id="rId5" Type="http://schemas.openxmlformats.org/officeDocument/2006/relationships/image" Target="../media/image240.png"/><Relationship Id="rId15" Type="http://schemas.openxmlformats.org/officeDocument/2006/relationships/image" Target="../media/image249.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 Id="rId14" Type="http://schemas.openxmlformats.org/officeDocument/2006/relationships/image" Target="../media/image24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4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5.png"/><Relationship Id="rId5" Type="http://schemas.openxmlformats.org/officeDocument/2006/relationships/image" Target="../media/image98.png"/><Relationship Id="rId10" Type="http://schemas.openxmlformats.org/officeDocument/2006/relationships/image" Target="../media/image104.png"/><Relationship Id="rId4" Type="http://schemas.openxmlformats.org/officeDocument/2006/relationships/image" Target="../media/image97.png"/><Relationship Id="rId9" Type="http://schemas.openxmlformats.org/officeDocument/2006/relationships/image" Target="../media/image10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8.png"/><Relationship Id="rId5" Type="http://schemas.openxmlformats.org/officeDocument/2006/relationships/image" Target="../media/image98.png"/><Relationship Id="rId10"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03.png"/></Relationships>
</file>

<file path=ppt/slides/_rels/slide15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11.png"/><Relationship Id="rId5" Type="http://schemas.openxmlformats.org/officeDocument/2006/relationships/image" Target="../media/image98.png"/><Relationship Id="rId10" Type="http://schemas.openxmlformats.org/officeDocument/2006/relationships/image" Target="../media/image110.png"/><Relationship Id="rId4" Type="http://schemas.openxmlformats.org/officeDocument/2006/relationships/image" Target="../media/image97.png"/><Relationship Id="rId9" Type="http://schemas.openxmlformats.org/officeDocument/2006/relationships/image" Target="../media/image103.png"/></Relationships>
</file>

<file path=ppt/slides/_rels/slide15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14.png"/><Relationship Id="rId5" Type="http://schemas.openxmlformats.org/officeDocument/2006/relationships/image" Target="../media/image98.png"/><Relationship Id="rId10" Type="http://schemas.openxmlformats.org/officeDocument/2006/relationships/image" Target="../media/image113.png"/><Relationship Id="rId4" Type="http://schemas.openxmlformats.org/officeDocument/2006/relationships/image" Target="../media/image97.png"/><Relationship Id="rId9" Type="http://schemas.openxmlformats.org/officeDocument/2006/relationships/image" Target="../media/image103.png"/></Relationships>
</file>

<file path=ppt/slides/_rels/slide15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96.png"/><Relationship Id="rId7" Type="http://schemas.openxmlformats.org/officeDocument/2006/relationships/image" Target="../media/image101.png"/><Relationship Id="rId12" Type="http://schemas.openxmlformats.org/officeDocument/2006/relationships/image" Target="../media/image119.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18.png"/><Relationship Id="rId5" Type="http://schemas.openxmlformats.org/officeDocument/2006/relationships/image" Target="../media/image98.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97.png"/><Relationship Id="rId9" Type="http://schemas.openxmlformats.org/officeDocument/2006/relationships/image" Target="../media/image116.png"/><Relationship Id="rId14" Type="http://schemas.openxmlformats.org/officeDocument/2006/relationships/image" Target="../media/image121.png"/></Relationships>
</file>

<file path=ppt/slides/_rels/slide15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96.png"/><Relationship Id="rId7" Type="http://schemas.openxmlformats.org/officeDocument/2006/relationships/image" Target="../media/image101.png"/><Relationship Id="rId12" Type="http://schemas.openxmlformats.org/officeDocument/2006/relationships/image" Target="../media/image119.png"/><Relationship Id="rId2" Type="http://schemas.openxmlformats.org/officeDocument/2006/relationships/notesSlide" Target="../notesSlides/notesSlide98.xml"/><Relationship Id="rId16"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18.png"/><Relationship Id="rId5" Type="http://schemas.openxmlformats.org/officeDocument/2006/relationships/image" Target="../media/image98.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97.png"/><Relationship Id="rId9" Type="http://schemas.openxmlformats.org/officeDocument/2006/relationships/image" Target="../media/image116.png"/><Relationship Id="rId14" Type="http://schemas.openxmlformats.org/officeDocument/2006/relationships/image" Target="../media/image121.png"/></Relationships>
</file>

<file path=ppt/slides/_rels/slide15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6.png"/><Relationship Id="rId3" Type="http://schemas.openxmlformats.org/officeDocument/2006/relationships/image" Target="../media/image96.png"/><Relationship Id="rId7" Type="http://schemas.openxmlformats.org/officeDocument/2006/relationships/image" Target="../media/image101.png"/><Relationship Id="rId12" Type="http://schemas.openxmlformats.org/officeDocument/2006/relationships/image" Target="../media/image119.png"/><Relationship Id="rId17" Type="http://schemas.openxmlformats.org/officeDocument/2006/relationships/image" Target="../media/image125.png"/><Relationship Id="rId2" Type="http://schemas.openxmlformats.org/officeDocument/2006/relationships/notesSlide" Target="../notesSlides/notesSlide99.xml"/><Relationship Id="rId16"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18.png"/><Relationship Id="rId5" Type="http://schemas.openxmlformats.org/officeDocument/2006/relationships/image" Target="../media/image98.png"/><Relationship Id="rId15" Type="http://schemas.openxmlformats.org/officeDocument/2006/relationships/image" Target="../media/image122.png"/><Relationship Id="rId10" Type="http://schemas.openxmlformats.org/officeDocument/2006/relationships/image" Target="../media/image117.png"/><Relationship Id="rId19" Type="http://schemas.openxmlformats.org/officeDocument/2006/relationships/image" Target="../media/image127.png"/><Relationship Id="rId4" Type="http://schemas.openxmlformats.org/officeDocument/2006/relationships/image" Target="../media/image97.png"/><Relationship Id="rId9" Type="http://schemas.openxmlformats.org/officeDocument/2006/relationships/image" Target="../media/image116.png"/><Relationship Id="rId14" Type="http://schemas.openxmlformats.org/officeDocument/2006/relationships/image" Target="../media/image121.png"/></Relationships>
</file>

<file path=ppt/slides/_rels/slide15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96.png"/><Relationship Id="rId7" Type="http://schemas.openxmlformats.org/officeDocument/2006/relationships/image" Target="../media/image101.png"/><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notesSlide" Target="../notesSlides/notesSlide100.xml"/><Relationship Id="rId16"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27.png"/><Relationship Id="rId5" Type="http://schemas.openxmlformats.org/officeDocument/2006/relationships/image" Target="../media/image98.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97.png"/><Relationship Id="rId9" Type="http://schemas.openxmlformats.org/officeDocument/2006/relationships/image" Target="../media/image125.png"/><Relationship Id="rId14" Type="http://schemas.openxmlformats.org/officeDocument/2006/relationships/image" Target="../media/image130.png"/></Relationships>
</file>

<file path=ppt/slides/_rels/slide15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5.png"/><Relationship Id="rId3" Type="http://schemas.openxmlformats.org/officeDocument/2006/relationships/image" Target="../media/image96.png"/><Relationship Id="rId7" Type="http://schemas.openxmlformats.org/officeDocument/2006/relationships/image" Target="../media/image134.png"/><Relationship Id="rId12" Type="http://schemas.openxmlformats.org/officeDocument/2006/relationships/image" Target="../media/image131.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30.png"/><Relationship Id="rId5" Type="http://schemas.openxmlformats.org/officeDocument/2006/relationships/image" Target="../media/image98.png"/><Relationship Id="rId10" Type="http://schemas.openxmlformats.org/officeDocument/2006/relationships/image" Target="../media/image129.png"/><Relationship Id="rId4" Type="http://schemas.openxmlformats.org/officeDocument/2006/relationships/image" Target="../media/image97.png"/><Relationship Id="rId9" Type="http://schemas.openxmlformats.org/officeDocument/2006/relationships/image" Target="../media/image128.png"/><Relationship Id="rId14" Type="http://schemas.openxmlformats.org/officeDocument/2006/relationships/image" Target="../media/image136.png"/></Relationships>
</file>

<file path=ppt/slides/_rels/slide15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35.png"/><Relationship Id="rId3" Type="http://schemas.openxmlformats.org/officeDocument/2006/relationships/image" Target="../media/image96.png"/><Relationship Id="rId7" Type="http://schemas.openxmlformats.org/officeDocument/2006/relationships/image" Target="../media/image134.png"/><Relationship Id="rId12" Type="http://schemas.openxmlformats.org/officeDocument/2006/relationships/image" Target="../media/image141.png"/><Relationship Id="rId2" Type="http://schemas.openxmlformats.org/officeDocument/2006/relationships/notesSlide" Target="../notesSlides/notesSlide102.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40.png"/><Relationship Id="rId5" Type="http://schemas.openxmlformats.org/officeDocument/2006/relationships/image" Target="../media/image98.png"/><Relationship Id="rId1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97.png"/><Relationship Id="rId9" Type="http://schemas.openxmlformats.org/officeDocument/2006/relationships/image" Target="../media/image138.png"/><Relationship Id="rId14" Type="http://schemas.openxmlformats.org/officeDocument/2006/relationships/image" Target="../media/image136.png"/></Relationships>
</file>

<file path=ppt/slides/_rels/slide15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35.png"/><Relationship Id="rId18" Type="http://schemas.openxmlformats.org/officeDocument/2006/relationships/image" Target="../media/image150.png"/><Relationship Id="rId3" Type="http://schemas.openxmlformats.org/officeDocument/2006/relationships/image" Target="../media/image96.png"/><Relationship Id="rId7" Type="http://schemas.openxmlformats.org/officeDocument/2006/relationships/image" Target="../media/image134.png"/><Relationship Id="rId12" Type="http://schemas.openxmlformats.org/officeDocument/2006/relationships/image" Target="../media/image148.png"/><Relationship Id="rId17" Type="http://schemas.openxmlformats.org/officeDocument/2006/relationships/image" Target="../media/image149.png"/><Relationship Id="rId2" Type="http://schemas.openxmlformats.org/officeDocument/2006/relationships/notesSlide" Target="../notesSlides/notesSlide103.xml"/><Relationship Id="rId16"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47.png"/><Relationship Id="rId5" Type="http://schemas.openxmlformats.org/officeDocument/2006/relationships/image" Target="../media/image98.png"/><Relationship Id="rId15" Type="http://schemas.openxmlformats.org/officeDocument/2006/relationships/image" Target="../media/image142.png"/><Relationship Id="rId10" Type="http://schemas.openxmlformats.org/officeDocument/2006/relationships/image" Target="../media/image146.png"/><Relationship Id="rId4" Type="http://schemas.openxmlformats.org/officeDocument/2006/relationships/image" Target="../media/image97.png"/><Relationship Id="rId9" Type="http://schemas.openxmlformats.org/officeDocument/2006/relationships/image" Target="../media/image145.png"/><Relationship Id="rId14" Type="http://schemas.openxmlformats.org/officeDocument/2006/relationships/image" Target="../media/image136.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6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5.png"/><Relationship Id="rId18" Type="http://schemas.openxmlformats.org/officeDocument/2006/relationships/image" Target="../media/image150.png"/><Relationship Id="rId3" Type="http://schemas.openxmlformats.org/officeDocument/2006/relationships/image" Target="../media/image96.png"/><Relationship Id="rId7" Type="http://schemas.openxmlformats.org/officeDocument/2006/relationships/image" Target="../media/image134.png"/><Relationship Id="rId12" Type="http://schemas.openxmlformats.org/officeDocument/2006/relationships/image" Target="../media/image155.png"/><Relationship Id="rId17" Type="http://schemas.openxmlformats.org/officeDocument/2006/relationships/image" Target="../media/image149.png"/><Relationship Id="rId2" Type="http://schemas.openxmlformats.org/officeDocument/2006/relationships/notesSlide" Target="../notesSlides/notesSlide104.xml"/><Relationship Id="rId16" Type="http://schemas.openxmlformats.org/officeDocument/2006/relationships/image" Target="../media/image14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54.png"/><Relationship Id="rId5" Type="http://schemas.openxmlformats.org/officeDocument/2006/relationships/image" Target="../media/image98.png"/><Relationship Id="rId15" Type="http://schemas.openxmlformats.org/officeDocument/2006/relationships/image" Target="../media/image142.png"/><Relationship Id="rId10" Type="http://schemas.openxmlformats.org/officeDocument/2006/relationships/image" Target="../media/image153.png"/><Relationship Id="rId19" Type="http://schemas.openxmlformats.org/officeDocument/2006/relationships/image" Target="../media/image156.png"/><Relationship Id="rId4" Type="http://schemas.openxmlformats.org/officeDocument/2006/relationships/image" Target="../media/image97.png"/><Relationship Id="rId9" Type="http://schemas.openxmlformats.org/officeDocument/2006/relationships/image" Target="../media/image152.png"/><Relationship Id="rId14" Type="http://schemas.openxmlformats.org/officeDocument/2006/relationships/image" Target="../media/image136.png"/></Relationships>
</file>

<file path=ppt/slides/_rels/slide16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35.png"/><Relationship Id="rId18" Type="http://schemas.openxmlformats.org/officeDocument/2006/relationships/image" Target="../media/image150.png"/><Relationship Id="rId3" Type="http://schemas.openxmlformats.org/officeDocument/2006/relationships/image" Target="../media/image96.png"/><Relationship Id="rId21" Type="http://schemas.openxmlformats.org/officeDocument/2006/relationships/image" Target="../media/image163.png"/><Relationship Id="rId7" Type="http://schemas.openxmlformats.org/officeDocument/2006/relationships/image" Target="../media/image134.png"/><Relationship Id="rId12" Type="http://schemas.openxmlformats.org/officeDocument/2006/relationships/image" Target="../media/image162.png"/><Relationship Id="rId17" Type="http://schemas.openxmlformats.org/officeDocument/2006/relationships/image" Target="../media/image149.png"/><Relationship Id="rId2" Type="http://schemas.openxmlformats.org/officeDocument/2006/relationships/notesSlide" Target="../notesSlides/notesSlide105.xml"/><Relationship Id="rId16" Type="http://schemas.openxmlformats.org/officeDocument/2006/relationships/image" Target="../media/image143.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61.png"/><Relationship Id="rId5" Type="http://schemas.openxmlformats.org/officeDocument/2006/relationships/image" Target="../media/image98.png"/><Relationship Id="rId15" Type="http://schemas.openxmlformats.org/officeDocument/2006/relationships/image" Target="../media/image142.png"/><Relationship Id="rId10" Type="http://schemas.openxmlformats.org/officeDocument/2006/relationships/image" Target="../media/image160.png"/><Relationship Id="rId19" Type="http://schemas.openxmlformats.org/officeDocument/2006/relationships/image" Target="../media/image156.png"/><Relationship Id="rId4" Type="http://schemas.openxmlformats.org/officeDocument/2006/relationships/image" Target="../media/image97.png"/><Relationship Id="rId9" Type="http://schemas.openxmlformats.org/officeDocument/2006/relationships/image" Target="../media/image159.png"/><Relationship Id="rId14" Type="http://schemas.openxmlformats.org/officeDocument/2006/relationships/image" Target="../media/image136.png"/><Relationship Id="rId22" Type="http://schemas.openxmlformats.org/officeDocument/2006/relationships/image" Target="../media/image164.png"/></Relationships>
</file>

<file path=ppt/slides/_rels/slide1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hyperlink" Target="https://arxiv.org/pdf/1409.0473.pdf"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arxiv.org/pdf/1409.0473.pdf"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1.png"/><Relationship Id="rId1"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1.png"/><Relationship Id="rId7" Type="http://schemas.openxmlformats.org/officeDocument/2006/relationships/image" Target="../media/image36.png"/><Relationship Id="rId12"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35.emf"/><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aclweb.org/anthology/D14-1162.pdf" TargetMode="External"/><Relationship Id="rId2" Type="http://schemas.openxmlformats.org/officeDocument/2006/relationships/hyperlink" Target="https://papers.nips.cc/paper/5021-distributed-representations-of-words-and-phrases-and-their-compositionality.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aclweb.org/anthology/D14-1162.pdf" TargetMode="External"/><Relationship Id="rId2" Type="http://schemas.openxmlformats.org/officeDocument/2006/relationships/hyperlink" Target="https://papers.nips.cc/paper/5021-distributed-representations-of-words-and-phrases-and-their-compositionality.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824E-0329-7345-8870-B3763055EC9A}"/>
              </a:ext>
            </a:extLst>
          </p:cNvPr>
          <p:cNvSpPr>
            <a:spLocks noGrp="1"/>
          </p:cNvSpPr>
          <p:nvPr>
            <p:ph type="ctrTitle"/>
          </p:nvPr>
        </p:nvSpPr>
        <p:spPr>
          <a:xfrm>
            <a:off x="2099818" y="1917986"/>
            <a:ext cx="5405262" cy="691169"/>
          </a:xfrm>
        </p:spPr>
        <p:txBody>
          <a:bodyPr anchor="b" anchorCtr="0">
            <a:normAutofit/>
          </a:bodyPr>
          <a:lstStyle/>
          <a:p>
            <a:pPr algn="l"/>
            <a:r>
              <a:rPr lang="en-US" sz="4000" dirty="0">
                <a:latin typeface="Avenir Medium" panose="02000503020000020003" pitchFamily="2" charset="0"/>
              </a:rPr>
              <a:t>Advances in NLP</a:t>
            </a:r>
            <a:endParaRPr lang="en-US" sz="2400" dirty="0">
              <a:solidFill>
                <a:schemeClr val="tx1">
                  <a:lumMod val="75000"/>
                  <a:lumOff val="25000"/>
                </a:schemeClr>
              </a:solidFill>
              <a:latin typeface="Avenir Medium" panose="02000503020000020003" pitchFamily="2" charset="0"/>
            </a:endParaRPr>
          </a:p>
        </p:txBody>
      </p:sp>
      <p:sp>
        <p:nvSpPr>
          <p:cNvPr id="3" name="Subtitle 2">
            <a:extLst>
              <a:ext uri="{FF2B5EF4-FFF2-40B4-BE49-F238E27FC236}">
                <a16:creationId xmlns:a16="http://schemas.microsoft.com/office/drawing/2014/main" id="{A42AC2B2-BE48-F147-B8F0-C4214DE57FF7}"/>
              </a:ext>
            </a:extLst>
          </p:cNvPr>
          <p:cNvSpPr>
            <a:spLocks noGrp="1"/>
          </p:cNvSpPr>
          <p:nvPr>
            <p:ph type="subTitle" idx="1"/>
          </p:nvPr>
        </p:nvSpPr>
        <p:spPr>
          <a:xfrm>
            <a:off x="2099818" y="3473338"/>
            <a:ext cx="9144000" cy="1655762"/>
          </a:xfrm>
        </p:spPr>
        <p:txBody>
          <a:bodyPr/>
          <a:lstStyle/>
          <a:p>
            <a:pPr algn="l"/>
            <a:r>
              <a:rPr lang="en-US" dirty="0">
                <a:solidFill>
                  <a:schemeClr val="tx1">
                    <a:lumMod val="75000"/>
                    <a:lumOff val="25000"/>
                  </a:schemeClr>
                </a:solidFill>
                <a:latin typeface="Avenir Medium" panose="02000503020000020003" pitchFamily="2" charset="0"/>
              </a:rPr>
              <a:t>Chris Tanner</a:t>
            </a:r>
          </a:p>
        </p:txBody>
      </p:sp>
      <p:grpSp>
        <p:nvGrpSpPr>
          <p:cNvPr id="4" name="Group 3">
            <a:extLst>
              <a:ext uri="{FF2B5EF4-FFF2-40B4-BE49-F238E27FC236}">
                <a16:creationId xmlns:a16="http://schemas.microsoft.com/office/drawing/2014/main" id="{1F66A7DC-809D-3741-93BC-D14DE36F96EC}"/>
              </a:ext>
            </a:extLst>
          </p:cNvPr>
          <p:cNvGrpSpPr>
            <a:grpSpLocks noChangeAspect="1"/>
          </p:cNvGrpSpPr>
          <p:nvPr/>
        </p:nvGrpSpPr>
        <p:grpSpPr>
          <a:xfrm>
            <a:off x="8226854" y="3459585"/>
            <a:ext cx="1528003" cy="854895"/>
            <a:chOff x="3383860" y="4092499"/>
            <a:chExt cx="1774304" cy="1102997"/>
          </a:xfrm>
        </p:grpSpPr>
        <p:pic>
          <p:nvPicPr>
            <p:cNvPr id="5" name="Picture 4" descr="iacs.png">
              <a:extLst>
                <a:ext uri="{FF2B5EF4-FFF2-40B4-BE49-F238E27FC236}">
                  <a16:creationId xmlns:a16="http://schemas.microsoft.com/office/drawing/2014/main" id="{9086F760-9B6C-E246-8627-D5679938DA1E}"/>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6" name="Picture 5" descr="harvard.png">
              <a:extLst>
                <a:ext uri="{FF2B5EF4-FFF2-40B4-BE49-F238E27FC236}">
                  <a16:creationId xmlns:a16="http://schemas.microsoft.com/office/drawing/2014/main" id="{0F533E74-7ECE-6C40-86AD-66A084918B0E}"/>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7" name="Rectangle 6">
            <a:extLst>
              <a:ext uri="{FF2B5EF4-FFF2-40B4-BE49-F238E27FC236}">
                <a16:creationId xmlns:a16="http://schemas.microsoft.com/office/drawing/2014/main" id="{C00021C8-F00C-6C43-B330-F8BA8DD2CC26}"/>
              </a:ext>
            </a:extLst>
          </p:cNvPr>
          <p:cNvSpPr/>
          <p:nvPr/>
        </p:nvSpPr>
        <p:spPr>
          <a:xfrm>
            <a:off x="2099818" y="3063666"/>
            <a:ext cx="7806044" cy="99664"/>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0095D9-816C-7842-801A-6D3B6EE1281A}"/>
              </a:ext>
            </a:extLst>
          </p:cNvPr>
          <p:cNvSpPr/>
          <p:nvPr/>
        </p:nvSpPr>
        <p:spPr>
          <a:xfrm>
            <a:off x="2099818" y="3152444"/>
            <a:ext cx="7806044" cy="86497"/>
          </a:xfrm>
          <a:prstGeom prst="rect">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7BEE7D-C831-1D4A-8BDE-803000C3D2A1}"/>
              </a:ext>
            </a:extLst>
          </p:cNvPr>
          <p:cNvPicPr>
            <a:picLocks noChangeAspect="1"/>
          </p:cNvPicPr>
          <p:nvPr/>
        </p:nvPicPr>
        <p:blipFill>
          <a:blip r:embed="rId4"/>
          <a:stretch>
            <a:fillRect/>
          </a:stretch>
        </p:blipFill>
        <p:spPr>
          <a:xfrm>
            <a:off x="6741297" y="5903912"/>
            <a:ext cx="1198492" cy="952801"/>
          </a:xfrm>
          <a:prstGeom prst="rect">
            <a:avLst/>
          </a:prstGeom>
        </p:spPr>
      </p:pic>
      <p:pic>
        <p:nvPicPr>
          <p:cNvPr id="11" name="Picture 10">
            <a:extLst>
              <a:ext uri="{FF2B5EF4-FFF2-40B4-BE49-F238E27FC236}">
                <a16:creationId xmlns:a16="http://schemas.microsoft.com/office/drawing/2014/main" id="{3D41958D-D151-9B40-B9B7-FC63E45CAD90}"/>
              </a:ext>
            </a:extLst>
          </p:cNvPr>
          <p:cNvPicPr>
            <a:picLocks noChangeAspect="1"/>
          </p:cNvPicPr>
          <p:nvPr/>
        </p:nvPicPr>
        <p:blipFill>
          <a:blip r:embed="rId5"/>
          <a:stretch>
            <a:fillRect/>
          </a:stretch>
        </p:blipFill>
        <p:spPr>
          <a:xfrm>
            <a:off x="8226854" y="5903912"/>
            <a:ext cx="954088" cy="954088"/>
          </a:xfrm>
          <a:prstGeom prst="rect">
            <a:avLst/>
          </a:prstGeom>
        </p:spPr>
      </p:pic>
      <p:pic>
        <p:nvPicPr>
          <p:cNvPr id="14" name="Picture 13">
            <a:extLst>
              <a:ext uri="{FF2B5EF4-FFF2-40B4-BE49-F238E27FC236}">
                <a16:creationId xmlns:a16="http://schemas.microsoft.com/office/drawing/2014/main" id="{8240A022-7CD9-3649-8F25-4DA14C79E22E}"/>
              </a:ext>
            </a:extLst>
          </p:cNvPr>
          <p:cNvPicPr>
            <a:picLocks noChangeAspect="1"/>
          </p:cNvPicPr>
          <p:nvPr/>
        </p:nvPicPr>
        <p:blipFill>
          <a:blip r:embed="rId6"/>
          <a:stretch>
            <a:fillRect/>
          </a:stretch>
        </p:blipFill>
        <p:spPr>
          <a:xfrm>
            <a:off x="9465275" y="5123493"/>
            <a:ext cx="1248033" cy="1734507"/>
          </a:xfrm>
          <a:prstGeom prst="rect">
            <a:avLst/>
          </a:prstGeom>
        </p:spPr>
      </p:pic>
      <p:sp>
        <p:nvSpPr>
          <p:cNvPr id="9" name="Rectangle 8">
            <a:extLst>
              <a:ext uri="{FF2B5EF4-FFF2-40B4-BE49-F238E27FC236}">
                <a16:creationId xmlns:a16="http://schemas.microsoft.com/office/drawing/2014/main" id="{D05683E1-C5BA-794A-9367-75F999800433}"/>
              </a:ext>
            </a:extLst>
          </p:cNvPr>
          <p:cNvSpPr/>
          <p:nvPr/>
        </p:nvSpPr>
        <p:spPr>
          <a:xfrm>
            <a:off x="2075988" y="2596867"/>
            <a:ext cx="7104954" cy="400110"/>
          </a:xfrm>
          <a:prstGeom prst="rect">
            <a:avLst/>
          </a:prstGeom>
        </p:spPr>
        <p:txBody>
          <a:bodyPr wrap="square">
            <a:spAutoFit/>
          </a:bodyPr>
          <a:lstStyle/>
          <a:p>
            <a:r>
              <a:rPr lang="en-US" sz="2000" dirty="0">
                <a:solidFill>
                  <a:schemeClr val="tx1">
                    <a:lumMod val="75000"/>
                    <a:lumOff val="25000"/>
                  </a:schemeClr>
                </a:solidFill>
                <a:latin typeface="Avenir Medium" panose="02000503020000020003" pitchFamily="2" charset="0"/>
              </a:rPr>
              <a:t>Language Modelling, Self-Attention, Transformers</a:t>
            </a:r>
            <a:endParaRPr lang="en-US" sz="2000" dirty="0"/>
          </a:p>
        </p:txBody>
      </p:sp>
      <p:pic>
        <p:nvPicPr>
          <p:cNvPr id="13" name="Picture 12">
            <a:extLst>
              <a:ext uri="{FF2B5EF4-FFF2-40B4-BE49-F238E27FC236}">
                <a16:creationId xmlns:a16="http://schemas.microsoft.com/office/drawing/2014/main" id="{8D188B6C-8823-734C-A385-6633CE5D872E}"/>
              </a:ext>
            </a:extLst>
          </p:cNvPr>
          <p:cNvPicPr>
            <a:picLocks noChangeAspect="1"/>
          </p:cNvPicPr>
          <p:nvPr/>
        </p:nvPicPr>
        <p:blipFill>
          <a:blip r:embed="rId7"/>
          <a:stretch>
            <a:fillRect/>
          </a:stretch>
        </p:blipFill>
        <p:spPr>
          <a:xfrm>
            <a:off x="6137173" y="3429000"/>
            <a:ext cx="1924125" cy="1252208"/>
          </a:xfrm>
          <a:prstGeom prst="rect">
            <a:avLst/>
          </a:prstGeom>
        </p:spPr>
      </p:pic>
    </p:spTree>
    <p:extLst>
      <p:ext uri="{BB962C8B-B14F-4D97-AF65-F5344CB8AC3E}">
        <p14:creationId xmlns:p14="http://schemas.microsoft.com/office/powerpoint/2010/main" val="134551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10</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5119952"/>
            <a:ext cx="5018315" cy="1346158"/>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5739554" y="800648"/>
            <a:ext cx="5323331" cy="38017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a:off x="3332157" y="2788918"/>
            <a:ext cx="6490252" cy="1766204"/>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73679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559594" y="5906103"/>
                </a:lnTo>
                <a:lnTo>
                  <a:pt x="2365129" y="6736798"/>
                </a:lnTo>
                <a:lnTo>
                  <a:pt x="2275786" y="5961453"/>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E6EE126A-6113-DF43-A17D-7DFDE2CCFD9C}"/>
              </a:ext>
            </a:extLst>
          </p:cNvPr>
          <p:cNvSpPr/>
          <p:nvPr/>
        </p:nvSpPr>
        <p:spPr>
          <a:xfrm>
            <a:off x="6298040" y="3279138"/>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FD6616D-A33F-AC49-9F50-B8012DC2FE2A}"/>
              </a:ext>
            </a:extLst>
          </p:cNvPr>
          <p:cNvSpPr txBox="1">
            <a:spLocks/>
          </p:cNvSpPr>
          <p:nvPr/>
        </p:nvSpPr>
        <p:spPr>
          <a:xfrm>
            <a:off x="4265240" y="3695818"/>
            <a:ext cx="1176919" cy="39953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SPANISH</a:t>
            </a:r>
          </a:p>
        </p:txBody>
      </p:sp>
      <p:sp>
        <p:nvSpPr>
          <p:cNvPr id="39" name="Content Placeholder 2">
            <a:extLst>
              <a:ext uri="{FF2B5EF4-FFF2-40B4-BE49-F238E27FC236}">
                <a16:creationId xmlns:a16="http://schemas.microsoft.com/office/drawing/2014/main" id="{9471B67E-080E-8A43-8824-24F28716B197}"/>
              </a:ext>
            </a:extLst>
          </p:cNvPr>
          <p:cNvSpPr txBox="1">
            <a:spLocks/>
          </p:cNvSpPr>
          <p:nvPr/>
        </p:nvSpPr>
        <p:spPr>
          <a:xfrm>
            <a:off x="7473526" y="3684030"/>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ENGLISH</a:t>
            </a:r>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6818427" y="3207912"/>
            <a:ext cx="248966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The brown dog</a:t>
            </a:r>
          </a:p>
        </p:txBody>
      </p:sp>
      <p:sp>
        <p:nvSpPr>
          <p:cNvPr id="43" name="Content Placeholder 2">
            <a:extLst>
              <a:ext uri="{FF2B5EF4-FFF2-40B4-BE49-F238E27FC236}">
                <a16:creationId xmlns:a16="http://schemas.microsoft.com/office/drawing/2014/main" id="{34DDA7A6-2CD6-334A-91FA-508C6D9ECF5C}"/>
              </a:ext>
            </a:extLst>
          </p:cNvPr>
          <p:cNvSpPr txBox="1">
            <a:spLocks/>
          </p:cNvSpPr>
          <p:nvPr/>
        </p:nvSpPr>
        <p:spPr>
          <a:xfrm>
            <a:off x="3549948" y="3231276"/>
            <a:ext cx="2804332"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El </a:t>
            </a:r>
            <a:r>
              <a:rPr lang="en-US" sz="2400" dirty="0" err="1">
                <a:solidFill>
                  <a:schemeClr val="tx1"/>
                </a:solidFill>
                <a:sym typeface="Wingdings" pitchFamily="2" charset="2"/>
              </a:rPr>
              <a:t>perro</a:t>
            </a:r>
            <a:r>
              <a:rPr lang="en-US" sz="2400" dirty="0">
                <a:solidFill>
                  <a:schemeClr val="tx1"/>
                </a:solidFill>
                <a:sym typeface="Wingdings" pitchFamily="2" charset="2"/>
              </a:rPr>
              <a:t> </a:t>
            </a:r>
            <a:r>
              <a:rPr lang="en-US" sz="2400" dirty="0" err="1">
                <a:solidFill>
                  <a:schemeClr val="tx1"/>
                </a:solidFill>
                <a:sym typeface="Wingdings" pitchFamily="2" charset="2"/>
              </a:rPr>
              <a:t>marrón</a:t>
            </a:r>
            <a:endParaRPr lang="en-US" sz="2400" dirty="0">
              <a:solidFill>
                <a:schemeClr val="tx1"/>
              </a:solidFill>
              <a:sym typeface="Wingdings" pitchFamily="2" charset="2"/>
            </a:endParaRPr>
          </a:p>
        </p:txBody>
      </p:sp>
    </p:spTree>
    <p:extLst>
      <p:ext uri="{BB962C8B-B14F-4D97-AF65-F5344CB8AC3E}">
        <p14:creationId xmlns:p14="http://schemas.microsoft.com/office/powerpoint/2010/main" val="2158081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Takeaways #4-6</a:t>
            </a:r>
            <a:endParaRPr lang="en-US" dirty="0">
              <a:solidFill>
                <a:srgbClr val="7030A0"/>
              </a:solidFill>
            </a:endParaRPr>
          </a:p>
        </p:txBody>
      </p:sp>
      <p:sp>
        <p:nvSpPr>
          <p:cNvPr id="5" name="Rectangle 4">
            <a:extLst>
              <a:ext uri="{FF2B5EF4-FFF2-40B4-BE49-F238E27FC236}">
                <a16:creationId xmlns:a16="http://schemas.microsoft.com/office/drawing/2014/main" id="{2658B6A7-9174-DF4D-BFB2-66CD01063ABD}"/>
              </a:ext>
            </a:extLst>
          </p:cNvPr>
          <p:cNvSpPr/>
          <p:nvPr/>
        </p:nvSpPr>
        <p:spPr>
          <a:xfrm>
            <a:off x="1046544" y="1396920"/>
            <a:ext cx="9497992" cy="830997"/>
          </a:xfrm>
          <a:prstGeom prst="rect">
            <a:avLst/>
          </a:prstGeom>
        </p:spPr>
        <p:txBody>
          <a:bodyPr wrap="square">
            <a:spAutoFit/>
          </a:bodyPr>
          <a:lstStyle/>
          <a:p>
            <a:r>
              <a:rPr lang="en-US" sz="2400" b="1" dirty="0">
                <a:latin typeface="Avenir Book" panose="02000503020000020003" pitchFamily="2" charset="0"/>
              </a:rPr>
              <a:t>4. </a:t>
            </a:r>
            <a:r>
              <a:rPr lang="en-US" sz="2400" b="1" dirty="0">
                <a:solidFill>
                  <a:srgbClr val="C00000"/>
                </a:solidFill>
                <a:latin typeface="Avenir Book" panose="02000503020000020003" pitchFamily="2" charset="0"/>
              </a:rPr>
              <a:t>Self-Attention</a:t>
            </a:r>
            <a:r>
              <a:rPr lang="en-US" sz="2400" dirty="0">
                <a:latin typeface="Avenir Book" panose="02000503020000020003" pitchFamily="2" charset="0"/>
              </a:rPr>
              <a:t> is powerful; allows us to create great, context-aware representations</a:t>
            </a:r>
            <a:endParaRPr lang="en-US" sz="2400" dirty="0"/>
          </a:p>
        </p:txBody>
      </p:sp>
      <p:sp>
        <p:nvSpPr>
          <p:cNvPr id="6" name="Rectangle 5">
            <a:extLst>
              <a:ext uri="{FF2B5EF4-FFF2-40B4-BE49-F238E27FC236}">
                <a16:creationId xmlns:a16="http://schemas.microsoft.com/office/drawing/2014/main" id="{40A0D6B2-5141-4146-879D-0C777C41F8E8}"/>
              </a:ext>
            </a:extLst>
          </p:cNvPr>
          <p:cNvSpPr/>
          <p:nvPr/>
        </p:nvSpPr>
        <p:spPr>
          <a:xfrm>
            <a:off x="1046544" y="2612653"/>
            <a:ext cx="10449997" cy="1569660"/>
          </a:xfrm>
          <a:prstGeom prst="rect">
            <a:avLst/>
          </a:prstGeom>
        </p:spPr>
        <p:txBody>
          <a:bodyPr wrap="square">
            <a:spAutoFit/>
          </a:bodyPr>
          <a:lstStyle/>
          <a:p>
            <a:r>
              <a:rPr lang="en-US" sz="2400" b="1" dirty="0">
                <a:latin typeface="Avenir Book" panose="02000503020000020003" pitchFamily="2" charset="0"/>
              </a:rPr>
              <a:t>5. </a:t>
            </a:r>
            <a:r>
              <a:rPr lang="en-US" sz="2400" b="1" dirty="0">
                <a:solidFill>
                  <a:srgbClr val="C00000"/>
                </a:solidFill>
                <a:latin typeface="Avenir Book" panose="02000503020000020003" pitchFamily="2" charset="0"/>
              </a:rPr>
              <a:t>BERT</a:t>
            </a:r>
            <a:r>
              <a:rPr lang="en-US" sz="2400" dirty="0">
                <a:latin typeface="Avenir Book" panose="02000503020000020003" pitchFamily="2" charset="0"/>
              </a:rPr>
              <a:t> is incredible for learning </a:t>
            </a:r>
            <a:r>
              <a:rPr lang="en-US" sz="2400" b="1" dirty="0">
                <a:latin typeface="Avenir Book" panose="02000503020000020003" pitchFamily="2" charset="0"/>
              </a:rPr>
              <a:t>context-aware</a:t>
            </a:r>
            <a:r>
              <a:rPr lang="en-US" sz="2400" dirty="0">
                <a:latin typeface="Avenir Book" panose="02000503020000020003" pitchFamily="2" charset="0"/>
              </a:rPr>
              <a:t> representations of words and using transfer learning for other tasks (e.g., classification).</a:t>
            </a:r>
            <a:br>
              <a:rPr lang="en-US" sz="2400" dirty="0">
                <a:latin typeface="Avenir Book" panose="02000503020000020003" pitchFamily="2" charset="0"/>
              </a:rPr>
            </a:br>
            <a:endParaRPr lang="en-US" sz="2400" dirty="0">
              <a:latin typeface="Avenir Book" panose="02000503020000020003" pitchFamily="2" charset="0"/>
            </a:endParaRPr>
          </a:p>
          <a:p>
            <a:r>
              <a:rPr lang="en-US" sz="2400" dirty="0">
                <a:latin typeface="Avenir Book" panose="02000503020000020003" pitchFamily="2" charset="0"/>
              </a:rPr>
              <a:t>Can’t generate new sentences though, due to </a:t>
            </a:r>
            <a:r>
              <a:rPr lang="en-US" sz="2400" dirty="0">
                <a:highlight>
                  <a:srgbClr val="FFFF00"/>
                </a:highlight>
                <a:latin typeface="Avenir Book" panose="02000503020000020003" pitchFamily="2" charset="0"/>
              </a:rPr>
              <a:t>no decoders</a:t>
            </a:r>
            <a:r>
              <a:rPr lang="en-US" sz="2400" dirty="0">
                <a:latin typeface="Avenir Book" panose="02000503020000020003" pitchFamily="2" charset="0"/>
              </a:rPr>
              <a:t>.</a:t>
            </a:r>
          </a:p>
        </p:txBody>
      </p:sp>
      <p:sp>
        <p:nvSpPr>
          <p:cNvPr id="7" name="Rectangle 6">
            <a:extLst>
              <a:ext uri="{FF2B5EF4-FFF2-40B4-BE49-F238E27FC236}">
                <a16:creationId xmlns:a16="http://schemas.microsoft.com/office/drawing/2014/main" id="{2CE217F4-FB86-AD47-A75B-CD457A50F789}"/>
              </a:ext>
            </a:extLst>
          </p:cNvPr>
          <p:cNvSpPr/>
          <p:nvPr/>
        </p:nvSpPr>
        <p:spPr>
          <a:xfrm>
            <a:off x="1065849" y="4630084"/>
            <a:ext cx="9478687" cy="1200329"/>
          </a:xfrm>
          <a:prstGeom prst="rect">
            <a:avLst/>
          </a:prstGeom>
        </p:spPr>
        <p:txBody>
          <a:bodyPr wrap="square">
            <a:spAutoFit/>
          </a:bodyPr>
          <a:lstStyle/>
          <a:p>
            <a:r>
              <a:rPr lang="en-US" sz="2400" b="1" dirty="0">
                <a:latin typeface="Avenir Book" panose="02000503020000020003" pitchFamily="2" charset="0"/>
              </a:rPr>
              <a:t>6. </a:t>
            </a:r>
            <a:r>
              <a:rPr lang="en-US" sz="2400" b="1" dirty="0">
                <a:solidFill>
                  <a:srgbClr val="C00000"/>
                </a:solidFill>
                <a:latin typeface="Avenir Book" panose="02000503020000020003" pitchFamily="2" charset="0"/>
              </a:rPr>
              <a:t>GPT-2</a:t>
            </a:r>
            <a:r>
              <a:rPr lang="en-US" sz="2400" dirty="0">
                <a:latin typeface="Avenir Book" panose="02000503020000020003" pitchFamily="2" charset="0"/>
              </a:rPr>
              <a:t> is astounding for generating realistic-looking new text</a:t>
            </a:r>
            <a:br>
              <a:rPr lang="en-US" sz="2400" dirty="0">
                <a:latin typeface="Avenir Book" panose="02000503020000020003" pitchFamily="2" charset="0"/>
              </a:rPr>
            </a:br>
            <a:endParaRPr lang="en-US" sz="2400" dirty="0">
              <a:latin typeface="Avenir Book" panose="02000503020000020003" pitchFamily="2" charset="0"/>
            </a:endParaRPr>
          </a:p>
          <a:p>
            <a:r>
              <a:rPr lang="en-US" sz="2400" dirty="0">
                <a:latin typeface="Avenir Book" panose="02000503020000020003" pitchFamily="2" charset="0"/>
              </a:rPr>
              <a:t>Can fine-tune toward other tasks, too</a:t>
            </a:r>
            <a:endParaRPr lang="en-US" sz="2400" dirty="0"/>
          </a:p>
        </p:txBody>
      </p:sp>
    </p:spTree>
    <p:extLst>
      <p:ext uri="{BB962C8B-B14F-4D97-AF65-F5344CB8AC3E}">
        <p14:creationId xmlns:p14="http://schemas.microsoft.com/office/powerpoint/2010/main" val="1987540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33D1C6B-15C6-F74A-B2B0-4E85DB2CB890}"/>
              </a:ext>
            </a:extLst>
          </p:cNvPr>
          <p:cNvSpPr txBox="1">
            <a:spLocks/>
          </p:cNvSpPr>
          <p:nvPr/>
        </p:nvSpPr>
        <p:spPr>
          <a:xfrm>
            <a:off x="711200" y="717630"/>
            <a:ext cx="10845800" cy="5606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solidFill>
                  <a:srgbClr val="C00000"/>
                </a:solidFill>
                <a:latin typeface="Avenir Light" panose="020B0402020203020204" pitchFamily="34" charset="77"/>
              </a:rPr>
              <a:t>Credit &amp; further resources:</a:t>
            </a:r>
          </a:p>
          <a:p>
            <a:pPr>
              <a:lnSpc>
                <a:spcPct val="100000"/>
              </a:lnSpc>
            </a:pPr>
            <a:r>
              <a:rPr lang="en-US" sz="1600" dirty="0">
                <a:hlinkClick r:id="rId3">
                  <a:extLst>
                    <a:ext uri="{A12FA001-AC4F-418D-AE19-62706E023703}">
                      <ahyp:hlinkClr xmlns:ahyp="http://schemas.microsoft.com/office/drawing/2018/hyperlinkcolor" val="tx"/>
                    </a:ext>
                  </a:extLst>
                </a:hlinkClick>
              </a:rPr>
              <a:t>Backprop: </a:t>
            </a:r>
            <a:r>
              <a:rPr lang="en-US" sz="1600" dirty="0">
                <a:hlinkClick r:id="rId4">
                  <a:extLst>
                    <a:ext uri="{A12FA001-AC4F-418D-AE19-62706E023703}">
                      <ahyp:hlinkClr xmlns:ahyp="http://schemas.microsoft.com/office/drawing/2018/hyperlinkcolor" val="tx"/>
                    </a:ext>
                  </a:extLst>
                </a:hlinkClick>
              </a:rPr>
              <a:t>http://cs231n.github.io/optimization-2/</a:t>
            </a:r>
            <a:endParaRPr lang="en-US" sz="1600" dirty="0">
              <a:hlinkClick r:id="rId3">
                <a:extLst>
                  <a:ext uri="{A12FA001-AC4F-418D-AE19-62706E023703}">
                    <ahyp:hlinkClr xmlns:ahyp="http://schemas.microsoft.com/office/drawing/2018/hyperlinkcolor" val="tx"/>
                  </a:ext>
                </a:extLst>
              </a:hlinkClick>
            </a:endParaRPr>
          </a:p>
          <a:p>
            <a:pPr>
              <a:lnSpc>
                <a:spcPct val="100000"/>
              </a:lnSpc>
            </a:pPr>
            <a:r>
              <a:rPr lang="en-US" sz="1600" dirty="0">
                <a:hlinkClick r:id="rId3">
                  <a:extLst>
                    <a:ext uri="{A12FA001-AC4F-418D-AE19-62706E023703}">
                      <ahyp:hlinkClr xmlns:ahyp="http://schemas.microsoft.com/office/drawing/2018/hyperlinkcolor" val="tx"/>
                    </a:ext>
                  </a:extLst>
                </a:hlinkClick>
              </a:rPr>
              <a:t>Abigail See’s lectures: </a:t>
            </a:r>
            <a:r>
              <a:rPr lang="en-US" sz="1600" dirty="0">
                <a:hlinkClick r:id="rId3">
                  <a:extLst>
                    <a:ext uri="{A12FA001-AC4F-418D-AE19-62706E023703}">
                      <ahyp:hlinkClr xmlns:ahyp="http://schemas.microsoft.com/office/drawing/2018/hyperlinkcolor" val="tx"/>
                    </a:ext>
                  </a:extLst>
                </a:hlinkClick>
              </a:rPr>
              <a:t>http://web.stanford.edu/class/cs224n/index.html</a:t>
            </a:r>
            <a:endParaRPr lang="en-US" sz="1600" dirty="0"/>
          </a:p>
          <a:p>
            <a:pPr>
              <a:lnSpc>
                <a:spcPct val="100000"/>
              </a:lnSpc>
            </a:pPr>
            <a:r>
              <a:rPr lang="en-US" sz="1600" dirty="0">
                <a:latin typeface="Avenir Light" panose="020B0402020203020204" pitchFamily="34" charset="77"/>
              </a:rPr>
              <a:t>Andrew Ng (Attention): </a:t>
            </a:r>
            <a:r>
              <a:rPr lang="en-US" sz="1600" dirty="0">
                <a:hlinkClick r:id="rId5">
                  <a:extLst>
                    <a:ext uri="{A12FA001-AC4F-418D-AE19-62706E023703}">
                      <ahyp:hlinkClr xmlns:ahyp="http://schemas.microsoft.com/office/drawing/2018/hyperlinkcolor" val="tx"/>
                    </a:ext>
                  </a:extLst>
                </a:hlinkClick>
              </a:rPr>
              <a:t>https://www.youtube.com/watch?v=quoGRI-1l0A</a:t>
            </a:r>
            <a:endParaRPr lang="en-US" sz="1600" dirty="0"/>
          </a:p>
          <a:p>
            <a:pPr>
              <a:lnSpc>
                <a:spcPct val="100000"/>
              </a:lnSpc>
            </a:pPr>
            <a:r>
              <a:rPr lang="en-US" sz="1600" dirty="0">
                <a:latin typeface="Avenir Light" panose="020B0402020203020204" pitchFamily="34" charset="77"/>
              </a:rPr>
              <a:t>Google (Transformers): </a:t>
            </a:r>
            <a:r>
              <a:rPr lang="en-US" sz="1600" dirty="0">
                <a:hlinkClick r:id="rId6">
                  <a:extLst>
                    <a:ext uri="{A12FA001-AC4F-418D-AE19-62706E023703}">
                      <ahyp:hlinkClr xmlns:ahyp="http://schemas.microsoft.com/office/drawing/2018/hyperlinkcolor" val="tx"/>
                    </a:ext>
                  </a:extLst>
                </a:hlinkClick>
              </a:rPr>
              <a:t>https://ai.googleblog.com/2017/08/transformer-novel-neural-network.html</a:t>
            </a:r>
            <a:endParaRPr lang="en-US" sz="1600" dirty="0"/>
          </a:p>
          <a:p>
            <a:pPr>
              <a:lnSpc>
                <a:spcPct val="100000"/>
              </a:lnSpc>
            </a:pPr>
            <a:r>
              <a:rPr lang="en-US" sz="1600" dirty="0">
                <a:latin typeface="Avenir Light" panose="020B0402020203020204" pitchFamily="34" charset="77"/>
              </a:rPr>
              <a:t>Visualizing seq2seq with Attention: </a:t>
            </a:r>
            <a:r>
              <a:rPr lang="en-US" sz="1600" dirty="0">
                <a:latin typeface="Avenir Light" panose="020B0402020203020204" pitchFamily="34" charset="77"/>
                <a:hlinkClick r:id="rId7"/>
              </a:rPr>
              <a:t>https://</a:t>
            </a:r>
            <a:r>
              <a:rPr lang="en-US" sz="1600" dirty="0" err="1">
                <a:latin typeface="Avenir Light" panose="020B0402020203020204" pitchFamily="34" charset="77"/>
                <a:hlinkClick r:id="rId7"/>
              </a:rPr>
              <a:t>jalammar.github.io</a:t>
            </a:r>
            <a:r>
              <a:rPr lang="en-US" sz="1600" dirty="0">
                <a:latin typeface="Avenir Light" panose="020B0402020203020204" pitchFamily="34" charset="77"/>
                <a:hlinkClick r:id="rId7"/>
              </a:rPr>
              <a:t>/visualizing-neural-machine-translation-mechanics-of-seq2seq-models-with-attention/</a:t>
            </a:r>
            <a:endParaRPr lang="en-US" sz="1600" dirty="0">
              <a:latin typeface="Avenir Light" panose="020B0402020203020204" pitchFamily="34" charset="77"/>
            </a:endParaRPr>
          </a:p>
          <a:p>
            <a:pPr>
              <a:lnSpc>
                <a:spcPct val="100000"/>
              </a:lnSpc>
            </a:pPr>
            <a:r>
              <a:rPr lang="en-US" sz="1600" dirty="0">
                <a:latin typeface="Avenir Light" panose="020B0402020203020204" pitchFamily="34" charset="77"/>
              </a:rPr>
              <a:t>Illustrated BERT: </a:t>
            </a:r>
            <a:r>
              <a:rPr lang="en-US" sz="1600" dirty="0">
                <a:hlinkClick r:id="rId8">
                  <a:extLst>
                    <a:ext uri="{A12FA001-AC4F-418D-AE19-62706E023703}">
                      <ahyp:hlinkClr xmlns:ahyp="http://schemas.microsoft.com/office/drawing/2018/hyperlinkcolor" val="tx"/>
                    </a:ext>
                  </a:extLst>
                </a:hlinkClick>
              </a:rPr>
              <a:t>http://jalammar.github.io/illustrated-bert/</a:t>
            </a:r>
            <a:endParaRPr lang="en-US" sz="1600" dirty="0"/>
          </a:p>
          <a:p>
            <a:pPr>
              <a:lnSpc>
                <a:spcPct val="100000"/>
              </a:lnSpc>
            </a:pPr>
            <a:r>
              <a:rPr lang="en-US" sz="1600" dirty="0"/>
              <a:t>Illustrated GPT-2: </a:t>
            </a:r>
            <a:r>
              <a:rPr lang="en-US" sz="1600" dirty="0">
                <a:hlinkClick r:id="rId9"/>
              </a:rPr>
              <a:t>https://</a:t>
            </a:r>
            <a:r>
              <a:rPr lang="en-US" sz="1600" dirty="0" err="1">
                <a:hlinkClick r:id="rId9"/>
              </a:rPr>
              <a:t>jalammar.github.io</a:t>
            </a:r>
            <a:r>
              <a:rPr lang="en-US" sz="1600" dirty="0">
                <a:hlinkClick r:id="rId9"/>
              </a:rPr>
              <a:t>/illustrated-gpt2/</a:t>
            </a:r>
            <a:endParaRPr lang="en-US" sz="1600" dirty="0"/>
          </a:p>
          <a:p>
            <a:pPr>
              <a:lnSpc>
                <a:spcPct val="100000"/>
              </a:lnSpc>
            </a:pPr>
            <a:r>
              <a:rPr lang="en-US" sz="1600" dirty="0">
                <a:latin typeface="Avenir Light" panose="020B0402020203020204" pitchFamily="34" charset="77"/>
              </a:rPr>
              <a:t>Illustrated Transformer: </a:t>
            </a:r>
            <a:r>
              <a:rPr lang="en-US" sz="1600" dirty="0">
                <a:hlinkClick r:id="rId10">
                  <a:extLst>
                    <a:ext uri="{A12FA001-AC4F-418D-AE19-62706E023703}">
                      <ahyp:hlinkClr xmlns:ahyp="http://schemas.microsoft.com/office/drawing/2018/hyperlinkcolor" val="tx"/>
                    </a:ext>
                  </a:extLst>
                </a:hlinkClick>
              </a:rPr>
              <a:t>https://jalammar.github.io/illustrated-transformer/</a:t>
            </a:r>
            <a:endParaRPr lang="en-US" sz="1600" dirty="0"/>
          </a:p>
          <a:p>
            <a:pPr>
              <a:lnSpc>
                <a:spcPct val="100000"/>
              </a:lnSpc>
            </a:pPr>
            <a:r>
              <a:rPr lang="en-US" sz="1600" dirty="0" err="1">
                <a:latin typeface="Avenir Light" panose="020B0402020203020204" pitchFamily="34" charset="77"/>
              </a:rPr>
              <a:t>HuggingFace’s</a:t>
            </a:r>
            <a:r>
              <a:rPr lang="en-US" sz="1600" dirty="0">
                <a:latin typeface="Avenir Light" panose="020B0402020203020204" pitchFamily="34" charset="77"/>
              </a:rPr>
              <a:t> Transformers: </a:t>
            </a:r>
            <a:r>
              <a:rPr lang="en-US" sz="1600" dirty="0">
                <a:latin typeface="Avenir Light" panose="020B0402020203020204" pitchFamily="34" charset="77"/>
                <a:hlinkClick r:id="rId11"/>
              </a:rPr>
              <a:t>https://huggingface.co/transformers/summary.html</a:t>
            </a:r>
            <a:endParaRPr lang="en-US" sz="1600" dirty="0">
              <a:latin typeface="Avenir Light" panose="020B0402020203020204" pitchFamily="34" charset="77"/>
            </a:endParaRPr>
          </a:p>
          <a:p>
            <a:pPr>
              <a:lnSpc>
                <a:spcPct val="100000"/>
              </a:lnSpc>
            </a:pPr>
            <a:r>
              <a:rPr lang="en-US" sz="1600" dirty="0">
                <a:latin typeface="Avenir Light" panose="020B0402020203020204" pitchFamily="34" charset="77"/>
              </a:rPr>
              <a:t>Chris McCormick’s BERT Series: </a:t>
            </a:r>
            <a:r>
              <a:rPr lang="en-US" sz="1600" dirty="0">
                <a:latin typeface="Avenir Light" panose="020B0402020203020204" pitchFamily="34" charset="77"/>
                <a:hlinkClick r:id="rId12"/>
              </a:rPr>
              <a:t>https://www.youtube.com/watch?v=FKlPCK1uFrc</a:t>
            </a:r>
            <a:endParaRPr lang="en-US" sz="1600" dirty="0">
              <a:latin typeface="Avenir Light" panose="020B0402020203020204" pitchFamily="34" charset="77"/>
            </a:endParaRPr>
          </a:p>
          <a:p>
            <a:pPr>
              <a:lnSpc>
                <a:spcPct val="100000"/>
              </a:lnSpc>
            </a:pPr>
            <a:r>
              <a:rPr lang="en-US" sz="1600" dirty="0">
                <a:latin typeface="Avenir Light" panose="020B0402020203020204" pitchFamily="34" charset="77"/>
              </a:rPr>
              <a:t>Michael Collins’ Language Modelling/Transformer series: </a:t>
            </a:r>
            <a:r>
              <a:rPr lang="en-US" sz="1600" dirty="0">
                <a:latin typeface="Avenir Light" panose="020B0402020203020204" pitchFamily="34" charset="77"/>
                <a:hlinkClick r:id="rId13"/>
              </a:rPr>
              <a:t>https://</a:t>
            </a:r>
            <a:r>
              <a:rPr lang="en-US" sz="1600" dirty="0" err="1">
                <a:latin typeface="Avenir Light" panose="020B0402020203020204" pitchFamily="34" charset="77"/>
                <a:hlinkClick r:id="rId13"/>
              </a:rPr>
              <a:t>www.youtube.com</a:t>
            </a:r>
            <a:r>
              <a:rPr lang="en-US" sz="1600" dirty="0">
                <a:latin typeface="Avenir Light" panose="020B0402020203020204" pitchFamily="34" charset="77"/>
                <a:hlinkClick r:id="rId13"/>
              </a:rPr>
              <a:t>/</a:t>
            </a:r>
            <a:r>
              <a:rPr lang="en-US" sz="1600" dirty="0" err="1">
                <a:latin typeface="Avenir Light" panose="020B0402020203020204" pitchFamily="34" charset="77"/>
                <a:hlinkClick r:id="rId13"/>
              </a:rPr>
              <a:t>watch?v</a:t>
            </a:r>
            <a:r>
              <a:rPr lang="en-US" sz="1600" dirty="0">
                <a:latin typeface="Avenir Light" panose="020B0402020203020204" pitchFamily="34" charset="77"/>
                <a:hlinkClick r:id="rId13"/>
              </a:rPr>
              <a:t>=</a:t>
            </a:r>
            <a:r>
              <a:rPr lang="en-US" sz="1600" dirty="0" err="1">
                <a:latin typeface="Avenir Light" panose="020B0402020203020204" pitchFamily="34" charset="77"/>
                <a:hlinkClick r:id="rId13"/>
              </a:rPr>
              <a:t>jfwqRMdTmLo</a:t>
            </a:r>
            <a:endParaRPr lang="en-US" sz="1600" dirty="0">
              <a:latin typeface="Avenir Light" panose="020B0402020203020204" pitchFamily="34" charset="77"/>
            </a:endParaRPr>
          </a:p>
        </p:txBody>
      </p:sp>
    </p:spTree>
    <p:extLst>
      <p:ext uri="{BB962C8B-B14F-4D97-AF65-F5344CB8AC3E}">
        <p14:creationId xmlns:p14="http://schemas.microsoft.com/office/powerpoint/2010/main" val="3965511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Conclusion</a:t>
            </a:r>
            <a:endParaRPr lang="en-US" dirty="0">
              <a:solidFill>
                <a:srgbClr val="7030A0"/>
              </a:solidFill>
            </a:endParaRPr>
          </a:p>
        </p:txBody>
      </p:sp>
      <p:sp>
        <p:nvSpPr>
          <p:cNvPr id="5" name="Content Placeholder 2">
            <a:extLst>
              <a:ext uri="{FF2B5EF4-FFF2-40B4-BE49-F238E27FC236}">
                <a16:creationId xmlns:a16="http://schemas.microsoft.com/office/drawing/2014/main" id="{633D1C6B-15C6-F74A-B2B0-4E85DB2CB890}"/>
              </a:ext>
            </a:extLst>
          </p:cNvPr>
          <p:cNvSpPr txBox="1">
            <a:spLocks/>
          </p:cNvSpPr>
          <p:nvPr/>
        </p:nvSpPr>
        <p:spPr>
          <a:xfrm>
            <a:off x="571500" y="1019754"/>
            <a:ext cx="10845800" cy="524134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b="1" dirty="0">
                <a:solidFill>
                  <a:srgbClr val="C00000"/>
                </a:solidFill>
                <a:latin typeface="Avenir Light" panose="020B0402020203020204" pitchFamily="34" charset="77"/>
              </a:rPr>
              <a:t>Questions?</a:t>
            </a:r>
            <a:endParaRPr lang="en-US" sz="2400" dirty="0">
              <a:solidFill>
                <a:srgbClr val="7030A0"/>
              </a:solidFill>
              <a:latin typeface="Avenir Light" panose="020B0402020203020204" pitchFamily="34" charset="77"/>
            </a:endParaRPr>
          </a:p>
        </p:txBody>
      </p:sp>
    </p:spTree>
    <p:extLst>
      <p:ext uri="{BB962C8B-B14F-4D97-AF65-F5344CB8AC3E}">
        <p14:creationId xmlns:p14="http://schemas.microsoft.com/office/powerpoint/2010/main" val="445638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50" y="1663720"/>
            <a:ext cx="2412808"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103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833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5"/>
                <a:stretch>
                  <a:fillRect l="-5263"/>
                </a:stretch>
              </a:blipFill>
            </p:spPr>
            <p:txBody>
              <a:bodyPr/>
              <a:lstStyle/>
              <a:p>
                <a:r>
                  <a:rPr lang="en-US">
                    <a:noFill/>
                  </a:rPr>
                  <a:t> </a:t>
                </a:r>
              </a:p>
            </p:txBody>
          </p:sp>
        </mc:Fallback>
      </mc:AlternateContent>
      <p:sp>
        <p:nvSpPr>
          <p:cNvPr id="202" name="Content Placeholder 2">
            <a:extLst>
              <a:ext uri="{FF2B5EF4-FFF2-40B4-BE49-F238E27FC236}">
                <a16:creationId xmlns:a16="http://schemas.microsoft.com/office/drawing/2014/main" id="{99905B6F-10E6-D144-AB03-B236FDA6575E}"/>
              </a:ext>
            </a:extLst>
          </p:cNvPr>
          <p:cNvSpPr txBox="1">
            <a:spLocks/>
          </p:cNvSpPr>
          <p:nvPr/>
        </p:nvSpPr>
        <p:spPr>
          <a:xfrm>
            <a:off x="2556518" y="1169238"/>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#2: </a:t>
            </a:r>
            <a:r>
              <a:rPr lang="en-US" sz="2400" dirty="0">
                <a:solidFill>
                  <a:srgbClr val="C00000"/>
                </a:solidFill>
                <a:latin typeface="Avenir Light" panose="020B0402020203020204" pitchFamily="34" charset="77"/>
              </a:rPr>
              <a:t>Recurrent Neural Network (RNN)</a:t>
            </a:r>
            <a:endParaRPr lang="en-US" sz="2400" dirty="0">
              <a:latin typeface="Avenir Light" panose="020B0402020203020204" pitchFamily="34" charset="77"/>
            </a:endParaRPr>
          </a:p>
          <a:p>
            <a:pPr marL="0" indent="0">
              <a:lnSpc>
                <a:spcPct val="120000"/>
              </a:lnSpc>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298233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8"/>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722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722080"/>
                <a:ext cx="466367" cy="503588"/>
              </a:xfrm>
              <a:prstGeom prst="rect">
                <a:avLst/>
              </a:prstGeom>
              <a:blipFill>
                <a:blip r:embed="rId9"/>
                <a:stretch>
                  <a:fillRect l="-526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08" name="Content Placeholder 2">
            <a:extLst>
              <a:ext uri="{FF2B5EF4-FFF2-40B4-BE49-F238E27FC236}">
                <a16:creationId xmlns:a16="http://schemas.microsoft.com/office/drawing/2014/main" id="{E1CD6D47-3DBE-3940-9959-CE71C1A94931}"/>
              </a:ext>
            </a:extLst>
          </p:cNvPr>
          <p:cNvSpPr txBox="1">
            <a:spLocks/>
          </p:cNvSpPr>
          <p:nvPr/>
        </p:nvSpPr>
        <p:spPr>
          <a:xfrm>
            <a:off x="2556518" y="1169238"/>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#2: </a:t>
            </a:r>
            <a:r>
              <a:rPr lang="en-US" sz="2400" dirty="0">
                <a:solidFill>
                  <a:srgbClr val="C00000"/>
                </a:solidFill>
                <a:latin typeface="Avenir Light" panose="020B0402020203020204" pitchFamily="34" charset="77"/>
              </a:rPr>
              <a:t>Recurrent Neural Network (RNN)</a:t>
            </a:r>
            <a:endParaRPr lang="en-US" sz="2400" dirty="0">
              <a:latin typeface="Avenir Light" panose="020B0402020203020204" pitchFamily="34" charset="77"/>
            </a:endParaRPr>
          </a:p>
          <a:p>
            <a:pPr marL="0" indent="0">
              <a:lnSpc>
                <a:spcPct val="120000"/>
              </a:lnSpc>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3353812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8"/>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722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722080"/>
                <a:ext cx="466367" cy="503588"/>
              </a:xfrm>
              <a:prstGeom prst="rect">
                <a:avLst/>
              </a:prstGeom>
              <a:blipFill>
                <a:blip r:embed="rId9"/>
                <a:stretch>
                  <a:fillRect l="-526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0"/>
                <a:stretch>
                  <a:fillRect/>
                </a:stretch>
              </a:blipFill>
            </p:spPr>
            <p:txBody>
              <a:bodyPr/>
              <a:lstStyle/>
              <a:p>
                <a:r>
                  <a:rPr lang="en-US">
                    <a:noFill/>
                  </a:rPr>
                  <a:t> </a:t>
                </a:r>
              </a:p>
            </p:txBody>
          </p:sp>
        </mc:Fallback>
      </mc:AlternateContent>
      <p:sp>
        <p:nvSpPr>
          <p:cNvPr id="108" name="Content Placeholder 2">
            <a:extLst>
              <a:ext uri="{FF2B5EF4-FFF2-40B4-BE49-F238E27FC236}">
                <a16:creationId xmlns:a16="http://schemas.microsoft.com/office/drawing/2014/main" id="{E1CD6D47-3DBE-3940-9959-CE71C1A94931}"/>
              </a:ext>
            </a:extLst>
          </p:cNvPr>
          <p:cNvSpPr txBox="1">
            <a:spLocks/>
          </p:cNvSpPr>
          <p:nvPr/>
        </p:nvSpPr>
        <p:spPr>
          <a:xfrm>
            <a:off x="2556518" y="1169238"/>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#2: </a:t>
            </a:r>
            <a:r>
              <a:rPr lang="en-US" sz="2400" dirty="0">
                <a:solidFill>
                  <a:srgbClr val="C00000"/>
                </a:solidFill>
                <a:latin typeface="Avenir Light" panose="020B0402020203020204" pitchFamily="34" charset="77"/>
              </a:rPr>
              <a:t>Recurrent Neural Network (RNN)</a:t>
            </a:r>
            <a:endParaRPr lang="en-US" sz="2400" dirty="0">
              <a:latin typeface="Avenir Light" panose="020B0402020203020204" pitchFamily="34" charset="77"/>
            </a:endParaRPr>
          </a:p>
          <a:p>
            <a:pPr marL="0" indent="0">
              <a:lnSpc>
                <a:spcPct val="120000"/>
              </a:lnSpc>
              <a:buNone/>
            </a:pPr>
            <a:endParaRPr lang="en-US" sz="2400" dirty="0">
              <a:latin typeface="Avenir Light" panose="020B0402020203020204" pitchFamily="34" charset="77"/>
            </a:endParaRPr>
          </a:p>
        </p:txBody>
      </p:sp>
      <p:sp>
        <p:nvSpPr>
          <p:cNvPr id="54" name="Rectangle 53">
            <a:extLst>
              <a:ext uri="{FF2B5EF4-FFF2-40B4-BE49-F238E27FC236}">
                <a16:creationId xmlns:a16="http://schemas.microsoft.com/office/drawing/2014/main" id="{923E6411-8D88-9A4B-8558-233AB96DDEDA}"/>
              </a:ext>
            </a:extLst>
          </p:cNvPr>
          <p:cNvSpPr/>
          <p:nvPr/>
        </p:nvSpPr>
        <p:spPr>
          <a:xfrm>
            <a:off x="189388" y="309484"/>
            <a:ext cx="11856222" cy="37084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06A1A6BD-A248-EC4F-AC0D-8C6EB8FF7E23}"/>
              </a:ext>
            </a:extLst>
          </p:cNvPr>
          <p:cNvSpPr/>
          <p:nvPr/>
        </p:nvSpPr>
        <p:spPr>
          <a:xfrm>
            <a:off x="559352" y="1729830"/>
            <a:ext cx="7988300" cy="2336800"/>
          </a:xfrm>
          <a:custGeom>
            <a:avLst/>
            <a:gdLst>
              <a:gd name="connsiteX0" fmla="*/ 6108700 w 7988300"/>
              <a:gd name="connsiteY0" fmla="*/ 508000 h 2336800"/>
              <a:gd name="connsiteX1" fmla="*/ 6172200 w 7988300"/>
              <a:gd name="connsiteY1" fmla="*/ 495300 h 2336800"/>
              <a:gd name="connsiteX2" fmla="*/ 6197600 w 7988300"/>
              <a:gd name="connsiteY2" fmla="*/ 444500 h 2336800"/>
              <a:gd name="connsiteX3" fmla="*/ 6261100 w 7988300"/>
              <a:gd name="connsiteY3" fmla="*/ 368300 h 2336800"/>
              <a:gd name="connsiteX4" fmla="*/ 6311900 w 7988300"/>
              <a:gd name="connsiteY4" fmla="*/ 292100 h 2336800"/>
              <a:gd name="connsiteX5" fmla="*/ 6388100 w 7988300"/>
              <a:gd name="connsiteY5" fmla="*/ 215900 h 2336800"/>
              <a:gd name="connsiteX6" fmla="*/ 6426200 w 7988300"/>
              <a:gd name="connsiteY6" fmla="*/ 177800 h 2336800"/>
              <a:gd name="connsiteX7" fmla="*/ 6502400 w 7988300"/>
              <a:gd name="connsiteY7" fmla="*/ 127000 h 2336800"/>
              <a:gd name="connsiteX8" fmla="*/ 6578600 w 7988300"/>
              <a:gd name="connsiteY8" fmla="*/ 63500 h 2336800"/>
              <a:gd name="connsiteX9" fmla="*/ 6654800 w 7988300"/>
              <a:gd name="connsiteY9" fmla="*/ 38100 h 2336800"/>
              <a:gd name="connsiteX10" fmla="*/ 6731000 w 7988300"/>
              <a:gd name="connsiteY10" fmla="*/ 0 h 2336800"/>
              <a:gd name="connsiteX11" fmla="*/ 6756400 w 7988300"/>
              <a:gd name="connsiteY11" fmla="*/ 139700 h 2336800"/>
              <a:gd name="connsiteX12" fmla="*/ 6781800 w 7988300"/>
              <a:gd name="connsiteY12" fmla="*/ 431800 h 2336800"/>
              <a:gd name="connsiteX13" fmla="*/ 6807200 w 7988300"/>
              <a:gd name="connsiteY13" fmla="*/ 508000 h 2336800"/>
              <a:gd name="connsiteX14" fmla="*/ 6819900 w 7988300"/>
              <a:gd name="connsiteY14" fmla="*/ 546100 h 2336800"/>
              <a:gd name="connsiteX15" fmla="*/ 6946900 w 7988300"/>
              <a:gd name="connsiteY15" fmla="*/ 482600 h 2336800"/>
              <a:gd name="connsiteX16" fmla="*/ 6997700 w 7988300"/>
              <a:gd name="connsiteY16" fmla="*/ 431800 h 2336800"/>
              <a:gd name="connsiteX17" fmla="*/ 7035800 w 7988300"/>
              <a:gd name="connsiteY17" fmla="*/ 419100 h 2336800"/>
              <a:gd name="connsiteX18" fmla="*/ 7073900 w 7988300"/>
              <a:gd name="connsiteY18" fmla="*/ 393700 h 2336800"/>
              <a:gd name="connsiteX19" fmla="*/ 7137400 w 7988300"/>
              <a:gd name="connsiteY19" fmla="*/ 381000 h 2336800"/>
              <a:gd name="connsiteX20" fmla="*/ 7175500 w 7988300"/>
              <a:gd name="connsiteY20" fmla="*/ 368300 h 2336800"/>
              <a:gd name="connsiteX21" fmla="*/ 7467600 w 7988300"/>
              <a:gd name="connsiteY21" fmla="*/ 381000 h 2336800"/>
              <a:gd name="connsiteX22" fmla="*/ 7505700 w 7988300"/>
              <a:gd name="connsiteY22" fmla="*/ 393700 h 2336800"/>
              <a:gd name="connsiteX23" fmla="*/ 7531100 w 7988300"/>
              <a:gd name="connsiteY23" fmla="*/ 431800 h 2336800"/>
              <a:gd name="connsiteX24" fmla="*/ 7556500 w 7988300"/>
              <a:gd name="connsiteY24" fmla="*/ 508000 h 2336800"/>
              <a:gd name="connsiteX25" fmla="*/ 7569200 w 7988300"/>
              <a:gd name="connsiteY25" fmla="*/ 850900 h 2336800"/>
              <a:gd name="connsiteX26" fmla="*/ 7645400 w 7988300"/>
              <a:gd name="connsiteY26" fmla="*/ 838200 h 2336800"/>
              <a:gd name="connsiteX27" fmla="*/ 7721600 w 7988300"/>
              <a:gd name="connsiteY27" fmla="*/ 850900 h 2336800"/>
              <a:gd name="connsiteX28" fmla="*/ 7797800 w 7988300"/>
              <a:gd name="connsiteY28" fmla="*/ 876300 h 2336800"/>
              <a:gd name="connsiteX29" fmla="*/ 7835900 w 7988300"/>
              <a:gd name="connsiteY29" fmla="*/ 889000 h 2336800"/>
              <a:gd name="connsiteX30" fmla="*/ 7912100 w 7988300"/>
              <a:gd name="connsiteY30" fmla="*/ 939800 h 2336800"/>
              <a:gd name="connsiteX31" fmla="*/ 7962900 w 7988300"/>
              <a:gd name="connsiteY31" fmla="*/ 1016000 h 2336800"/>
              <a:gd name="connsiteX32" fmla="*/ 7988300 w 7988300"/>
              <a:gd name="connsiteY32" fmla="*/ 1092200 h 2336800"/>
              <a:gd name="connsiteX33" fmla="*/ 7975600 w 7988300"/>
              <a:gd name="connsiteY33" fmla="*/ 1181100 h 2336800"/>
              <a:gd name="connsiteX34" fmla="*/ 7861300 w 7988300"/>
              <a:gd name="connsiteY34" fmla="*/ 1231900 h 2336800"/>
              <a:gd name="connsiteX35" fmla="*/ 7823200 w 7988300"/>
              <a:gd name="connsiteY35" fmla="*/ 1244600 h 2336800"/>
              <a:gd name="connsiteX36" fmla="*/ 7785100 w 7988300"/>
              <a:gd name="connsiteY36" fmla="*/ 1257300 h 2336800"/>
              <a:gd name="connsiteX37" fmla="*/ 7734300 w 7988300"/>
              <a:gd name="connsiteY37" fmla="*/ 1270000 h 2336800"/>
              <a:gd name="connsiteX38" fmla="*/ 7658100 w 7988300"/>
              <a:gd name="connsiteY38" fmla="*/ 1282700 h 2336800"/>
              <a:gd name="connsiteX39" fmla="*/ 7632700 w 7988300"/>
              <a:gd name="connsiteY39" fmla="*/ 1320800 h 2336800"/>
              <a:gd name="connsiteX40" fmla="*/ 7645400 w 7988300"/>
              <a:gd name="connsiteY40" fmla="*/ 1358900 h 2336800"/>
              <a:gd name="connsiteX41" fmla="*/ 7670800 w 7988300"/>
              <a:gd name="connsiteY41" fmla="*/ 1473200 h 2336800"/>
              <a:gd name="connsiteX42" fmla="*/ 7658100 w 7988300"/>
              <a:gd name="connsiteY42" fmla="*/ 1841500 h 2336800"/>
              <a:gd name="connsiteX43" fmla="*/ 7620000 w 7988300"/>
              <a:gd name="connsiteY43" fmla="*/ 1981200 h 2336800"/>
              <a:gd name="connsiteX44" fmla="*/ 7543800 w 7988300"/>
              <a:gd name="connsiteY44" fmla="*/ 2019300 h 2336800"/>
              <a:gd name="connsiteX45" fmla="*/ 7505700 w 7988300"/>
              <a:gd name="connsiteY45" fmla="*/ 2032000 h 2336800"/>
              <a:gd name="connsiteX46" fmla="*/ 7226300 w 7988300"/>
              <a:gd name="connsiteY46" fmla="*/ 1943100 h 2336800"/>
              <a:gd name="connsiteX47" fmla="*/ 7035800 w 7988300"/>
              <a:gd name="connsiteY47" fmla="*/ 1790700 h 2336800"/>
              <a:gd name="connsiteX48" fmla="*/ 6959600 w 7988300"/>
              <a:gd name="connsiteY48" fmla="*/ 1714500 h 2336800"/>
              <a:gd name="connsiteX49" fmla="*/ 6781800 w 7988300"/>
              <a:gd name="connsiteY49" fmla="*/ 1955800 h 2336800"/>
              <a:gd name="connsiteX50" fmla="*/ 6629400 w 7988300"/>
              <a:gd name="connsiteY50" fmla="*/ 2095500 h 2336800"/>
              <a:gd name="connsiteX51" fmla="*/ 6604000 w 7988300"/>
              <a:gd name="connsiteY51" fmla="*/ 2133600 h 2336800"/>
              <a:gd name="connsiteX52" fmla="*/ 6565900 w 7988300"/>
              <a:gd name="connsiteY52" fmla="*/ 2146300 h 2336800"/>
              <a:gd name="connsiteX53" fmla="*/ 6426200 w 7988300"/>
              <a:gd name="connsiteY53" fmla="*/ 2209800 h 2336800"/>
              <a:gd name="connsiteX54" fmla="*/ 6388100 w 7988300"/>
              <a:gd name="connsiteY54" fmla="*/ 2222500 h 2336800"/>
              <a:gd name="connsiteX55" fmla="*/ 6350000 w 7988300"/>
              <a:gd name="connsiteY55" fmla="*/ 2235200 h 2336800"/>
              <a:gd name="connsiteX56" fmla="*/ 6172200 w 7988300"/>
              <a:gd name="connsiteY56" fmla="*/ 2222500 h 2336800"/>
              <a:gd name="connsiteX57" fmla="*/ 6121400 w 7988300"/>
              <a:gd name="connsiteY57" fmla="*/ 2209800 h 2336800"/>
              <a:gd name="connsiteX58" fmla="*/ 5994400 w 7988300"/>
              <a:gd name="connsiteY58" fmla="*/ 2133600 h 2336800"/>
              <a:gd name="connsiteX59" fmla="*/ 5918200 w 7988300"/>
              <a:gd name="connsiteY59" fmla="*/ 2082800 h 2336800"/>
              <a:gd name="connsiteX60" fmla="*/ 5854700 w 7988300"/>
              <a:gd name="connsiteY60" fmla="*/ 2032000 h 2336800"/>
              <a:gd name="connsiteX61" fmla="*/ 5740400 w 7988300"/>
              <a:gd name="connsiteY61" fmla="*/ 1968500 h 2336800"/>
              <a:gd name="connsiteX62" fmla="*/ 5537200 w 7988300"/>
              <a:gd name="connsiteY62" fmla="*/ 1981200 h 2336800"/>
              <a:gd name="connsiteX63" fmla="*/ 5422900 w 7988300"/>
              <a:gd name="connsiteY63" fmla="*/ 2044700 h 2336800"/>
              <a:gd name="connsiteX64" fmla="*/ 5346700 w 7988300"/>
              <a:gd name="connsiteY64" fmla="*/ 2070100 h 2336800"/>
              <a:gd name="connsiteX65" fmla="*/ 5308600 w 7988300"/>
              <a:gd name="connsiteY65" fmla="*/ 2095500 h 2336800"/>
              <a:gd name="connsiteX66" fmla="*/ 5232400 w 7988300"/>
              <a:gd name="connsiteY66" fmla="*/ 2120900 h 2336800"/>
              <a:gd name="connsiteX67" fmla="*/ 5143500 w 7988300"/>
              <a:gd name="connsiteY67" fmla="*/ 2159000 h 2336800"/>
              <a:gd name="connsiteX68" fmla="*/ 5067300 w 7988300"/>
              <a:gd name="connsiteY68" fmla="*/ 2184400 h 2336800"/>
              <a:gd name="connsiteX69" fmla="*/ 4889500 w 7988300"/>
              <a:gd name="connsiteY69" fmla="*/ 2171700 h 2336800"/>
              <a:gd name="connsiteX70" fmla="*/ 4787900 w 7988300"/>
              <a:gd name="connsiteY70" fmla="*/ 2057400 h 2336800"/>
              <a:gd name="connsiteX71" fmla="*/ 4762500 w 7988300"/>
              <a:gd name="connsiteY71" fmla="*/ 2006600 h 2336800"/>
              <a:gd name="connsiteX72" fmla="*/ 4673600 w 7988300"/>
              <a:gd name="connsiteY72" fmla="*/ 1905000 h 2336800"/>
              <a:gd name="connsiteX73" fmla="*/ 4584700 w 7988300"/>
              <a:gd name="connsiteY73" fmla="*/ 1803400 h 2336800"/>
              <a:gd name="connsiteX74" fmla="*/ 4533900 w 7988300"/>
              <a:gd name="connsiteY74" fmla="*/ 1727200 h 2336800"/>
              <a:gd name="connsiteX75" fmla="*/ 4419600 w 7988300"/>
              <a:gd name="connsiteY75" fmla="*/ 1663700 h 2336800"/>
              <a:gd name="connsiteX76" fmla="*/ 4356100 w 7988300"/>
              <a:gd name="connsiteY76" fmla="*/ 1676400 h 2336800"/>
              <a:gd name="connsiteX77" fmla="*/ 4279900 w 7988300"/>
              <a:gd name="connsiteY77" fmla="*/ 1727200 h 2336800"/>
              <a:gd name="connsiteX78" fmla="*/ 4241800 w 7988300"/>
              <a:gd name="connsiteY78" fmla="*/ 1752600 h 2336800"/>
              <a:gd name="connsiteX79" fmla="*/ 4191000 w 7988300"/>
              <a:gd name="connsiteY79" fmla="*/ 1803400 h 2336800"/>
              <a:gd name="connsiteX80" fmla="*/ 4140200 w 7988300"/>
              <a:gd name="connsiteY80" fmla="*/ 1828800 h 2336800"/>
              <a:gd name="connsiteX81" fmla="*/ 4102100 w 7988300"/>
              <a:gd name="connsiteY81" fmla="*/ 1854200 h 2336800"/>
              <a:gd name="connsiteX82" fmla="*/ 4076700 w 7988300"/>
              <a:gd name="connsiteY82" fmla="*/ 1892300 h 2336800"/>
              <a:gd name="connsiteX83" fmla="*/ 3949700 w 7988300"/>
              <a:gd name="connsiteY83" fmla="*/ 1968500 h 2336800"/>
              <a:gd name="connsiteX84" fmla="*/ 3898900 w 7988300"/>
              <a:gd name="connsiteY84" fmla="*/ 2006600 h 2336800"/>
              <a:gd name="connsiteX85" fmla="*/ 3822700 w 7988300"/>
              <a:gd name="connsiteY85" fmla="*/ 2057400 h 2336800"/>
              <a:gd name="connsiteX86" fmla="*/ 3784600 w 7988300"/>
              <a:gd name="connsiteY86" fmla="*/ 2082800 h 2336800"/>
              <a:gd name="connsiteX87" fmla="*/ 3733800 w 7988300"/>
              <a:gd name="connsiteY87" fmla="*/ 2120900 h 2336800"/>
              <a:gd name="connsiteX88" fmla="*/ 3695700 w 7988300"/>
              <a:gd name="connsiteY88" fmla="*/ 2133600 h 2336800"/>
              <a:gd name="connsiteX89" fmla="*/ 3657600 w 7988300"/>
              <a:gd name="connsiteY89" fmla="*/ 2159000 h 2336800"/>
              <a:gd name="connsiteX90" fmla="*/ 3619500 w 7988300"/>
              <a:gd name="connsiteY90" fmla="*/ 2171700 h 2336800"/>
              <a:gd name="connsiteX91" fmla="*/ 3530600 w 7988300"/>
              <a:gd name="connsiteY91" fmla="*/ 2209800 h 2336800"/>
              <a:gd name="connsiteX92" fmla="*/ 3390900 w 7988300"/>
              <a:gd name="connsiteY92" fmla="*/ 2197100 h 2336800"/>
              <a:gd name="connsiteX93" fmla="*/ 3365500 w 7988300"/>
              <a:gd name="connsiteY93" fmla="*/ 2159000 h 2336800"/>
              <a:gd name="connsiteX94" fmla="*/ 3327400 w 7988300"/>
              <a:gd name="connsiteY94" fmla="*/ 2082800 h 2336800"/>
              <a:gd name="connsiteX95" fmla="*/ 3302000 w 7988300"/>
              <a:gd name="connsiteY95" fmla="*/ 1993900 h 2336800"/>
              <a:gd name="connsiteX96" fmla="*/ 3251200 w 7988300"/>
              <a:gd name="connsiteY96" fmla="*/ 1917700 h 2336800"/>
              <a:gd name="connsiteX97" fmla="*/ 3200400 w 7988300"/>
              <a:gd name="connsiteY97" fmla="*/ 1930400 h 2336800"/>
              <a:gd name="connsiteX98" fmla="*/ 3136900 w 7988300"/>
              <a:gd name="connsiteY98" fmla="*/ 2006600 h 2336800"/>
              <a:gd name="connsiteX99" fmla="*/ 3098800 w 7988300"/>
              <a:gd name="connsiteY99" fmla="*/ 2032000 h 2336800"/>
              <a:gd name="connsiteX100" fmla="*/ 3022600 w 7988300"/>
              <a:gd name="connsiteY100" fmla="*/ 2108200 h 2336800"/>
              <a:gd name="connsiteX101" fmla="*/ 2959100 w 7988300"/>
              <a:gd name="connsiteY101" fmla="*/ 2171700 h 2336800"/>
              <a:gd name="connsiteX102" fmla="*/ 2933700 w 7988300"/>
              <a:gd name="connsiteY102" fmla="*/ 2209800 h 2336800"/>
              <a:gd name="connsiteX103" fmla="*/ 2895600 w 7988300"/>
              <a:gd name="connsiteY103" fmla="*/ 2222500 h 2336800"/>
              <a:gd name="connsiteX104" fmla="*/ 2857500 w 7988300"/>
              <a:gd name="connsiteY104" fmla="*/ 2247900 h 2336800"/>
              <a:gd name="connsiteX105" fmla="*/ 2794000 w 7988300"/>
              <a:gd name="connsiteY105" fmla="*/ 2184400 h 2336800"/>
              <a:gd name="connsiteX106" fmla="*/ 2781300 w 7988300"/>
              <a:gd name="connsiteY106" fmla="*/ 2146300 h 2336800"/>
              <a:gd name="connsiteX107" fmla="*/ 2705100 w 7988300"/>
              <a:gd name="connsiteY107" fmla="*/ 2032000 h 2336800"/>
              <a:gd name="connsiteX108" fmla="*/ 2679700 w 7988300"/>
              <a:gd name="connsiteY108" fmla="*/ 1993900 h 2336800"/>
              <a:gd name="connsiteX109" fmla="*/ 2654300 w 7988300"/>
              <a:gd name="connsiteY109" fmla="*/ 1955800 h 2336800"/>
              <a:gd name="connsiteX110" fmla="*/ 2578100 w 7988300"/>
              <a:gd name="connsiteY110" fmla="*/ 1892300 h 2336800"/>
              <a:gd name="connsiteX111" fmla="*/ 2540000 w 7988300"/>
              <a:gd name="connsiteY111" fmla="*/ 1854200 h 2336800"/>
              <a:gd name="connsiteX112" fmla="*/ 2463800 w 7988300"/>
              <a:gd name="connsiteY112" fmla="*/ 1803400 h 2336800"/>
              <a:gd name="connsiteX113" fmla="*/ 2387600 w 7988300"/>
              <a:gd name="connsiteY113" fmla="*/ 1816100 h 2336800"/>
              <a:gd name="connsiteX114" fmla="*/ 2324100 w 7988300"/>
              <a:gd name="connsiteY114" fmla="*/ 1879600 h 2336800"/>
              <a:gd name="connsiteX115" fmla="*/ 2247900 w 7988300"/>
              <a:gd name="connsiteY115" fmla="*/ 1955800 h 2336800"/>
              <a:gd name="connsiteX116" fmla="*/ 2159000 w 7988300"/>
              <a:gd name="connsiteY116" fmla="*/ 2044700 h 2336800"/>
              <a:gd name="connsiteX117" fmla="*/ 2120900 w 7988300"/>
              <a:gd name="connsiteY117" fmla="*/ 2082800 h 2336800"/>
              <a:gd name="connsiteX118" fmla="*/ 2095500 w 7988300"/>
              <a:gd name="connsiteY118" fmla="*/ 2120900 h 2336800"/>
              <a:gd name="connsiteX119" fmla="*/ 2044700 w 7988300"/>
              <a:gd name="connsiteY119" fmla="*/ 2159000 h 2336800"/>
              <a:gd name="connsiteX120" fmla="*/ 2019300 w 7988300"/>
              <a:gd name="connsiteY120" fmla="*/ 2197100 h 2336800"/>
              <a:gd name="connsiteX121" fmla="*/ 1981200 w 7988300"/>
              <a:gd name="connsiteY121" fmla="*/ 2209800 h 2336800"/>
              <a:gd name="connsiteX122" fmla="*/ 1854200 w 7988300"/>
              <a:gd name="connsiteY122" fmla="*/ 2273300 h 2336800"/>
              <a:gd name="connsiteX123" fmla="*/ 1676400 w 7988300"/>
              <a:gd name="connsiteY123" fmla="*/ 2260600 h 2336800"/>
              <a:gd name="connsiteX124" fmla="*/ 1651000 w 7988300"/>
              <a:gd name="connsiteY124" fmla="*/ 2222500 h 2336800"/>
              <a:gd name="connsiteX125" fmla="*/ 1612900 w 7988300"/>
              <a:gd name="connsiteY125" fmla="*/ 2070100 h 2336800"/>
              <a:gd name="connsiteX126" fmla="*/ 1600200 w 7988300"/>
              <a:gd name="connsiteY126" fmla="*/ 1879600 h 2336800"/>
              <a:gd name="connsiteX127" fmla="*/ 1574800 w 7988300"/>
              <a:gd name="connsiteY127" fmla="*/ 1917700 h 2336800"/>
              <a:gd name="connsiteX128" fmla="*/ 1549400 w 7988300"/>
              <a:gd name="connsiteY128" fmla="*/ 1993900 h 2336800"/>
              <a:gd name="connsiteX129" fmla="*/ 1536700 w 7988300"/>
              <a:gd name="connsiteY129" fmla="*/ 2032000 h 2336800"/>
              <a:gd name="connsiteX130" fmla="*/ 1460500 w 7988300"/>
              <a:gd name="connsiteY130" fmla="*/ 2146300 h 2336800"/>
              <a:gd name="connsiteX131" fmla="*/ 1422400 w 7988300"/>
              <a:gd name="connsiteY131" fmla="*/ 2171700 h 2336800"/>
              <a:gd name="connsiteX132" fmla="*/ 1346200 w 7988300"/>
              <a:gd name="connsiteY132" fmla="*/ 2260600 h 2336800"/>
              <a:gd name="connsiteX133" fmla="*/ 1270000 w 7988300"/>
              <a:gd name="connsiteY133" fmla="*/ 2298700 h 2336800"/>
              <a:gd name="connsiteX134" fmla="*/ 1181100 w 7988300"/>
              <a:gd name="connsiteY134" fmla="*/ 2336800 h 2336800"/>
              <a:gd name="connsiteX135" fmla="*/ 1079500 w 7988300"/>
              <a:gd name="connsiteY135" fmla="*/ 2324100 h 2336800"/>
              <a:gd name="connsiteX136" fmla="*/ 1041400 w 7988300"/>
              <a:gd name="connsiteY136" fmla="*/ 2311400 h 2336800"/>
              <a:gd name="connsiteX137" fmla="*/ 965200 w 7988300"/>
              <a:gd name="connsiteY137" fmla="*/ 2235200 h 2336800"/>
              <a:gd name="connsiteX138" fmla="*/ 901700 w 7988300"/>
              <a:gd name="connsiteY138" fmla="*/ 2184400 h 2336800"/>
              <a:gd name="connsiteX139" fmla="*/ 876300 w 7988300"/>
              <a:gd name="connsiteY139" fmla="*/ 2146300 h 2336800"/>
              <a:gd name="connsiteX140" fmla="*/ 838200 w 7988300"/>
              <a:gd name="connsiteY140" fmla="*/ 2108200 h 2336800"/>
              <a:gd name="connsiteX141" fmla="*/ 787400 w 7988300"/>
              <a:gd name="connsiteY141" fmla="*/ 1993900 h 2336800"/>
              <a:gd name="connsiteX142" fmla="*/ 774700 w 7988300"/>
              <a:gd name="connsiteY142" fmla="*/ 1955800 h 2336800"/>
              <a:gd name="connsiteX143" fmla="*/ 800100 w 7988300"/>
              <a:gd name="connsiteY143" fmla="*/ 1854200 h 2336800"/>
              <a:gd name="connsiteX144" fmla="*/ 838200 w 7988300"/>
              <a:gd name="connsiteY144" fmla="*/ 1892300 h 2336800"/>
              <a:gd name="connsiteX145" fmla="*/ 863600 w 7988300"/>
              <a:gd name="connsiteY145" fmla="*/ 1955800 h 2336800"/>
              <a:gd name="connsiteX146" fmla="*/ 812800 w 7988300"/>
              <a:gd name="connsiteY146" fmla="*/ 2070100 h 2336800"/>
              <a:gd name="connsiteX147" fmla="*/ 711200 w 7988300"/>
              <a:gd name="connsiteY147" fmla="*/ 2108200 h 2336800"/>
              <a:gd name="connsiteX148" fmla="*/ 660400 w 7988300"/>
              <a:gd name="connsiteY148" fmla="*/ 2133600 h 2336800"/>
              <a:gd name="connsiteX149" fmla="*/ 533400 w 7988300"/>
              <a:gd name="connsiteY149" fmla="*/ 2159000 h 2336800"/>
              <a:gd name="connsiteX150" fmla="*/ 292100 w 7988300"/>
              <a:gd name="connsiteY150" fmla="*/ 2146300 h 2336800"/>
              <a:gd name="connsiteX151" fmla="*/ 266700 w 7988300"/>
              <a:gd name="connsiteY151" fmla="*/ 2108200 h 2336800"/>
              <a:gd name="connsiteX152" fmla="*/ 317500 w 7988300"/>
              <a:gd name="connsiteY152" fmla="*/ 2070100 h 2336800"/>
              <a:gd name="connsiteX153" fmla="*/ 482600 w 7988300"/>
              <a:gd name="connsiteY153" fmla="*/ 2032000 h 2336800"/>
              <a:gd name="connsiteX154" fmla="*/ 990600 w 7988300"/>
              <a:gd name="connsiteY154" fmla="*/ 1981200 h 2336800"/>
              <a:gd name="connsiteX155" fmla="*/ 1117600 w 7988300"/>
              <a:gd name="connsiteY155" fmla="*/ 1968500 h 2336800"/>
              <a:gd name="connsiteX156" fmla="*/ 1079500 w 7988300"/>
              <a:gd name="connsiteY156" fmla="*/ 1930400 h 2336800"/>
              <a:gd name="connsiteX157" fmla="*/ 1016000 w 7988300"/>
              <a:gd name="connsiteY157" fmla="*/ 1917700 h 2336800"/>
              <a:gd name="connsiteX158" fmla="*/ 825500 w 7988300"/>
              <a:gd name="connsiteY158" fmla="*/ 1905000 h 2336800"/>
              <a:gd name="connsiteX159" fmla="*/ 571500 w 7988300"/>
              <a:gd name="connsiteY159" fmla="*/ 1854200 h 2336800"/>
              <a:gd name="connsiteX160" fmla="*/ 317500 w 7988300"/>
              <a:gd name="connsiteY160" fmla="*/ 1778000 h 2336800"/>
              <a:gd name="connsiteX161" fmla="*/ 127000 w 7988300"/>
              <a:gd name="connsiteY161" fmla="*/ 1676400 h 2336800"/>
              <a:gd name="connsiteX162" fmla="*/ 76200 w 7988300"/>
              <a:gd name="connsiteY162" fmla="*/ 1638300 h 2336800"/>
              <a:gd name="connsiteX163" fmla="*/ 38100 w 7988300"/>
              <a:gd name="connsiteY163" fmla="*/ 1612900 h 2336800"/>
              <a:gd name="connsiteX164" fmla="*/ 0 w 7988300"/>
              <a:gd name="connsiteY164" fmla="*/ 1536700 h 2336800"/>
              <a:gd name="connsiteX165" fmla="*/ 12700 w 7988300"/>
              <a:gd name="connsiteY165" fmla="*/ 1409700 h 2336800"/>
              <a:gd name="connsiteX166" fmla="*/ 165100 w 7988300"/>
              <a:gd name="connsiteY166" fmla="*/ 1282700 h 2336800"/>
              <a:gd name="connsiteX167" fmla="*/ 266700 w 7988300"/>
              <a:gd name="connsiteY167" fmla="*/ 1244600 h 2336800"/>
              <a:gd name="connsiteX168" fmla="*/ 355600 w 7988300"/>
              <a:gd name="connsiteY168" fmla="*/ 1219200 h 2336800"/>
              <a:gd name="connsiteX169" fmla="*/ 558800 w 7988300"/>
              <a:gd name="connsiteY169" fmla="*/ 1181100 h 2336800"/>
              <a:gd name="connsiteX170" fmla="*/ 469900 w 7988300"/>
              <a:gd name="connsiteY170" fmla="*/ 1028700 h 2336800"/>
              <a:gd name="connsiteX171" fmla="*/ 241300 w 7988300"/>
              <a:gd name="connsiteY171" fmla="*/ 825500 h 2336800"/>
              <a:gd name="connsiteX172" fmla="*/ 152400 w 7988300"/>
              <a:gd name="connsiteY172" fmla="*/ 736600 h 2336800"/>
              <a:gd name="connsiteX173" fmla="*/ 228600 w 7988300"/>
              <a:gd name="connsiteY173" fmla="*/ 685800 h 2336800"/>
              <a:gd name="connsiteX174" fmla="*/ 533400 w 7988300"/>
              <a:gd name="connsiteY174" fmla="*/ 749300 h 2336800"/>
              <a:gd name="connsiteX175" fmla="*/ 571500 w 7988300"/>
              <a:gd name="connsiteY175" fmla="*/ 762000 h 2336800"/>
              <a:gd name="connsiteX176" fmla="*/ 711200 w 7988300"/>
              <a:gd name="connsiteY176" fmla="*/ 787400 h 2336800"/>
              <a:gd name="connsiteX177" fmla="*/ 838200 w 7988300"/>
              <a:gd name="connsiteY177" fmla="*/ 774700 h 2336800"/>
              <a:gd name="connsiteX178" fmla="*/ 812800 w 7988300"/>
              <a:gd name="connsiteY178" fmla="*/ 635000 h 2336800"/>
              <a:gd name="connsiteX179" fmla="*/ 762000 w 7988300"/>
              <a:gd name="connsiteY179" fmla="*/ 520700 h 2336800"/>
              <a:gd name="connsiteX180" fmla="*/ 723900 w 7988300"/>
              <a:gd name="connsiteY180" fmla="*/ 419100 h 2336800"/>
              <a:gd name="connsiteX181" fmla="*/ 711200 w 7988300"/>
              <a:gd name="connsiteY181" fmla="*/ 342900 h 2336800"/>
              <a:gd name="connsiteX182" fmla="*/ 800100 w 7988300"/>
              <a:gd name="connsiteY182" fmla="*/ 495300 h 2336800"/>
              <a:gd name="connsiteX183" fmla="*/ 812800 w 7988300"/>
              <a:gd name="connsiteY183" fmla="*/ 533400 h 2336800"/>
              <a:gd name="connsiteX184" fmla="*/ 1003300 w 7988300"/>
              <a:gd name="connsiteY184" fmla="*/ 711200 h 2336800"/>
              <a:gd name="connsiteX185" fmla="*/ 1079500 w 7988300"/>
              <a:gd name="connsiteY185" fmla="*/ 723900 h 2336800"/>
              <a:gd name="connsiteX186" fmla="*/ 1219200 w 7988300"/>
              <a:gd name="connsiteY186" fmla="*/ 635000 h 2336800"/>
              <a:gd name="connsiteX187" fmla="*/ 1358900 w 7988300"/>
              <a:gd name="connsiteY187" fmla="*/ 368300 h 2336800"/>
              <a:gd name="connsiteX188" fmla="*/ 1384300 w 7988300"/>
              <a:gd name="connsiteY188" fmla="*/ 330200 h 2336800"/>
              <a:gd name="connsiteX189" fmla="*/ 1524000 w 7988300"/>
              <a:gd name="connsiteY189" fmla="*/ 127000 h 2336800"/>
              <a:gd name="connsiteX190" fmla="*/ 1574800 w 7988300"/>
              <a:gd name="connsiteY190" fmla="*/ 114300 h 2336800"/>
              <a:gd name="connsiteX191" fmla="*/ 1612900 w 7988300"/>
              <a:gd name="connsiteY191" fmla="*/ 139700 h 2336800"/>
              <a:gd name="connsiteX192" fmla="*/ 1638300 w 7988300"/>
              <a:gd name="connsiteY192" fmla="*/ 215900 h 2336800"/>
              <a:gd name="connsiteX193" fmla="*/ 1676400 w 7988300"/>
              <a:gd name="connsiteY193" fmla="*/ 355600 h 2336800"/>
              <a:gd name="connsiteX194" fmla="*/ 1765300 w 7988300"/>
              <a:gd name="connsiteY194" fmla="*/ 508000 h 2336800"/>
              <a:gd name="connsiteX195" fmla="*/ 1803400 w 7988300"/>
              <a:gd name="connsiteY195" fmla="*/ 533400 h 2336800"/>
              <a:gd name="connsiteX196" fmla="*/ 1866900 w 7988300"/>
              <a:gd name="connsiteY196" fmla="*/ 508000 h 2336800"/>
              <a:gd name="connsiteX197" fmla="*/ 2032000 w 7988300"/>
              <a:gd name="connsiteY197" fmla="*/ 292100 h 2336800"/>
              <a:gd name="connsiteX198" fmla="*/ 2235200 w 7988300"/>
              <a:gd name="connsiteY198" fmla="*/ 114300 h 2336800"/>
              <a:gd name="connsiteX199" fmla="*/ 2311400 w 7988300"/>
              <a:gd name="connsiteY199" fmla="*/ 101600 h 2336800"/>
              <a:gd name="connsiteX200" fmla="*/ 2336800 w 7988300"/>
              <a:gd name="connsiteY200" fmla="*/ 139700 h 2336800"/>
              <a:gd name="connsiteX201" fmla="*/ 2387600 w 7988300"/>
              <a:gd name="connsiteY201" fmla="*/ 393700 h 2336800"/>
              <a:gd name="connsiteX202" fmla="*/ 2501900 w 7988300"/>
              <a:gd name="connsiteY202" fmla="*/ 520700 h 2336800"/>
              <a:gd name="connsiteX203" fmla="*/ 2552700 w 7988300"/>
              <a:gd name="connsiteY203" fmla="*/ 533400 h 2336800"/>
              <a:gd name="connsiteX204" fmla="*/ 2641600 w 7988300"/>
              <a:gd name="connsiteY204" fmla="*/ 495300 h 2336800"/>
              <a:gd name="connsiteX205" fmla="*/ 2844800 w 7988300"/>
              <a:gd name="connsiteY205" fmla="*/ 254000 h 2336800"/>
              <a:gd name="connsiteX206" fmla="*/ 3035300 w 7988300"/>
              <a:gd name="connsiteY206" fmla="*/ 152400 h 2336800"/>
              <a:gd name="connsiteX207" fmla="*/ 3098800 w 7988300"/>
              <a:gd name="connsiteY207" fmla="*/ 203200 h 2336800"/>
              <a:gd name="connsiteX208" fmla="*/ 3124200 w 7988300"/>
              <a:gd name="connsiteY208" fmla="*/ 317500 h 2336800"/>
              <a:gd name="connsiteX209" fmla="*/ 3213100 w 7988300"/>
              <a:gd name="connsiteY209" fmla="*/ 546100 h 2336800"/>
              <a:gd name="connsiteX210" fmla="*/ 3263900 w 7988300"/>
              <a:gd name="connsiteY210" fmla="*/ 596900 h 2336800"/>
              <a:gd name="connsiteX211" fmla="*/ 3492500 w 7988300"/>
              <a:gd name="connsiteY211" fmla="*/ 304800 h 2336800"/>
              <a:gd name="connsiteX212" fmla="*/ 3619500 w 7988300"/>
              <a:gd name="connsiteY212" fmla="*/ 177800 h 2336800"/>
              <a:gd name="connsiteX213" fmla="*/ 3759200 w 7988300"/>
              <a:gd name="connsiteY213" fmla="*/ 114300 h 2336800"/>
              <a:gd name="connsiteX214" fmla="*/ 3822700 w 7988300"/>
              <a:gd name="connsiteY214" fmla="*/ 368300 h 2336800"/>
              <a:gd name="connsiteX215" fmla="*/ 3886200 w 7988300"/>
              <a:gd name="connsiteY215" fmla="*/ 495300 h 2336800"/>
              <a:gd name="connsiteX216" fmla="*/ 3975100 w 7988300"/>
              <a:gd name="connsiteY216" fmla="*/ 635000 h 2336800"/>
              <a:gd name="connsiteX217" fmla="*/ 4013200 w 7988300"/>
              <a:gd name="connsiteY217" fmla="*/ 647700 h 2336800"/>
              <a:gd name="connsiteX218" fmla="*/ 4191000 w 7988300"/>
              <a:gd name="connsiteY218" fmla="*/ 444500 h 2336800"/>
              <a:gd name="connsiteX219" fmla="*/ 4318000 w 7988300"/>
              <a:gd name="connsiteY219" fmla="*/ 279400 h 2336800"/>
              <a:gd name="connsiteX220" fmla="*/ 4343400 w 7988300"/>
              <a:gd name="connsiteY220" fmla="*/ 241300 h 2336800"/>
              <a:gd name="connsiteX221" fmla="*/ 4457700 w 7988300"/>
              <a:gd name="connsiteY221" fmla="*/ 88900 h 2336800"/>
              <a:gd name="connsiteX222" fmla="*/ 4546600 w 7988300"/>
              <a:gd name="connsiteY222" fmla="*/ 38100 h 2336800"/>
              <a:gd name="connsiteX223" fmla="*/ 4572000 w 7988300"/>
              <a:gd name="connsiteY223" fmla="*/ 88900 h 2336800"/>
              <a:gd name="connsiteX224" fmla="*/ 4635500 w 7988300"/>
              <a:gd name="connsiteY224" fmla="*/ 381000 h 2336800"/>
              <a:gd name="connsiteX225" fmla="*/ 4724400 w 7988300"/>
              <a:gd name="connsiteY225" fmla="*/ 596900 h 2336800"/>
              <a:gd name="connsiteX226" fmla="*/ 4762500 w 7988300"/>
              <a:gd name="connsiteY226" fmla="*/ 647700 h 2336800"/>
              <a:gd name="connsiteX227" fmla="*/ 4800600 w 7988300"/>
              <a:gd name="connsiteY227" fmla="*/ 660400 h 2336800"/>
              <a:gd name="connsiteX228" fmla="*/ 5041900 w 7988300"/>
              <a:gd name="connsiteY228" fmla="*/ 368300 h 2336800"/>
              <a:gd name="connsiteX229" fmla="*/ 5067300 w 7988300"/>
              <a:gd name="connsiteY229" fmla="*/ 330200 h 2336800"/>
              <a:gd name="connsiteX230" fmla="*/ 5257800 w 7988300"/>
              <a:gd name="connsiteY230" fmla="*/ 165100 h 2336800"/>
              <a:gd name="connsiteX231" fmla="*/ 5334000 w 7988300"/>
              <a:gd name="connsiteY231" fmla="*/ 292100 h 2336800"/>
              <a:gd name="connsiteX232" fmla="*/ 5410200 w 7988300"/>
              <a:gd name="connsiteY232" fmla="*/ 533400 h 2336800"/>
              <a:gd name="connsiteX233" fmla="*/ 5448300 w 7988300"/>
              <a:gd name="connsiteY233" fmla="*/ 584200 h 2336800"/>
              <a:gd name="connsiteX234" fmla="*/ 5562600 w 7988300"/>
              <a:gd name="connsiteY234" fmla="*/ 393700 h 2336800"/>
              <a:gd name="connsiteX235" fmla="*/ 5626100 w 7988300"/>
              <a:gd name="connsiteY235" fmla="*/ 266700 h 2336800"/>
              <a:gd name="connsiteX236" fmla="*/ 5765800 w 7988300"/>
              <a:gd name="connsiteY236" fmla="*/ 127000 h 2336800"/>
              <a:gd name="connsiteX237" fmla="*/ 5816600 w 7988300"/>
              <a:gd name="connsiteY237" fmla="*/ 393700 h 2336800"/>
              <a:gd name="connsiteX238" fmla="*/ 5905500 w 7988300"/>
              <a:gd name="connsiteY238" fmla="*/ 571500 h 2336800"/>
              <a:gd name="connsiteX239" fmla="*/ 5943600 w 7988300"/>
              <a:gd name="connsiteY239" fmla="*/ 596900 h 2336800"/>
              <a:gd name="connsiteX240" fmla="*/ 6057900 w 7988300"/>
              <a:gd name="connsiteY240" fmla="*/ 469900 h 2336800"/>
              <a:gd name="connsiteX241" fmla="*/ 6184900 w 7988300"/>
              <a:gd name="connsiteY241" fmla="*/ 330200 h 2336800"/>
              <a:gd name="connsiteX242" fmla="*/ 6235700 w 7988300"/>
              <a:gd name="connsiteY242" fmla="*/ 457200 h 2336800"/>
              <a:gd name="connsiteX243" fmla="*/ 6235700 w 7988300"/>
              <a:gd name="connsiteY243" fmla="*/ 4826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7988300" h="2336800">
                <a:moveTo>
                  <a:pt x="6108700" y="508000"/>
                </a:moveTo>
                <a:cubicBezTo>
                  <a:pt x="6129867" y="503767"/>
                  <a:pt x="6154635" y="507847"/>
                  <a:pt x="6172200" y="495300"/>
                </a:cubicBezTo>
                <a:cubicBezTo>
                  <a:pt x="6187606" y="484296"/>
                  <a:pt x="6188207" y="460938"/>
                  <a:pt x="6197600" y="444500"/>
                </a:cubicBezTo>
                <a:cubicBezTo>
                  <a:pt x="6239491" y="371191"/>
                  <a:pt x="6204525" y="441039"/>
                  <a:pt x="6261100" y="368300"/>
                </a:cubicBezTo>
                <a:cubicBezTo>
                  <a:pt x="6279842" y="344203"/>
                  <a:pt x="6290314" y="313686"/>
                  <a:pt x="6311900" y="292100"/>
                </a:cubicBezTo>
                <a:lnTo>
                  <a:pt x="6388100" y="215900"/>
                </a:lnTo>
                <a:cubicBezTo>
                  <a:pt x="6400800" y="203200"/>
                  <a:pt x="6411256" y="187763"/>
                  <a:pt x="6426200" y="177800"/>
                </a:cubicBezTo>
                <a:cubicBezTo>
                  <a:pt x="6451600" y="160867"/>
                  <a:pt x="6480814" y="148586"/>
                  <a:pt x="6502400" y="127000"/>
                </a:cubicBezTo>
                <a:cubicBezTo>
                  <a:pt x="6526326" y="103074"/>
                  <a:pt x="6546774" y="77645"/>
                  <a:pt x="6578600" y="63500"/>
                </a:cubicBezTo>
                <a:cubicBezTo>
                  <a:pt x="6603066" y="52626"/>
                  <a:pt x="6632523" y="52952"/>
                  <a:pt x="6654800" y="38100"/>
                </a:cubicBezTo>
                <a:cubicBezTo>
                  <a:pt x="6704039" y="5274"/>
                  <a:pt x="6678420" y="17527"/>
                  <a:pt x="6731000" y="0"/>
                </a:cubicBezTo>
                <a:cubicBezTo>
                  <a:pt x="6739467" y="46567"/>
                  <a:pt x="6750870" y="92694"/>
                  <a:pt x="6756400" y="139700"/>
                </a:cubicBezTo>
                <a:cubicBezTo>
                  <a:pt x="6767819" y="236765"/>
                  <a:pt x="6768446" y="334983"/>
                  <a:pt x="6781800" y="431800"/>
                </a:cubicBezTo>
                <a:cubicBezTo>
                  <a:pt x="6785458" y="458323"/>
                  <a:pt x="6798733" y="482600"/>
                  <a:pt x="6807200" y="508000"/>
                </a:cubicBezTo>
                <a:lnTo>
                  <a:pt x="6819900" y="546100"/>
                </a:lnTo>
                <a:cubicBezTo>
                  <a:pt x="6877261" y="531760"/>
                  <a:pt x="6896498" y="533002"/>
                  <a:pt x="6946900" y="482600"/>
                </a:cubicBezTo>
                <a:cubicBezTo>
                  <a:pt x="6963833" y="465667"/>
                  <a:pt x="6978213" y="445719"/>
                  <a:pt x="6997700" y="431800"/>
                </a:cubicBezTo>
                <a:cubicBezTo>
                  <a:pt x="7008593" y="424019"/>
                  <a:pt x="7023826" y="425087"/>
                  <a:pt x="7035800" y="419100"/>
                </a:cubicBezTo>
                <a:cubicBezTo>
                  <a:pt x="7049452" y="412274"/>
                  <a:pt x="7059608" y="399059"/>
                  <a:pt x="7073900" y="393700"/>
                </a:cubicBezTo>
                <a:cubicBezTo>
                  <a:pt x="7094111" y="386121"/>
                  <a:pt x="7116459" y="386235"/>
                  <a:pt x="7137400" y="381000"/>
                </a:cubicBezTo>
                <a:cubicBezTo>
                  <a:pt x="7150387" y="377753"/>
                  <a:pt x="7162800" y="372533"/>
                  <a:pt x="7175500" y="368300"/>
                </a:cubicBezTo>
                <a:cubicBezTo>
                  <a:pt x="7272867" y="372533"/>
                  <a:pt x="7370428" y="373525"/>
                  <a:pt x="7467600" y="381000"/>
                </a:cubicBezTo>
                <a:cubicBezTo>
                  <a:pt x="7480948" y="382027"/>
                  <a:pt x="7495247" y="385337"/>
                  <a:pt x="7505700" y="393700"/>
                </a:cubicBezTo>
                <a:cubicBezTo>
                  <a:pt x="7517619" y="403235"/>
                  <a:pt x="7524901" y="417852"/>
                  <a:pt x="7531100" y="431800"/>
                </a:cubicBezTo>
                <a:cubicBezTo>
                  <a:pt x="7541974" y="456266"/>
                  <a:pt x="7556500" y="508000"/>
                  <a:pt x="7556500" y="508000"/>
                </a:cubicBezTo>
                <a:cubicBezTo>
                  <a:pt x="7560733" y="622300"/>
                  <a:pt x="7539465" y="740454"/>
                  <a:pt x="7569200" y="850900"/>
                </a:cubicBezTo>
                <a:cubicBezTo>
                  <a:pt x="7575894" y="875765"/>
                  <a:pt x="7619650" y="838200"/>
                  <a:pt x="7645400" y="838200"/>
                </a:cubicBezTo>
                <a:cubicBezTo>
                  <a:pt x="7671150" y="838200"/>
                  <a:pt x="7696618" y="844655"/>
                  <a:pt x="7721600" y="850900"/>
                </a:cubicBezTo>
                <a:cubicBezTo>
                  <a:pt x="7747575" y="857394"/>
                  <a:pt x="7772400" y="867833"/>
                  <a:pt x="7797800" y="876300"/>
                </a:cubicBezTo>
                <a:cubicBezTo>
                  <a:pt x="7810500" y="880533"/>
                  <a:pt x="7824761" y="881574"/>
                  <a:pt x="7835900" y="889000"/>
                </a:cubicBezTo>
                <a:lnTo>
                  <a:pt x="7912100" y="939800"/>
                </a:lnTo>
                <a:cubicBezTo>
                  <a:pt x="7929033" y="965200"/>
                  <a:pt x="7953247" y="987040"/>
                  <a:pt x="7962900" y="1016000"/>
                </a:cubicBezTo>
                <a:lnTo>
                  <a:pt x="7988300" y="1092200"/>
                </a:lnTo>
                <a:cubicBezTo>
                  <a:pt x="7984067" y="1121833"/>
                  <a:pt x="7987757" y="1153746"/>
                  <a:pt x="7975600" y="1181100"/>
                </a:cubicBezTo>
                <a:cubicBezTo>
                  <a:pt x="7965100" y="1204726"/>
                  <a:pt x="7864490" y="1230837"/>
                  <a:pt x="7861300" y="1231900"/>
                </a:cubicBezTo>
                <a:lnTo>
                  <a:pt x="7823200" y="1244600"/>
                </a:lnTo>
                <a:cubicBezTo>
                  <a:pt x="7810500" y="1248833"/>
                  <a:pt x="7798087" y="1254053"/>
                  <a:pt x="7785100" y="1257300"/>
                </a:cubicBezTo>
                <a:cubicBezTo>
                  <a:pt x="7768167" y="1261533"/>
                  <a:pt x="7751416" y="1266577"/>
                  <a:pt x="7734300" y="1270000"/>
                </a:cubicBezTo>
                <a:cubicBezTo>
                  <a:pt x="7709050" y="1275050"/>
                  <a:pt x="7683500" y="1278467"/>
                  <a:pt x="7658100" y="1282700"/>
                </a:cubicBezTo>
                <a:cubicBezTo>
                  <a:pt x="7649633" y="1295400"/>
                  <a:pt x="7635209" y="1305744"/>
                  <a:pt x="7632700" y="1320800"/>
                </a:cubicBezTo>
                <a:cubicBezTo>
                  <a:pt x="7630499" y="1334005"/>
                  <a:pt x="7642153" y="1345913"/>
                  <a:pt x="7645400" y="1358900"/>
                </a:cubicBezTo>
                <a:cubicBezTo>
                  <a:pt x="7654866" y="1396764"/>
                  <a:pt x="7662333" y="1435100"/>
                  <a:pt x="7670800" y="1473200"/>
                </a:cubicBezTo>
                <a:cubicBezTo>
                  <a:pt x="7666567" y="1595967"/>
                  <a:pt x="7665313" y="1718872"/>
                  <a:pt x="7658100" y="1841500"/>
                </a:cubicBezTo>
                <a:cubicBezTo>
                  <a:pt x="7657231" y="1856276"/>
                  <a:pt x="7631039" y="1977520"/>
                  <a:pt x="7620000" y="1981200"/>
                </a:cubicBezTo>
                <a:cubicBezTo>
                  <a:pt x="7524235" y="2013122"/>
                  <a:pt x="7642277" y="1970061"/>
                  <a:pt x="7543800" y="2019300"/>
                </a:cubicBezTo>
                <a:cubicBezTo>
                  <a:pt x="7531826" y="2025287"/>
                  <a:pt x="7518400" y="2027767"/>
                  <a:pt x="7505700" y="2032000"/>
                </a:cubicBezTo>
                <a:cubicBezTo>
                  <a:pt x="7412567" y="2002367"/>
                  <a:pt x="7313241" y="1987745"/>
                  <a:pt x="7226300" y="1943100"/>
                </a:cubicBezTo>
                <a:cubicBezTo>
                  <a:pt x="7153961" y="1905953"/>
                  <a:pt x="7084592" y="1855756"/>
                  <a:pt x="7035800" y="1790700"/>
                </a:cubicBezTo>
                <a:cubicBezTo>
                  <a:pt x="6988542" y="1727689"/>
                  <a:pt x="7015312" y="1751641"/>
                  <a:pt x="6959600" y="1714500"/>
                </a:cubicBezTo>
                <a:cubicBezTo>
                  <a:pt x="6892844" y="1831323"/>
                  <a:pt x="6897999" y="1834319"/>
                  <a:pt x="6781800" y="1955800"/>
                </a:cubicBezTo>
                <a:cubicBezTo>
                  <a:pt x="6734165" y="2005600"/>
                  <a:pt x="6678129" y="2046771"/>
                  <a:pt x="6629400" y="2095500"/>
                </a:cubicBezTo>
                <a:cubicBezTo>
                  <a:pt x="6618607" y="2106293"/>
                  <a:pt x="6615919" y="2124065"/>
                  <a:pt x="6604000" y="2133600"/>
                </a:cubicBezTo>
                <a:cubicBezTo>
                  <a:pt x="6593547" y="2141963"/>
                  <a:pt x="6577874" y="2140313"/>
                  <a:pt x="6565900" y="2146300"/>
                </a:cubicBezTo>
                <a:cubicBezTo>
                  <a:pt x="6427566" y="2215467"/>
                  <a:pt x="6582084" y="2157839"/>
                  <a:pt x="6426200" y="2209800"/>
                </a:cubicBezTo>
                <a:lnTo>
                  <a:pt x="6388100" y="2222500"/>
                </a:lnTo>
                <a:lnTo>
                  <a:pt x="6350000" y="2235200"/>
                </a:lnTo>
                <a:cubicBezTo>
                  <a:pt x="6290733" y="2230967"/>
                  <a:pt x="6231254" y="2229062"/>
                  <a:pt x="6172200" y="2222500"/>
                </a:cubicBezTo>
                <a:cubicBezTo>
                  <a:pt x="6154852" y="2220572"/>
                  <a:pt x="6137012" y="2217606"/>
                  <a:pt x="6121400" y="2209800"/>
                </a:cubicBezTo>
                <a:cubicBezTo>
                  <a:pt x="6077243" y="2187722"/>
                  <a:pt x="6036265" y="2159765"/>
                  <a:pt x="5994400" y="2133600"/>
                </a:cubicBezTo>
                <a:cubicBezTo>
                  <a:pt x="5968513" y="2117421"/>
                  <a:pt x="5918200" y="2082800"/>
                  <a:pt x="5918200" y="2082800"/>
                </a:cubicBezTo>
                <a:cubicBezTo>
                  <a:pt x="5871268" y="2012402"/>
                  <a:pt x="5919652" y="2068084"/>
                  <a:pt x="5854700" y="2032000"/>
                </a:cubicBezTo>
                <a:cubicBezTo>
                  <a:pt x="5723692" y="1959218"/>
                  <a:pt x="5826611" y="1997237"/>
                  <a:pt x="5740400" y="1968500"/>
                </a:cubicBezTo>
                <a:cubicBezTo>
                  <a:pt x="5672667" y="1972733"/>
                  <a:pt x="5604693" y="1974096"/>
                  <a:pt x="5537200" y="1981200"/>
                </a:cubicBezTo>
                <a:cubicBezTo>
                  <a:pt x="5481222" y="1987092"/>
                  <a:pt x="5484966" y="2024011"/>
                  <a:pt x="5422900" y="2044700"/>
                </a:cubicBezTo>
                <a:cubicBezTo>
                  <a:pt x="5397500" y="2053167"/>
                  <a:pt x="5368977" y="2055248"/>
                  <a:pt x="5346700" y="2070100"/>
                </a:cubicBezTo>
                <a:cubicBezTo>
                  <a:pt x="5334000" y="2078567"/>
                  <a:pt x="5322548" y="2089301"/>
                  <a:pt x="5308600" y="2095500"/>
                </a:cubicBezTo>
                <a:cubicBezTo>
                  <a:pt x="5284134" y="2106374"/>
                  <a:pt x="5254677" y="2106048"/>
                  <a:pt x="5232400" y="2120900"/>
                </a:cubicBezTo>
                <a:cubicBezTo>
                  <a:pt x="5171953" y="2161198"/>
                  <a:pt x="5218054" y="2136634"/>
                  <a:pt x="5143500" y="2159000"/>
                </a:cubicBezTo>
                <a:cubicBezTo>
                  <a:pt x="5117855" y="2166693"/>
                  <a:pt x="5067300" y="2184400"/>
                  <a:pt x="5067300" y="2184400"/>
                </a:cubicBezTo>
                <a:cubicBezTo>
                  <a:pt x="5008033" y="2180167"/>
                  <a:pt x="4945582" y="2191329"/>
                  <a:pt x="4889500" y="2171700"/>
                </a:cubicBezTo>
                <a:cubicBezTo>
                  <a:pt x="4861945" y="2162056"/>
                  <a:pt x="4807969" y="2092521"/>
                  <a:pt x="4787900" y="2057400"/>
                </a:cubicBezTo>
                <a:cubicBezTo>
                  <a:pt x="4778507" y="2040962"/>
                  <a:pt x="4773859" y="2021746"/>
                  <a:pt x="4762500" y="2006600"/>
                </a:cubicBezTo>
                <a:cubicBezTo>
                  <a:pt x="4735499" y="1970599"/>
                  <a:pt x="4701403" y="1940385"/>
                  <a:pt x="4673600" y="1905000"/>
                </a:cubicBezTo>
                <a:cubicBezTo>
                  <a:pt x="4592108" y="1801283"/>
                  <a:pt x="4659313" y="1853142"/>
                  <a:pt x="4584700" y="1803400"/>
                </a:cubicBezTo>
                <a:cubicBezTo>
                  <a:pt x="4567767" y="1778000"/>
                  <a:pt x="4559300" y="1744133"/>
                  <a:pt x="4533900" y="1727200"/>
                </a:cubicBezTo>
                <a:cubicBezTo>
                  <a:pt x="4446561" y="1668974"/>
                  <a:pt x="4486660" y="1686053"/>
                  <a:pt x="4419600" y="1663700"/>
                </a:cubicBezTo>
                <a:cubicBezTo>
                  <a:pt x="4398433" y="1667933"/>
                  <a:pt x="4375751" y="1667468"/>
                  <a:pt x="4356100" y="1676400"/>
                </a:cubicBezTo>
                <a:cubicBezTo>
                  <a:pt x="4328309" y="1689032"/>
                  <a:pt x="4305300" y="1710267"/>
                  <a:pt x="4279900" y="1727200"/>
                </a:cubicBezTo>
                <a:cubicBezTo>
                  <a:pt x="4267200" y="1735667"/>
                  <a:pt x="4252593" y="1741807"/>
                  <a:pt x="4241800" y="1752600"/>
                </a:cubicBezTo>
                <a:cubicBezTo>
                  <a:pt x="4224867" y="1769533"/>
                  <a:pt x="4210158" y="1789032"/>
                  <a:pt x="4191000" y="1803400"/>
                </a:cubicBezTo>
                <a:cubicBezTo>
                  <a:pt x="4175854" y="1814759"/>
                  <a:pt x="4156638" y="1819407"/>
                  <a:pt x="4140200" y="1828800"/>
                </a:cubicBezTo>
                <a:cubicBezTo>
                  <a:pt x="4126948" y="1836373"/>
                  <a:pt x="4114800" y="1845733"/>
                  <a:pt x="4102100" y="1854200"/>
                </a:cubicBezTo>
                <a:cubicBezTo>
                  <a:pt x="4093633" y="1866900"/>
                  <a:pt x="4088187" y="1882249"/>
                  <a:pt x="4076700" y="1892300"/>
                </a:cubicBezTo>
                <a:cubicBezTo>
                  <a:pt x="3998405" y="1960808"/>
                  <a:pt x="4019334" y="1924979"/>
                  <a:pt x="3949700" y="1968500"/>
                </a:cubicBezTo>
                <a:cubicBezTo>
                  <a:pt x="3931751" y="1979718"/>
                  <a:pt x="3916240" y="1994462"/>
                  <a:pt x="3898900" y="2006600"/>
                </a:cubicBezTo>
                <a:cubicBezTo>
                  <a:pt x="3873891" y="2024106"/>
                  <a:pt x="3848100" y="2040467"/>
                  <a:pt x="3822700" y="2057400"/>
                </a:cubicBezTo>
                <a:cubicBezTo>
                  <a:pt x="3810000" y="2065867"/>
                  <a:pt x="3796811" y="2073642"/>
                  <a:pt x="3784600" y="2082800"/>
                </a:cubicBezTo>
                <a:cubicBezTo>
                  <a:pt x="3767667" y="2095500"/>
                  <a:pt x="3752178" y="2110398"/>
                  <a:pt x="3733800" y="2120900"/>
                </a:cubicBezTo>
                <a:cubicBezTo>
                  <a:pt x="3722177" y="2127542"/>
                  <a:pt x="3707674" y="2127613"/>
                  <a:pt x="3695700" y="2133600"/>
                </a:cubicBezTo>
                <a:cubicBezTo>
                  <a:pt x="3682048" y="2140426"/>
                  <a:pt x="3671252" y="2152174"/>
                  <a:pt x="3657600" y="2159000"/>
                </a:cubicBezTo>
                <a:cubicBezTo>
                  <a:pt x="3645626" y="2164987"/>
                  <a:pt x="3631805" y="2166427"/>
                  <a:pt x="3619500" y="2171700"/>
                </a:cubicBezTo>
                <a:cubicBezTo>
                  <a:pt x="3509646" y="2218780"/>
                  <a:pt x="3619951" y="2180016"/>
                  <a:pt x="3530600" y="2209800"/>
                </a:cubicBezTo>
                <a:cubicBezTo>
                  <a:pt x="3484033" y="2205567"/>
                  <a:pt x="3435591" y="2210851"/>
                  <a:pt x="3390900" y="2197100"/>
                </a:cubicBezTo>
                <a:cubicBezTo>
                  <a:pt x="3376311" y="2192611"/>
                  <a:pt x="3372326" y="2172652"/>
                  <a:pt x="3365500" y="2159000"/>
                </a:cubicBezTo>
                <a:cubicBezTo>
                  <a:pt x="3312920" y="2053840"/>
                  <a:pt x="3400193" y="2191989"/>
                  <a:pt x="3327400" y="2082800"/>
                </a:cubicBezTo>
                <a:cubicBezTo>
                  <a:pt x="3324411" y="2070843"/>
                  <a:pt x="3310282" y="2008807"/>
                  <a:pt x="3302000" y="1993900"/>
                </a:cubicBezTo>
                <a:cubicBezTo>
                  <a:pt x="3287175" y="1967215"/>
                  <a:pt x="3251200" y="1917700"/>
                  <a:pt x="3251200" y="1917700"/>
                </a:cubicBezTo>
                <a:cubicBezTo>
                  <a:pt x="3234267" y="1921933"/>
                  <a:pt x="3215555" y="1921740"/>
                  <a:pt x="3200400" y="1930400"/>
                </a:cubicBezTo>
                <a:cubicBezTo>
                  <a:pt x="3151854" y="1958141"/>
                  <a:pt x="3171968" y="1971532"/>
                  <a:pt x="3136900" y="2006600"/>
                </a:cubicBezTo>
                <a:cubicBezTo>
                  <a:pt x="3126107" y="2017393"/>
                  <a:pt x="3109593" y="2021207"/>
                  <a:pt x="3098800" y="2032000"/>
                </a:cubicBezTo>
                <a:cubicBezTo>
                  <a:pt x="3004284" y="2126516"/>
                  <a:pt x="3112390" y="2048340"/>
                  <a:pt x="3022600" y="2108200"/>
                </a:cubicBezTo>
                <a:cubicBezTo>
                  <a:pt x="2997084" y="2184747"/>
                  <a:pt x="3031531" y="2111341"/>
                  <a:pt x="2959100" y="2171700"/>
                </a:cubicBezTo>
                <a:cubicBezTo>
                  <a:pt x="2947374" y="2181471"/>
                  <a:pt x="2945619" y="2200265"/>
                  <a:pt x="2933700" y="2209800"/>
                </a:cubicBezTo>
                <a:cubicBezTo>
                  <a:pt x="2923247" y="2218163"/>
                  <a:pt x="2907574" y="2216513"/>
                  <a:pt x="2895600" y="2222500"/>
                </a:cubicBezTo>
                <a:cubicBezTo>
                  <a:pt x="2881948" y="2229326"/>
                  <a:pt x="2870200" y="2239433"/>
                  <a:pt x="2857500" y="2247900"/>
                </a:cubicBezTo>
                <a:cubicBezTo>
                  <a:pt x="2819400" y="2222500"/>
                  <a:pt x="2815167" y="2226733"/>
                  <a:pt x="2794000" y="2184400"/>
                </a:cubicBezTo>
                <a:cubicBezTo>
                  <a:pt x="2788013" y="2172426"/>
                  <a:pt x="2787801" y="2158002"/>
                  <a:pt x="2781300" y="2146300"/>
                </a:cubicBezTo>
                <a:lnTo>
                  <a:pt x="2705100" y="2032000"/>
                </a:lnTo>
                <a:lnTo>
                  <a:pt x="2679700" y="1993900"/>
                </a:lnTo>
                <a:cubicBezTo>
                  <a:pt x="2671233" y="1981200"/>
                  <a:pt x="2665093" y="1966593"/>
                  <a:pt x="2654300" y="1955800"/>
                </a:cubicBezTo>
                <a:cubicBezTo>
                  <a:pt x="2542990" y="1844490"/>
                  <a:pt x="2684188" y="1980707"/>
                  <a:pt x="2578100" y="1892300"/>
                </a:cubicBezTo>
                <a:cubicBezTo>
                  <a:pt x="2564302" y="1880802"/>
                  <a:pt x="2554177" y="1865227"/>
                  <a:pt x="2540000" y="1854200"/>
                </a:cubicBezTo>
                <a:cubicBezTo>
                  <a:pt x="2515903" y="1835458"/>
                  <a:pt x="2463800" y="1803400"/>
                  <a:pt x="2463800" y="1803400"/>
                </a:cubicBezTo>
                <a:cubicBezTo>
                  <a:pt x="2438400" y="1807633"/>
                  <a:pt x="2412029" y="1807957"/>
                  <a:pt x="2387600" y="1816100"/>
                </a:cubicBezTo>
                <a:cubicBezTo>
                  <a:pt x="2342147" y="1831251"/>
                  <a:pt x="2352619" y="1847516"/>
                  <a:pt x="2324100" y="1879600"/>
                </a:cubicBezTo>
                <a:cubicBezTo>
                  <a:pt x="2300235" y="1906448"/>
                  <a:pt x="2273300" y="1930400"/>
                  <a:pt x="2247900" y="1955800"/>
                </a:cubicBezTo>
                <a:lnTo>
                  <a:pt x="2159000" y="2044700"/>
                </a:lnTo>
                <a:cubicBezTo>
                  <a:pt x="2146300" y="2057400"/>
                  <a:pt x="2130863" y="2067856"/>
                  <a:pt x="2120900" y="2082800"/>
                </a:cubicBezTo>
                <a:cubicBezTo>
                  <a:pt x="2112433" y="2095500"/>
                  <a:pt x="2106293" y="2110107"/>
                  <a:pt x="2095500" y="2120900"/>
                </a:cubicBezTo>
                <a:cubicBezTo>
                  <a:pt x="2080533" y="2135867"/>
                  <a:pt x="2059667" y="2144033"/>
                  <a:pt x="2044700" y="2159000"/>
                </a:cubicBezTo>
                <a:cubicBezTo>
                  <a:pt x="2033907" y="2169793"/>
                  <a:pt x="2031219" y="2187565"/>
                  <a:pt x="2019300" y="2197100"/>
                </a:cubicBezTo>
                <a:cubicBezTo>
                  <a:pt x="2008847" y="2205463"/>
                  <a:pt x="1992902" y="2203299"/>
                  <a:pt x="1981200" y="2209800"/>
                </a:cubicBezTo>
                <a:cubicBezTo>
                  <a:pt x="1857487" y="2278530"/>
                  <a:pt x="1953478" y="2248480"/>
                  <a:pt x="1854200" y="2273300"/>
                </a:cubicBezTo>
                <a:cubicBezTo>
                  <a:pt x="1794933" y="2269067"/>
                  <a:pt x="1734044" y="2275011"/>
                  <a:pt x="1676400" y="2260600"/>
                </a:cubicBezTo>
                <a:cubicBezTo>
                  <a:pt x="1661592" y="2256898"/>
                  <a:pt x="1657199" y="2236448"/>
                  <a:pt x="1651000" y="2222500"/>
                </a:cubicBezTo>
                <a:cubicBezTo>
                  <a:pt x="1624166" y="2162123"/>
                  <a:pt x="1623549" y="2133997"/>
                  <a:pt x="1612900" y="2070100"/>
                </a:cubicBezTo>
                <a:cubicBezTo>
                  <a:pt x="1608667" y="2006600"/>
                  <a:pt x="1615635" y="1941341"/>
                  <a:pt x="1600200" y="1879600"/>
                </a:cubicBezTo>
                <a:cubicBezTo>
                  <a:pt x="1596498" y="1864792"/>
                  <a:pt x="1580999" y="1903752"/>
                  <a:pt x="1574800" y="1917700"/>
                </a:cubicBezTo>
                <a:cubicBezTo>
                  <a:pt x="1563926" y="1942166"/>
                  <a:pt x="1557867" y="1968500"/>
                  <a:pt x="1549400" y="1993900"/>
                </a:cubicBezTo>
                <a:cubicBezTo>
                  <a:pt x="1545167" y="2006600"/>
                  <a:pt x="1544126" y="2020861"/>
                  <a:pt x="1536700" y="2032000"/>
                </a:cubicBezTo>
                <a:cubicBezTo>
                  <a:pt x="1511300" y="2070100"/>
                  <a:pt x="1498600" y="2120900"/>
                  <a:pt x="1460500" y="2146300"/>
                </a:cubicBezTo>
                <a:cubicBezTo>
                  <a:pt x="1447800" y="2154767"/>
                  <a:pt x="1433193" y="2160907"/>
                  <a:pt x="1422400" y="2171700"/>
                </a:cubicBezTo>
                <a:cubicBezTo>
                  <a:pt x="1338311" y="2255789"/>
                  <a:pt x="1429146" y="2191478"/>
                  <a:pt x="1346200" y="2260600"/>
                </a:cubicBezTo>
                <a:cubicBezTo>
                  <a:pt x="1291605" y="2306096"/>
                  <a:pt x="1327278" y="2270061"/>
                  <a:pt x="1270000" y="2298700"/>
                </a:cubicBezTo>
                <a:cubicBezTo>
                  <a:pt x="1182295" y="2342553"/>
                  <a:pt x="1286826" y="2310369"/>
                  <a:pt x="1181100" y="2336800"/>
                </a:cubicBezTo>
                <a:cubicBezTo>
                  <a:pt x="1147233" y="2332567"/>
                  <a:pt x="1113080" y="2330205"/>
                  <a:pt x="1079500" y="2324100"/>
                </a:cubicBezTo>
                <a:cubicBezTo>
                  <a:pt x="1066329" y="2321705"/>
                  <a:pt x="1051967" y="2319619"/>
                  <a:pt x="1041400" y="2311400"/>
                </a:cubicBezTo>
                <a:cubicBezTo>
                  <a:pt x="1013046" y="2289347"/>
                  <a:pt x="993250" y="2257640"/>
                  <a:pt x="965200" y="2235200"/>
                </a:cubicBezTo>
                <a:cubicBezTo>
                  <a:pt x="944033" y="2218267"/>
                  <a:pt x="920867" y="2203567"/>
                  <a:pt x="901700" y="2184400"/>
                </a:cubicBezTo>
                <a:cubicBezTo>
                  <a:pt x="890907" y="2173607"/>
                  <a:pt x="886071" y="2158026"/>
                  <a:pt x="876300" y="2146300"/>
                </a:cubicBezTo>
                <a:cubicBezTo>
                  <a:pt x="864802" y="2132502"/>
                  <a:pt x="849698" y="2121998"/>
                  <a:pt x="838200" y="2108200"/>
                </a:cubicBezTo>
                <a:cubicBezTo>
                  <a:pt x="804657" y="2067948"/>
                  <a:pt x="805859" y="2049277"/>
                  <a:pt x="787400" y="1993900"/>
                </a:cubicBezTo>
                <a:lnTo>
                  <a:pt x="774700" y="1955800"/>
                </a:lnTo>
                <a:cubicBezTo>
                  <a:pt x="783167" y="1921933"/>
                  <a:pt x="775416" y="1878884"/>
                  <a:pt x="800100" y="1854200"/>
                </a:cubicBezTo>
                <a:cubicBezTo>
                  <a:pt x="812800" y="1841500"/>
                  <a:pt x="828681" y="1877070"/>
                  <a:pt x="838200" y="1892300"/>
                </a:cubicBezTo>
                <a:cubicBezTo>
                  <a:pt x="850282" y="1911632"/>
                  <a:pt x="855133" y="1934633"/>
                  <a:pt x="863600" y="1955800"/>
                </a:cubicBezTo>
                <a:cubicBezTo>
                  <a:pt x="846667" y="1993900"/>
                  <a:pt x="842282" y="2040618"/>
                  <a:pt x="812800" y="2070100"/>
                </a:cubicBezTo>
                <a:cubicBezTo>
                  <a:pt x="787224" y="2095676"/>
                  <a:pt x="744587" y="2094289"/>
                  <a:pt x="711200" y="2108200"/>
                </a:cubicBezTo>
                <a:cubicBezTo>
                  <a:pt x="693724" y="2115482"/>
                  <a:pt x="678604" y="2128399"/>
                  <a:pt x="660400" y="2133600"/>
                </a:cubicBezTo>
                <a:cubicBezTo>
                  <a:pt x="618889" y="2145460"/>
                  <a:pt x="533400" y="2159000"/>
                  <a:pt x="533400" y="2159000"/>
                </a:cubicBezTo>
                <a:cubicBezTo>
                  <a:pt x="452967" y="2154767"/>
                  <a:pt x="371222" y="2161371"/>
                  <a:pt x="292100" y="2146300"/>
                </a:cubicBezTo>
                <a:cubicBezTo>
                  <a:pt x="277106" y="2143444"/>
                  <a:pt x="261873" y="2122680"/>
                  <a:pt x="266700" y="2108200"/>
                </a:cubicBezTo>
                <a:cubicBezTo>
                  <a:pt x="273393" y="2088120"/>
                  <a:pt x="297540" y="2077145"/>
                  <a:pt x="317500" y="2070100"/>
                </a:cubicBezTo>
                <a:cubicBezTo>
                  <a:pt x="370760" y="2051302"/>
                  <a:pt x="426607" y="2039395"/>
                  <a:pt x="482600" y="2032000"/>
                </a:cubicBezTo>
                <a:cubicBezTo>
                  <a:pt x="651313" y="2009717"/>
                  <a:pt x="821267" y="1998133"/>
                  <a:pt x="990600" y="1981200"/>
                </a:cubicBezTo>
                <a:lnTo>
                  <a:pt x="1117600" y="1968500"/>
                </a:lnTo>
                <a:cubicBezTo>
                  <a:pt x="1104900" y="1955800"/>
                  <a:pt x="1095564" y="1938432"/>
                  <a:pt x="1079500" y="1930400"/>
                </a:cubicBezTo>
                <a:cubicBezTo>
                  <a:pt x="1060193" y="1920747"/>
                  <a:pt x="1037479" y="1919848"/>
                  <a:pt x="1016000" y="1917700"/>
                </a:cubicBezTo>
                <a:cubicBezTo>
                  <a:pt x="952675" y="1911367"/>
                  <a:pt x="889000" y="1909233"/>
                  <a:pt x="825500" y="1905000"/>
                </a:cubicBezTo>
                <a:cubicBezTo>
                  <a:pt x="686968" y="1858823"/>
                  <a:pt x="970374" y="1951224"/>
                  <a:pt x="571500" y="1854200"/>
                </a:cubicBezTo>
                <a:cubicBezTo>
                  <a:pt x="485610" y="1833308"/>
                  <a:pt x="399572" y="1810829"/>
                  <a:pt x="317500" y="1778000"/>
                </a:cubicBezTo>
                <a:cubicBezTo>
                  <a:pt x="250681" y="1751272"/>
                  <a:pt x="189282" y="1712458"/>
                  <a:pt x="127000" y="1676400"/>
                </a:cubicBezTo>
                <a:cubicBezTo>
                  <a:pt x="108682" y="1665795"/>
                  <a:pt x="93424" y="1650603"/>
                  <a:pt x="76200" y="1638300"/>
                </a:cubicBezTo>
                <a:cubicBezTo>
                  <a:pt x="63780" y="1629428"/>
                  <a:pt x="50800" y="1621367"/>
                  <a:pt x="38100" y="1612900"/>
                </a:cubicBezTo>
                <a:cubicBezTo>
                  <a:pt x="25258" y="1593637"/>
                  <a:pt x="0" y="1562990"/>
                  <a:pt x="0" y="1536700"/>
                </a:cubicBezTo>
                <a:cubicBezTo>
                  <a:pt x="0" y="1494156"/>
                  <a:pt x="3786" y="1451300"/>
                  <a:pt x="12700" y="1409700"/>
                </a:cubicBezTo>
                <a:cubicBezTo>
                  <a:pt x="28474" y="1336088"/>
                  <a:pt x="104541" y="1312980"/>
                  <a:pt x="165100" y="1282700"/>
                </a:cubicBezTo>
                <a:cubicBezTo>
                  <a:pt x="197451" y="1266524"/>
                  <a:pt x="232386" y="1256038"/>
                  <a:pt x="266700" y="1244600"/>
                </a:cubicBezTo>
                <a:cubicBezTo>
                  <a:pt x="295938" y="1234854"/>
                  <a:pt x="325484" y="1225747"/>
                  <a:pt x="355600" y="1219200"/>
                </a:cubicBezTo>
                <a:cubicBezTo>
                  <a:pt x="422941" y="1204561"/>
                  <a:pt x="558800" y="1181100"/>
                  <a:pt x="558800" y="1181100"/>
                </a:cubicBezTo>
                <a:cubicBezTo>
                  <a:pt x="539656" y="1085379"/>
                  <a:pt x="557960" y="1123050"/>
                  <a:pt x="469900" y="1028700"/>
                </a:cubicBezTo>
                <a:cubicBezTo>
                  <a:pt x="319570" y="867632"/>
                  <a:pt x="417466" y="980941"/>
                  <a:pt x="241300" y="825500"/>
                </a:cubicBezTo>
                <a:cubicBezTo>
                  <a:pt x="209876" y="797773"/>
                  <a:pt x="182033" y="766233"/>
                  <a:pt x="152400" y="736600"/>
                </a:cubicBezTo>
                <a:cubicBezTo>
                  <a:pt x="134560" y="683081"/>
                  <a:pt x="116773" y="671371"/>
                  <a:pt x="228600" y="685800"/>
                </a:cubicBezTo>
                <a:cubicBezTo>
                  <a:pt x="331528" y="699081"/>
                  <a:pt x="434944" y="716481"/>
                  <a:pt x="533400" y="749300"/>
                </a:cubicBezTo>
                <a:cubicBezTo>
                  <a:pt x="546100" y="753533"/>
                  <a:pt x="558410" y="759195"/>
                  <a:pt x="571500" y="762000"/>
                </a:cubicBezTo>
                <a:cubicBezTo>
                  <a:pt x="617779" y="771917"/>
                  <a:pt x="664633" y="778933"/>
                  <a:pt x="711200" y="787400"/>
                </a:cubicBezTo>
                <a:cubicBezTo>
                  <a:pt x="753533" y="783167"/>
                  <a:pt x="814601" y="810099"/>
                  <a:pt x="838200" y="774700"/>
                </a:cubicBezTo>
                <a:cubicBezTo>
                  <a:pt x="864454" y="735319"/>
                  <a:pt x="826400" y="680334"/>
                  <a:pt x="812800" y="635000"/>
                </a:cubicBezTo>
                <a:cubicBezTo>
                  <a:pt x="800819" y="595065"/>
                  <a:pt x="777875" y="559253"/>
                  <a:pt x="762000" y="520700"/>
                </a:cubicBezTo>
                <a:cubicBezTo>
                  <a:pt x="748228" y="487255"/>
                  <a:pt x="736600" y="452967"/>
                  <a:pt x="723900" y="419100"/>
                </a:cubicBezTo>
                <a:cubicBezTo>
                  <a:pt x="719667" y="393700"/>
                  <a:pt x="692992" y="324692"/>
                  <a:pt x="711200" y="342900"/>
                </a:cubicBezTo>
                <a:cubicBezTo>
                  <a:pt x="752786" y="384486"/>
                  <a:pt x="772424" y="443408"/>
                  <a:pt x="800100" y="495300"/>
                </a:cubicBezTo>
                <a:cubicBezTo>
                  <a:pt x="806400" y="507112"/>
                  <a:pt x="804926" y="522573"/>
                  <a:pt x="812800" y="533400"/>
                </a:cubicBezTo>
                <a:cubicBezTo>
                  <a:pt x="856803" y="593904"/>
                  <a:pt x="934159" y="676629"/>
                  <a:pt x="1003300" y="711200"/>
                </a:cubicBezTo>
                <a:cubicBezTo>
                  <a:pt x="1026332" y="722716"/>
                  <a:pt x="1054100" y="719667"/>
                  <a:pt x="1079500" y="723900"/>
                </a:cubicBezTo>
                <a:cubicBezTo>
                  <a:pt x="1142024" y="698890"/>
                  <a:pt x="1171425" y="694719"/>
                  <a:pt x="1219200" y="635000"/>
                </a:cubicBezTo>
                <a:cubicBezTo>
                  <a:pt x="1286364" y="551045"/>
                  <a:pt x="1311601" y="462898"/>
                  <a:pt x="1358900" y="368300"/>
                </a:cubicBezTo>
                <a:cubicBezTo>
                  <a:pt x="1365726" y="354648"/>
                  <a:pt x="1377064" y="343639"/>
                  <a:pt x="1384300" y="330200"/>
                </a:cubicBezTo>
                <a:cubicBezTo>
                  <a:pt x="1436224" y="233769"/>
                  <a:pt x="1435310" y="189083"/>
                  <a:pt x="1524000" y="127000"/>
                </a:cubicBezTo>
                <a:cubicBezTo>
                  <a:pt x="1538299" y="116991"/>
                  <a:pt x="1557867" y="118533"/>
                  <a:pt x="1574800" y="114300"/>
                </a:cubicBezTo>
                <a:cubicBezTo>
                  <a:pt x="1587500" y="122767"/>
                  <a:pt x="1604810" y="126757"/>
                  <a:pt x="1612900" y="139700"/>
                </a:cubicBezTo>
                <a:cubicBezTo>
                  <a:pt x="1627090" y="162404"/>
                  <a:pt x="1630745" y="190214"/>
                  <a:pt x="1638300" y="215900"/>
                </a:cubicBezTo>
                <a:cubicBezTo>
                  <a:pt x="1651919" y="262206"/>
                  <a:pt x="1659714" y="310309"/>
                  <a:pt x="1676400" y="355600"/>
                </a:cubicBezTo>
                <a:cubicBezTo>
                  <a:pt x="1690401" y="393601"/>
                  <a:pt x="1730345" y="473045"/>
                  <a:pt x="1765300" y="508000"/>
                </a:cubicBezTo>
                <a:cubicBezTo>
                  <a:pt x="1776093" y="518793"/>
                  <a:pt x="1790700" y="524933"/>
                  <a:pt x="1803400" y="533400"/>
                </a:cubicBezTo>
                <a:cubicBezTo>
                  <a:pt x="1824567" y="524933"/>
                  <a:pt x="1849256" y="522436"/>
                  <a:pt x="1866900" y="508000"/>
                </a:cubicBezTo>
                <a:cubicBezTo>
                  <a:pt x="1921732" y="463138"/>
                  <a:pt x="1993534" y="340823"/>
                  <a:pt x="2032000" y="292100"/>
                </a:cubicBezTo>
                <a:cubicBezTo>
                  <a:pt x="2095148" y="212113"/>
                  <a:pt x="2141285" y="154549"/>
                  <a:pt x="2235200" y="114300"/>
                </a:cubicBezTo>
                <a:cubicBezTo>
                  <a:pt x="2258868" y="104156"/>
                  <a:pt x="2286000" y="105833"/>
                  <a:pt x="2311400" y="101600"/>
                </a:cubicBezTo>
                <a:cubicBezTo>
                  <a:pt x="2319867" y="114300"/>
                  <a:pt x="2331584" y="125355"/>
                  <a:pt x="2336800" y="139700"/>
                </a:cubicBezTo>
                <a:cubicBezTo>
                  <a:pt x="2438522" y="419435"/>
                  <a:pt x="2262292" y="17775"/>
                  <a:pt x="2387600" y="393700"/>
                </a:cubicBezTo>
                <a:cubicBezTo>
                  <a:pt x="2403201" y="440502"/>
                  <a:pt x="2459169" y="496961"/>
                  <a:pt x="2501900" y="520700"/>
                </a:cubicBezTo>
                <a:cubicBezTo>
                  <a:pt x="2517158" y="529177"/>
                  <a:pt x="2535767" y="529167"/>
                  <a:pt x="2552700" y="533400"/>
                </a:cubicBezTo>
                <a:cubicBezTo>
                  <a:pt x="2582333" y="520700"/>
                  <a:pt x="2618302" y="517585"/>
                  <a:pt x="2641600" y="495300"/>
                </a:cubicBezTo>
                <a:cubicBezTo>
                  <a:pt x="2717589" y="422615"/>
                  <a:pt x="2760677" y="317092"/>
                  <a:pt x="2844800" y="254000"/>
                </a:cubicBezTo>
                <a:cubicBezTo>
                  <a:pt x="2971055" y="159309"/>
                  <a:pt x="2905695" y="189430"/>
                  <a:pt x="3035300" y="152400"/>
                </a:cubicBezTo>
                <a:cubicBezTo>
                  <a:pt x="3056467" y="169333"/>
                  <a:pt x="3085949" y="179333"/>
                  <a:pt x="3098800" y="203200"/>
                </a:cubicBezTo>
                <a:cubicBezTo>
                  <a:pt x="3117304" y="237564"/>
                  <a:pt x="3114734" y="279636"/>
                  <a:pt x="3124200" y="317500"/>
                </a:cubicBezTo>
                <a:cubicBezTo>
                  <a:pt x="3176647" y="527289"/>
                  <a:pt x="3134558" y="389015"/>
                  <a:pt x="3213100" y="546100"/>
                </a:cubicBezTo>
                <a:cubicBezTo>
                  <a:pt x="3240193" y="600287"/>
                  <a:pt x="3202940" y="576580"/>
                  <a:pt x="3263900" y="596900"/>
                </a:cubicBezTo>
                <a:cubicBezTo>
                  <a:pt x="3352510" y="475062"/>
                  <a:pt x="3388224" y="419503"/>
                  <a:pt x="3492500" y="304800"/>
                </a:cubicBezTo>
                <a:cubicBezTo>
                  <a:pt x="3532772" y="260501"/>
                  <a:pt x="3572243" y="214556"/>
                  <a:pt x="3619500" y="177800"/>
                </a:cubicBezTo>
                <a:cubicBezTo>
                  <a:pt x="3662090" y="144674"/>
                  <a:pt x="3710275" y="130608"/>
                  <a:pt x="3759200" y="114300"/>
                </a:cubicBezTo>
                <a:cubicBezTo>
                  <a:pt x="3773342" y="177939"/>
                  <a:pt x="3801203" y="311869"/>
                  <a:pt x="3822700" y="368300"/>
                </a:cubicBezTo>
                <a:cubicBezTo>
                  <a:pt x="3839549" y="412529"/>
                  <a:pt x="3864055" y="453470"/>
                  <a:pt x="3886200" y="495300"/>
                </a:cubicBezTo>
                <a:cubicBezTo>
                  <a:pt x="3894694" y="511344"/>
                  <a:pt x="3949272" y="613476"/>
                  <a:pt x="3975100" y="635000"/>
                </a:cubicBezTo>
                <a:cubicBezTo>
                  <a:pt x="3985384" y="643570"/>
                  <a:pt x="4000500" y="643467"/>
                  <a:pt x="4013200" y="647700"/>
                </a:cubicBezTo>
                <a:cubicBezTo>
                  <a:pt x="4126764" y="609845"/>
                  <a:pt x="4038910" y="647286"/>
                  <a:pt x="4191000" y="444500"/>
                </a:cubicBezTo>
                <a:cubicBezTo>
                  <a:pt x="4232659" y="388955"/>
                  <a:pt x="4279486" y="337171"/>
                  <a:pt x="4318000" y="279400"/>
                </a:cubicBezTo>
                <a:cubicBezTo>
                  <a:pt x="4326467" y="266700"/>
                  <a:pt x="4334374" y="253609"/>
                  <a:pt x="4343400" y="241300"/>
                </a:cubicBezTo>
                <a:cubicBezTo>
                  <a:pt x="4380952" y="190093"/>
                  <a:pt x="4412799" y="133801"/>
                  <a:pt x="4457700" y="88900"/>
                </a:cubicBezTo>
                <a:cubicBezTo>
                  <a:pt x="4481834" y="64766"/>
                  <a:pt x="4516967" y="55033"/>
                  <a:pt x="4546600" y="38100"/>
                </a:cubicBezTo>
                <a:cubicBezTo>
                  <a:pt x="4555067" y="55033"/>
                  <a:pt x="4566799" y="70696"/>
                  <a:pt x="4572000" y="88900"/>
                </a:cubicBezTo>
                <a:cubicBezTo>
                  <a:pt x="4620459" y="258505"/>
                  <a:pt x="4572017" y="190551"/>
                  <a:pt x="4635500" y="381000"/>
                </a:cubicBezTo>
                <a:cubicBezTo>
                  <a:pt x="4660112" y="454835"/>
                  <a:pt x="4677703" y="534637"/>
                  <a:pt x="4724400" y="596900"/>
                </a:cubicBezTo>
                <a:cubicBezTo>
                  <a:pt x="4737100" y="613833"/>
                  <a:pt x="4746239" y="634149"/>
                  <a:pt x="4762500" y="647700"/>
                </a:cubicBezTo>
                <a:cubicBezTo>
                  <a:pt x="4772784" y="656270"/>
                  <a:pt x="4787900" y="656167"/>
                  <a:pt x="4800600" y="660400"/>
                </a:cubicBezTo>
                <a:cubicBezTo>
                  <a:pt x="4906290" y="554710"/>
                  <a:pt x="4929798" y="536452"/>
                  <a:pt x="5041900" y="368300"/>
                </a:cubicBezTo>
                <a:cubicBezTo>
                  <a:pt x="5050367" y="355600"/>
                  <a:pt x="5057033" y="341494"/>
                  <a:pt x="5067300" y="330200"/>
                </a:cubicBezTo>
                <a:cubicBezTo>
                  <a:pt x="5161634" y="226433"/>
                  <a:pt x="5155031" y="238507"/>
                  <a:pt x="5257800" y="165100"/>
                </a:cubicBezTo>
                <a:cubicBezTo>
                  <a:pt x="5332432" y="189977"/>
                  <a:pt x="5296370" y="166668"/>
                  <a:pt x="5334000" y="292100"/>
                </a:cubicBezTo>
                <a:cubicBezTo>
                  <a:pt x="5356791" y="368070"/>
                  <a:pt x="5373756" y="460511"/>
                  <a:pt x="5410200" y="533400"/>
                </a:cubicBezTo>
                <a:cubicBezTo>
                  <a:pt x="5419666" y="552332"/>
                  <a:pt x="5435600" y="567267"/>
                  <a:pt x="5448300" y="584200"/>
                </a:cubicBezTo>
                <a:cubicBezTo>
                  <a:pt x="5509562" y="492307"/>
                  <a:pt x="5503856" y="505313"/>
                  <a:pt x="5562600" y="393700"/>
                </a:cubicBezTo>
                <a:cubicBezTo>
                  <a:pt x="5584644" y="351817"/>
                  <a:pt x="5600388" y="306437"/>
                  <a:pt x="5626100" y="266700"/>
                </a:cubicBezTo>
                <a:cubicBezTo>
                  <a:pt x="5672257" y="195366"/>
                  <a:pt x="5704940" y="175688"/>
                  <a:pt x="5765800" y="127000"/>
                </a:cubicBezTo>
                <a:cubicBezTo>
                  <a:pt x="5841817" y="241025"/>
                  <a:pt x="5748886" y="88987"/>
                  <a:pt x="5816600" y="393700"/>
                </a:cubicBezTo>
                <a:cubicBezTo>
                  <a:pt x="5821280" y="414762"/>
                  <a:pt x="5879189" y="540804"/>
                  <a:pt x="5905500" y="571500"/>
                </a:cubicBezTo>
                <a:cubicBezTo>
                  <a:pt x="5915433" y="583089"/>
                  <a:pt x="5930900" y="588433"/>
                  <a:pt x="5943600" y="596900"/>
                </a:cubicBezTo>
                <a:cubicBezTo>
                  <a:pt x="6097714" y="442786"/>
                  <a:pt x="5868706" y="674860"/>
                  <a:pt x="6057900" y="469900"/>
                </a:cubicBezTo>
                <a:cubicBezTo>
                  <a:pt x="6196389" y="319870"/>
                  <a:pt x="6104168" y="437842"/>
                  <a:pt x="6184900" y="330200"/>
                </a:cubicBezTo>
                <a:cubicBezTo>
                  <a:pt x="6214872" y="390143"/>
                  <a:pt x="6225906" y="398437"/>
                  <a:pt x="6235700" y="457200"/>
                </a:cubicBezTo>
                <a:cubicBezTo>
                  <a:pt x="6237092" y="465551"/>
                  <a:pt x="6235700" y="474133"/>
                  <a:pt x="6235700" y="482600"/>
                </a:cubicBezTo>
              </a:path>
            </a:pathLst>
          </a:custGeom>
          <a:solidFill>
            <a:schemeClr val="accent6">
              <a:lumMod val="60000"/>
              <a:lumOff val="40000"/>
            </a:schemeClr>
          </a:solidFill>
          <a:ln w="635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C5E61373-0171-FF42-AAD3-1F7778026C4D}"/>
              </a:ext>
            </a:extLst>
          </p:cNvPr>
          <p:cNvSpPr txBox="1">
            <a:spLocks/>
          </p:cNvSpPr>
          <p:nvPr/>
        </p:nvSpPr>
        <p:spPr>
          <a:xfrm>
            <a:off x="1332614" y="2534289"/>
            <a:ext cx="6202063" cy="639458"/>
          </a:xfrm>
          <a:prstGeom prst="rect">
            <a:avLst/>
          </a:prstGeom>
          <a:noFill/>
          <a:ln w="63500">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Let’s use the previous hidden state, too</a:t>
            </a:r>
            <a:endParaRPr lang="en-US" sz="2400" dirty="0">
              <a:solidFill>
                <a:schemeClr val="tx1">
                  <a:lumMod val="85000"/>
                  <a:lumOff val="15000"/>
                </a:schemeClr>
              </a:solidFill>
              <a:latin typeface="Avenir Light" panose="020B0402020203020204" pitchFamily="34" charset="77"/>
            </a:endParaRPr>
          </a:p>
        </p:txBody>
      </p:sp>
      <p:pic>
        <p:nvPicPr>
          <p:cNvPr id="57" name="Picture 56">
            <a:extLst>
              <a:ext uri="{FF2B5EF4-FFF2-40B4-BE49-F238E27FC236}">
                <a16:creationId xmlns:a16="http://schemas.microsoft.com/office/drawing/2014/main" id="{03F89F0F-9295-2448-B345-AAA0ABD8B00F}"/>
              </a:ext>
            </a:extLst>
          </p:cNvPr>
          <p:cNvPicPr>
            <a:picLocks noChangeAspect="1"/>
          </p:cNvPicPr>
          <p:nvPr/>
        </p:nvPicPr>
        <p:blipFill>
          <a:blip r:embed="rId11"/>
          <a:stretch>
            <a:fillRect/>
          </a:stretch>
        </p:blipFill>
        <p:spPr>
          <a:xfrm>
            <a:off x="8595044" y="1478258"/>
            <a:ext cx="3061319" cy="2178558"/>
          </a:xfrm>
          <a:prstGeom prst="rect">
            <a:avLst/>
          </a:prstGeom>
        </p:spPr>
      </p:pic>
    </p:spTree>
    <p:extLst>
      <p:ext uri="{BB962C8B-B14F-4D97-AF65-F5344CB8AC3E}">
        <p14:creationId xmlns:p14="http://schemas.microsoft.com/office/powerpoint/2010/main" val="41636082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9"/>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0"/>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722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722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7098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709801"/>
                <a:ext cx="466367" cy="503588"/>
              </a:xfrm>
              <a:prstGeom prst="rect">
                <a:avLst/>
              </a:prstGeom>
              <a:blipFill>
                <a:blip r:embed="rId13"/>
                <a:stretch>
                  <a:fillRect l="-5263"/>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08" name="Content Placeholder 2">
            <a:extLst>
              <a:ext uri="{FF2B5EF4-FFF2-40B4-BE49-F238E27FC236}">
                <a16:creationId xmlns:a16="http://schemas.microsoft.com/office/drawing/2014/main" id="{C36CB8F3-1507-F545-BA6B-0E9FBC00CA0F}"/>
              </a:ext>
            </a:extLst>
          </p:cNvPr>
          <p:cNvSpPr txBox="1">
            <a:spLocks/>
          </p:cNvSpPr>
          <p:nvPr/>
        </p:nvSpPr>
        <p:spPr>
          <a:xfrm>
            <a:off x="2556518" y="1169238"/>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#2: </a:t>
            </a:r>
            <a:r>
              <a:rPr lang="en-US" sz="2400" dirty="0">
                <a:solidFill>
                  <a:srgbClr val="C00000"/>
                </a:solidFill>
                <a:latin typeface="Avenir Light" panose="020B0402020203020204" pitchFamily="34" charset="77"/>
              </a:rPr>
              <a:t>Recurrent Neural Network (RNN)</a:t>
            </a:r>
            <a:endParaRPr lang="en-US" sz="2400" dirty="0">
              <a:latin typeface="Avenir Light" panose="020B0402020203020204" pitchFamily="34" charset="77"/>
            </a:endParaRPr>
          </a:p>
          <a:p>
            <a:pPr marL="0" indent="0">
              <a:lnSpc>
                <a:spcPct val="120000"/>
              </a:lnSpc>
              <a:buNone/>
            </a:pPr>
            <a:endParaRPr lang="en-US" sz="2400" dirty="0">
              <a:latin typeface="Avenir Light" panose="020B0402020203020204" pitchFamily="34" charset="77"/>
            </a:endParaRPr>
          </a:p>
        </p:txBody>
      </p:sp>
    </p:spTree>
    <p:extLst>
      <p:ext uri="{BB962C8B-B14F-4D97-AF65-F5344CB8AC3E}">
        <p14:creationId xmlns:p14="http://schemas.microsoft.com/office/powerpoint/2010/main" val="17731847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2556518" y="1169238"/>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#2: </a:t>
            </a:r>
            <a:r>
              <a:rPr lang="en-US" sz="2400" dirty="0">
                <a:solidFill>
                  <a:srgbClr val="C00000"/>
                </a:solidFill>
                <a:latin typeface="Avenir Light" panose="020B0402020203020204" pitchFamily="34" charset="77"/>
              </a:rPr>
              <a:t>Recurrent Neural Network (RNN)</a:t>
            </a:r>
            <a:endParaRPr lang="en-US" sz="2400" dirty="0">
              <a:latin typeface="Avenir Light" panose="020B0402020203020204" pitchFamily="34" charset="77"/>
            </a:endParaRPr>
          </a:p>
          <a:p>
            <a:pPr marL="0" indent="0">
              <a:lnSpc>
                <a:spcPct val="120000"/>
              </a:lnSpc>
              <a:buNone/>
            </a:pPr>
            <a:endParaRPr lang="en-US" sz="2400" dirty="0">
              <a:latin typeface="Avenir Light" panose="020B0402020203020204" pitchFamily="34" charset="77"/>
            </a:endParaRPr>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Rounded Rectangle 69">
            <a:extLst>
              <a:ext uri="{FF2B5EF4-FFF2-40B4-BE49-F238E27FC236}">
                <a16:creationId xmlns:a16="http://schemas.microsoft.com/office/drawing/2014/main" id="{DE101D8D-392D-CE48-A76F-F593C13CFB77}"/>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F057BF2-9D6B-E249-8FBC-3B1D5B8A5CA3}"/>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30C91DC-46B3-DD42-BA91-16A98A899679}"/>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A38F944-FD9F-1C42-9EF7-BA5E3DB86EBA}"/>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1549E43-B913-244E-90FF-EB6ADE692919}"/>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FE7F9AF-8FB9-9E47-AA7C-B819DD96BD45}"/>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1072A62-0E13-3843-8D0C-3A62E6BC9417}"/>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5867DDE-FEA5-0049-9461-EB1FFEB88969}"/>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4DFF809-EE42-C349-914D-4808EEE0B2B2}"/>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85BEC44-F260-1145-8583-E09A6D1ADDA0}"/>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285D089-1C0C-6344-B7EA-A631D2F645B7}"/>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248521C-7AB4-A74B-BB41-9E9DBC05502F}"/>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542D303-3E89-B948-BAE1-9C28B4C7900E}"/>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557CEDB-9609-5C4E-BE7A-9A1922D8455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D0CC76B-5E71-8C4B-B186-6D1471C8CD67}"/>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2E61486C-7C7C-CF4A-BF55-2488DDD06CBA}"/>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AED948E-E8BC-B542-96E5-C16F47F16A92}"/>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a:extLst>
              <a:ext uri="{FF2B5EF4-FFF2-40B4-BE49-F238E27FC236}">
                <a16:creationId xmlns:a16="http://schemas.microsoft.com/office/drawing/2014/main" id="{B62B8F78-5C39-C145-B3C5-F9490727FE2B}"/>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Content Placeholder 2">
                <a:extLst>
                  <a:ext uri="{FF2B5EF4-FFF2-40B4-BE49-F238E27FC236}">
                    <a16:creationId xmlns:a16="http://schemas.microsoft.com/office/drawing/2014/main" id="{20A6FC83-57DF-014A-87E0-1B5614DFB884}"/>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6" name="Content Placeholder 2">
                <a:extLst>
                  <a:ext uri="{FF2B5EF4-FFF2-40B4-BE49-F238E27FC236}">
                    <a16:creationId xmlns:a16="http://schemas.microsoft.com/office/drawing/2014/main" id="{20A6FC83-57DF-014A-87E0-1B5614DFB884}"/>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Content Placeholder 2">
                <a:extLst>
                  <a:ext uri="{FF2B5EF4-FFF2-40B4-BE49-F238E27FC236}">
                    <a16:creationId xmlns:a16="http://schemas.microsoft.com/office/drawing/2014/main" id="{6D6C0EF3-9A48-6042-84AB-D28C74DA20AD}"/>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7" name="Content Placeholder 2">
                <a:extLst>
                  <a:ext uri="{FF2B5EF4-FFF2-40B4-BE49-F238E27FC236}">
                    <a16:creationId xmlns:a16="http://schemas.microsoft.com/office/drawing/2014/main" id="{6D6C0EF3-9A48-6042-84AB-D28C74DA20AD}"/>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Content Placeholder 2">
                <a:extLst>
                  <a:ext uri="{FF2B5EF4-FFF2-40B4-BE49-F238E27FC236}">
                    <a16:creationId xmlns:a16="http://schemas.microsoft.com/office/drawing/2014/main" id="{276A6F90-89C1-8046-A06E-32E388A4C982}"/>
                  </a:ext>
                </a:extLst>
              </p:cNvPr>
              <p:cNvSpPr txBox="1">
                <a:spLocks/>
              </p:cNvSpPr>
              <p:nvPr/>
            </p:nvSpPr>
            <p:spPr>
              <a:xfrm>
                <a:off x="2436901" y="23633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98" name="Content Placeholder 2">
                <a:extLst>
                  <a:ext uri="{FF2B5EF4-FFF2-40B4-BE49-F238E27FC236}">
                    <a16:creationId xmlns:a16="http://schemas.microsoft.com/office/drawing/2014/main" id="{276A6F90-89C1-8046-A06E-32E388A4C982}"/>
                  </a:ext>
                </a:extLst>
              </p:cNvPr>
              <p:cNvSpPr txBox="1">
                <a:spLocks noRot="1" noChangeAspect="1" noMove="1" noResize="1" noEditPoints="1" noAdjustHandles="1" noChangeArrowheads="1" noChangeShapeType="1" noTextEdit="1"/>
              </p:cNvSpPr>
              <p:nvPr/>
            </p:nvSpPr>
            <p:spPr>
              <a:xfrm>
                <a:off x="2436901" y="2363347"/>
                <a:ext cx="1576747" cy="503588"/>
              </a:xfrm>
              <a:prstGeom prst="rect">
                <a:avLst/>
              </a:prstGeom>
              <a:blipFill>
                <a:blip r:embed="rId4"/>
                <a:stretch>
                  <a:fillRect b="-4878"/>
                </a:stretch>
              </a:blipFill>
            </p:spPr>
            <p:txBody>
              <a:bodyPr/>
              <a:lstStyle/>
              <a:p>
                <a:r>
                  <a:rPr lang="en-US">
                    <a:noFill/>
                  </a:rPr>
                  <a:t> </a:t>
                </a:r>
              </a:p>
            </p:txBody>
          </p:sp>
        </mc:Fallback>
      </mc:AlternateContent>
      <p:sp>
        <p:nvSpPr>
          <p:cNvPr id="99" name="Rounded Rectangle 98">
            <a:extLst>
              <a:ext uri="{FF2B5EF4-FFF2-40B4-BE49-F238E27FC236}">
                <a16:creationId xmlns:a16="http://schemas.microsoft.com/office/drawing/2014/main" id="{B0204399-681E-6C49-9E5C-CC0F2EBC7595}"/>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88A8753-B2AE-C347-8881-9E9BFB6849E7}"/>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89A04BF-85E0-834E-BAB6-DBB4550B3940}"/>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31EE394-6E66-9F4F-AB28-9A96FE7CAF8B}"/>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C486C2D-68DA-A54D-A5C4-4B5B0B3B8B73}"/>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70F58BE-CCAE-F645-A328-47C1EAC54035}"/>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E219746-6458-2648-BFF2-1638E7F0E56F}"/>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C39E4D5-0122-404D-AF07-8A0976CE0F90}"/>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69B3C99-29C1-8B4B-96BE-A1AF2836059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7B63A695-A0C7-D649-B5DD-122BBCB3D254}"/>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0DCA6BB-A31D-DC41-A4C9-C2923C3B6F21}"/>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5A97E85-0225-1E46-A085-02FCCC792A02}"/>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7C5A434-FA81-A04D-A77B-DC0A945AB849}"/>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C6578E8-0778-B145-8F5F-1C179B55F37C}"/>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4DA400A-6EAC-B244-90C9-E2C76E3CE8B1}"/>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a:extLst>
              <a:ext uri="{FF2B5EF4-FFF2-40B4-BE49-F238E27FC236}">
                <a16:creationId xmlns:a16="http://schemas.microsoft.com/office/drawing/2014/main" id="{2D7BF61E-70E5-7B42-A443-1515BC3FC19A}"/>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a:extLst>
              <a:ext uri="{FF2B5EF4-FFF2-40B4-BE49-F238E27FC236}">
                <a16:creationId xmlns:a16="http://schemas.microsoft.com/office/drawing/2014/main" id="{08D29459-9A76-6445-B967-14977057901D}"/>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9CF46DE8-0686-8347-99CE-36822CB5A4C5}"/>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73EEE44B-3585-894E-B4F8-4CE38DFFE62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73EEE44B-3585-894E-B4F8-4CE38DFFE62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Content Placeholder 2">
                <a:extLst>
                  <a:ext uri="{FF2B5EF4-FFF2-40B4-BE49-F238E27FC236}">
                    <a16:creationId xmlns:a16="http://schemas.microsoft.com/office/drawing/2014/main" id="{F0F7AF7B-3877-754A-9EAE-7D971B6F9519}"/>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9" name="Content Placeholder 2">
                <a:extLst>
                  <a:ext uri="{FF2B5EF4-FFF2-40B4-BE49-F238E27FC236}">
                    <a16:creationId xmlns:a16="http://schemas.microsoft.com/office/drawing/2014/main" id="{F0F7AF7B-3877-754A-9EAE-7D971B6F9519}"/>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B7508439-8FAA-E04E-BA0F-01A24E2DBBD8}"/>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BD654FA-5BA2-8D45-9F65-B0BC4FE0FB02}"/>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B24ED8E-F118-FC4E-B1C7-672F6CA030F7}"/>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6F63CC7-15CD-D349-8859-66124BD874ED}"/>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56F6AF-5963-504F-989A-FB40DB623E05}"/>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EAD415F-63DE-EB43-A7A2-F45C6179846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92B470B-D922-F042-867E-B1AF31F5381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5C803EA-95C9-8F46-8E1F-70FC48EA99C3}"/>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9A0AFE1-2C23-C746-A807-955038252BA2}"/>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a:extLst>
              <a:ext uri="{FF2B5EF4-FFF2-40B4-BE49-F238E27FC236}">
                <a16:creationId xmlns:a16="http://schemas.microsoft.com/office/drawing/2014/main" id="{4DCD0D15-2948-5C49-B702-B424B826CFBA}"/>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F60421B2-6847-DA43-8335-25E8978671EB}"/>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869AB43-57B9-9F48-95FC-2969B414915A}"/>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3AA86DF-7ED5-E845-B126-E8D66DFA4416}"/>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049529E1-0B4F-164B-AE6E-CC1335477CBF}"/>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AD38EF-F205-2144-90B1-15E45B3FE01A}"/>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ounded Rectangle 158">
            <a:extLst>
              <a:ext uri="{FF2B5EF4-FFF2-40B4-BE49-F238E27FC236}">
                <a16:creationId xmlns:a16="http://schemas.microsoft.com/office/drawing/2014/main" id="{9475EEB9-A7EE-8F45-8FD8-2D84E2F5222E}"/>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Arrow 159">
            <a:extLst>
              <a:ext uri="{FF2B5EF4-FFF2-40B4-BE49-F238E27FC236}">
                <a16:creationId xmlns:a16="http://schemas.microsoft.com/office/drawing/2014/main" id="{12A95AFB-626B-0B4E-8C17-06CD0B92655F}"/>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Arrow 160">
            <a:extLst>
              <a:ext uri="{FF2B5EF4-FFF2-40B4-BE49-F238E27FC236}">
                <a16:creationId xmlns:a16="http://schemas.microsoft.com/office/drawing/2014/main" id="{92042E64-F626-D042-ACC7-AC101D5D4346}"/>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Content Placeholder 2">
                <a:extLst>
                  <a:ext uri="{FF2B5EF4-FFF2-40B4-BE49-F238E27FC236}">
                    <a16:creationId xmlns:a16="http://schemas.microsoft.com/office/drawing/2014/main" id="{4CA7D8E9-F94A-3648-80B9-DCC422F2403B}"/>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62" name="Content Placeholder 2">
                <a:extLst>
                  <a:ext uri="{FF2B5EF4-FFF2-40B4-BE49-F238E27FC236}">
                    <a16:creationId xmlns:a16="http://schemas.microsoft.com/office/drawing/2014/main" id="{4CA7D8E9-F94A-3648-80B9-DCC422F2403B}"/>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Content Placeholder 2">
                <a:extLst>
                  <a:ext uri="{FF2B5EF4-FFF2-40B4-BE49-F238E27FC236}">
                    <a16:creationId xmlns:a16="http://schemas.microsoft.com/office/drawing/2014/main" id="{CF14063D-2F76-D341-8575-DFC58CC43FAD}"/>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63" name="Content Placeholder 2">
                <a:extLst>
                  <a:ext uri="{FF2B5EF4-FFF2-40B4-BE49-F238E27FC236}">
                    <a16:creationId xmlns:a16="http://schemas.microsoft.com/office/drawing/2014/main" id="{CF14063D-2F76-D341-8575-DFC58CC43FAD}"/>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165" name="Rounded Rectangle 164">
            <a:extLst>
              <a:ext uri="{FF2B5EF4-FFF2-40B4-BE49-F238E27FC236}">
                <a16:creationId xmlns:a16="http://schemas.microsoft.com/office/drawing/2014/main" id="{4B2C5528-7DE4-E54A-96DB-162EE83E11FA}"/>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F5D1DDD-E243-4945-9BE6-AF554F5D1DEF}"/>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0DA892-9667-8647-A4CD-A690575703B5}"/>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28EA094-A252-2E4A-BE09-4884AFCC8157}"/>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121D2CD-4B48-F94A-A77C-9CE89F641011}"/>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79B2685C-C313-E343-87AF-3A16BC55BC2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E40E88B-7C0C-B34A-8126-6254BCF5337D}"/>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CB38E08-B9A3-C14F-896A-0F8077D8FB68}"/>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3EFC05D-5D9E-8545-80ED-5EE5833436E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a:extLst>
              <a:ext uri="{FF2B5EF4-FFF2-40B4-BE49-F238E27FC236}">
                <a16:creationId xmlns:a16="http://schemas.microsoft.com/office/drawing/2014/main" id="{6F64A017-A35A-AC44-96D0-72EFC040B4F7}"/>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EB7699D4-5CF1-4945-AF53-9FF925C376BB}"/>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9006280-6B35-5544-98E4-1B21ED7235B5}"/>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7C371E-2D08-BF45-8B8E-6FC13CFD5BF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A2513D4-883B-AC4F-83C4-340258810AA5}"/>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A3B99E0-E6A1-A84A-BE61-0FEC270CA7BD}"/>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ounded Rectangle 180">
            <a:extLst>
              <a:ext uri="{FF2B5EF4-FFF2-40B4-BE49-F238E27FC236}">
                <a16:creationId xmlns:a16="http://schemas.microsoft.com/office/drawing/2014/main" id="{FE339CDF-6D63-3347-A831-5E801BE3FDE7}"/>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ight Arrow 181">
            <a:extLst>
              <a:ext uri="{FF2B5EF4-FFF2-40B4-BE49-F238E27FC236}">
                <a16:creationId xmlns:a16="http://schemas.microsoft.com/office/drawing/2014/main" id="{31F218F5-7CAA-C947-9E0B-F41992B1BD9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Arrow 182">
            <a:extLst>
              <a:ext uri="{FF2B5EF4-FFF2-40B4-BE49-F238E27FC236}">
                <a16:creationId xmlns:a16="http://schemas.microsoft.com/office/drawing/2014/main" id="{6A153770-56BC-7549-92C1-9994774C09A8}"/>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4" name="Content Placeholder 2">
                <a:extLst>
                  <a:ext uri="{FF2B5EF4-FFF2-40B4-BE49-F238E27FC236}">
                    <a16:creationId xmlns:a16="http://schemas.microsoft.com/office/drawing/2014/main" id="{C3D61AC1-C1EE-0943-AB5B-90F7ED94F749}"/>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84" name="Content Placeholder 2">
                <a:extLst>
                  <a:ext uri="{FF2B5EF4-FFF2-40B4-BE49-F238E27FC236}">
                    <a16:creationId xmlns:a16="http://schemas.microsoft.com/office/drawing/2014/main" id="{C3D61AC1-C1EE-0943-AB5B-90F7ED94F749}"/>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Content Placeholder 2">
                <a:extLst>
                  <a:ext uri="{FF2B5EF4-FFF2-40B4-BE49-F238E27FC236}">
                    <a16:creationId xmlns:a16="http://schemas.microsoft.com/office/drawing/2014/main" id="{DED50EDE-4C5F-3D40-A8FA-BBCFA6B19B18}"/>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85" name="Content Placeholder 2">
                <a:extLst>
                  <a:ext uri="{FF2B5EF4-FFF2-40B4-BE49-F238E27FC236}">
                    <a16:creationId xmlns:a16="http://schemas.microsoft.com/office/drawing/2014/main" id="{DED50EDE-4C5F-3D40-A8FA-BBCFA6B19B18}"/>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Content Placeholder 2">
                <a:extLst>
                  <a:ext uri="{FF2B5EF4-FFF2-40B4-BE49-F238E27FC236}">
                    <a16:creationId xmlns:a16="http://schemas.microsoft.com/office/drawing/2014/main" id="{920AC903-63CF-244F-AF78-1E015F906B08}"/>
                  </a:ext>
                </a:extLst>
              </p:cNvPr>
              <p:cNvSpPr txBox="1">
                <a:spLocks/>
              </p:cNvSpPr>
              <p:nvPr/>
            </p:nvSpPr>
            <p:spPr>
              <a:xfrm>
                <a:off x="4585693" y="2387247"/>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7" name="Content Placeholder 2">
                <a:extLst>
                  <a:ext uri="{FF2B5EF4-FFF2-40B4-BE49-F238E27FC236}">
                    <a16:creationId xmlns:a16="http://schemas.microsoft.com/office/drawing/2014/main" id="{920AC903-63CF-244F-AF78-1E015F906B08}"/>
                  </a:ext>
                </a:extLst>
              </p:cNvPr>
              <p:cNvSpPr txBox="1">
                <a:spLocks noRot="1" noChangeAspect="1" noMove="1" noResize="1" noEditPoints="1" noAdjustHandles="1" noChangeArrowheads="1" noChangeShapeType="1" noTextEdit="1"/>
              </p:cNvSpPr>
              <p:nvPr/>
            </p:nvSpPr>
            <p:spPr>
              <a:xfrm>
                <a:off x="4585693" y="2387247"/>
                <a:ext cx="1576747" cy="50358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Content Placeholder 2">
                <a:extLst>
                  <a:ext uri="{FF2B5EF4-FFF2-40B4-BE49-F238E27FC236}">
                    <a16:creationId xmlns:a16="http://schemas.microsoft.com/office/drawing/2014/main" id="{DD14B316-FA21-B445-B5C6-076462AB394B}"/>
                  </a:ext>
                </a:extLst>
              </p:cNvPr>
              <p:cNvSpPr txBox="1">
                <a:spLocks/>
              </p:cNvSpPr>
              <p:nvPr/>
            </p:nvSpPr>
            <p:spPr>
              <a:xfrm>
                <a:off x="6890749" y="24415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8" name="Content Placeholder 2">
                <a:extLst>
                  <a:ext uri="{FF2B5EF4-FFF2-40B4-BE49-F238E27FC236}">
                    <a16:creationId xmlns:a16="http://schemas.microsoft.com/office/drawing/2014/main" id="{DD14B316-FA21-B445-B5C6-076462AB394B}"/>
                  </a:ext>
                </a:extLst>
              </p:cNvPr>
              <p:cNvSpPr txBox="1">
                <a:spLocks noRot="1" noChangeAspect="1" noMove="1" noResize="1" noEditPoints="1" noAdjustHandles="1" noChangeArrowheads="1" noChangeShapeType="1" noTextEdit="1"/>
              </p:cNvSpPr>
              <p:nvPr/>
            </p:nvSpPr>
            <p:spPr>
              <a:xfrm>
                <a:off x="6890749" y="2441522"/>
                <a:ext cx="1576747" cy="503588"/>
              </a:xfrm>
              <a:prstGeom prst="rect">
                <a:avLst/>
              </a:prstGeom>
              <a:blipFill>
                <a:blip r:embed="rId12"/>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Content Placeholder 2">
                <a:extLst>
                  <a:ext uri="{FF2B5EF4-FFF2-40B4-BE49-F238E27FC236}">
                    <a16:creationId xmlns:a16="http://schemas.microsoft.com/office/drawing/2014/main" id="{5125CD9F-D43E-3943-B513-29350E305625}"/>
                  </a:ext>
                </a:extLst>
              </p:cNvPr>
              <p:cNvSpPr txBox="1">
                <a:spLocks/>
              </p:cNvSpPr>
              <p:nvPr/>
            </p:nvSpPr>
            <p:spPr>
              <a:xfrm>
                <a:off x="9231175" y="246797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9" name="Content Placeholder 2">
                <a:extLst>
                  <a:ext uri="{FF2B5EF4-FFF2-40B4-BE49-F238E27FC236}">
                    <a16:creationId xmlns:a16="http://schemas.microsoft.com/office/drawing/2014/main" id="{5125CD9F-D43E-3943-B513-29350E305625}"/>
                  </a:ext>
                </a:extLst>
              </p:cNvPr>
              <p:cNvSpPr txBox="1">
                <a:spLocks noRot="1" noChangeAspect="1" noMove="1" noResize="1" noEditPoints="1" noAdjustHandles="1" noChangeArrowheads="1" noChangeShapeType="1" noTextEdit="1"/>
              </p:cNvSpPr>
              <p:nvPr/>
            </p:nvSpPr>
            <p:spPr>
              <a:xfrm>
                <a:off x="9231175" y="2467972"/>
                <a:ext cx="1576747" cy="503588"/>
              </a:xfrm>
              <a:prstGeom prst="rect">
                <a:avLst/>
              </a:prstGeom>
              <a:blipFill>
                <a:blip r:embed="rId13"/>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Content Placeholder 2">
                <a:extLst>
                  <a:ext uri="{FF2B5EF4-FFF2-40B4-BE49-F238E27FC236}">
                    <a16:creationId xmlns:a16="http://schemas.microsoft.com/office/drawing/2014/main" id="{D2F72133-FA23-E542-8D6A-F6C8993EF0A4}"/>
                  </a:ext>
                </a:extLst>
              </p:cNvPr>
              <p:cNvSpPr txBox="1">
                <a:spLocks/>
              </p:cNvSpPr>
              <p:nvPr/>
            </p:nvSpPr>
            <p:spPr>
              <a:xfrm>
                <a:off x="2936405"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0" name="Content Placeholder 2">
                <a:extLst>
                  <a:ext uri="{FF2B5EF4-FFF2-40B4-BE49-F238E27FC236}">
                    <a16:creationId xmlns:a16="http://schemas.microsoft.com/office/drawing/2014/main" id="{D2F72133-FA23-E542-8D6A-F6C8993EF0A4}"/>
                  </a:ext>
                </a:extLst>
              </p:cNvPr>
              <p:cNvSpPr txBox="1">
                <a:spLocks noRot="1" noChangeAspect="1" noMove="1" noResize="1" noEditPoints="1" noAdjustHandles="1" noChangeArrowheads="1" noChangeShapeType="1" noTextEdit="1"/>
              </p:cNvSpPr>
              <p:nvPr/>
            </p:nvSpPr>
            <p:spPr>
              <a:xfrm>
                <a:off x="2936405" y="5731890"/>
                <a:ext cx="466367" cy="503588"/>
              </a:xfrm>
              <a:prstGeom prst="rect">
                <a:avLst/>
              </a:prstGeom>
              <a:blipFill>
                <a:blip r:embed="rId14"/>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Content Placeholder 2">
                <a:extLst>
                  <a:ext uri="{FF2B5EF4-FFF2-40B4-BE49-F238E27FC236}">
                    <a16:creationId xmlns:a16="http://schemas.microsoft.com/office/drawing/2014/main" id="{A5C72C0C-196F-D14D-B7C7-B894A9473A57}"/>
                  </a:ext>
                </a:extLst>
              </p:cNvPr>
              <p:cNvSpPr txBox="1">
                <a:spLocks/>
              </p:cNvSpPr>
              <p:nvPr/>
            </p:nvSpPr>
            <p:spPr>
              <a:xfrm>
                <a:off x="5223678" y="5722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1" name="Content Placeholder 2">
                <a:extLst>
                  <a:ext uri="{FF2B5EF4-FFF2-40B4-BE49-F238E27FC236}">
                    <a16:creationId xmlns:a16="http://schemas.microsoft.com/office/drawing/2014/main" id="{A5C72C0C-196F-D14D-B7C7-B894A9473A57}"/>
                  </a:ext>
                </a:extLst>
              </p:cNvPr>
              <p:cNvSpPr txBox="1">
                <a:spLocks noRot="1" noChangeAspect="1" noMove="1" noResize="1" noEditPoints="1" noAdjustHandles="1" noChangeArrowheads="1" noChangeShapeType="1" noTextEdit="1"/>
              </p:cNvSpPr>
              <p:nvPr/>
            </p:nvSpPr>
            <p:spPr>
              <a:xfrm>
                <a:off x="5223678" y="5722080"/>
                <a:ext cx="466367" cy="503588"/>
              </a:xfrm>
              <a:prstGeom prst="rect">
                <a:avLst/>
              </a:prstGeom>
              <a:blipFill>
                <a:blip r:embed="rId15"/>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Content Placeholder 2">
                <a:extLst>
                  <a:ext uri="{FF2B5EF4-FFF2-40B4-BE49-F238E27FC236}">
                    <a16:creationId xmlns:a16="http://schemas.microsoft.com/office/drawing/2014/main" id="{FA120483-D21E-3A49-B318-1CB36CEEDB5A}"/>
                  </a:ext>
                </a:extLst>
              </p:cNvPr>
              <p:cNvSpPr txBox="1">
                <a:spLocks/>
              </p:cNvSpPr>
              <p:nvPr/>
            </p:nvSpPr>
            <p:spPr>
              <a:xfrm>
                <a:off x="7431960" y="57098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2" name="Content Placeholder 2">
                <a:extLst>
                  <a:ext uri="{FF2B5EF4-FFF2-40B4-BE49-F238E27FC236}">
                    <a16:creationId xmlns:a16="http://schemas.microsoft.com/office/drawing/2014/main" id="{FA120483-D21E-3A49-B318-1CB36CEEDB5A}"/>
                  </a:ext>
                </a:extLst>
              </p:cNvPr>
              <p:cNvSpPr txBox="1">
                <a:spLocks noRot="1" noChangeAspect="1" noMove="1" noResize="1" noEditPoints="1" noAdjustHandles="1" noChangeArrowheads="1" noChangeShapeType="1" noTextEdit="1"/>
              </p:cNvSpPr>
              <p:nvPr/>
            </p:nvSpPr>
            <p:spPr>
              <a:xfrm>
                <a:off x="7431960" y="5709801"/>
                <a:ext cx="466367" cy="503588"/>
              </a:xfrm>
              <a:prstGeom prst="rect">
                <a:avLst/>
              </a:prstGeom>
              <a:blipFill>
                <a:blip r:embed="rId16"/>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Content Placeholder 2">
                <a:extLst>
                  <a:ext uri="{FF2B5EF4-FFF2-40B4-BE49-F238E27FC236}">
                    <a16:creationId xmlns:a16="http://schemas.microsoft.com/office/drawing/2014/main" id="{A0550B78-C097-A540-9272-EF3B08EE4E78}"/>
                  </a:ext>
                </a:extLst>
              </p:cNvPr>
              <p:cNvSpPr txBox="1">
                <a:spLocks/>
              </p:cNvSpPr>
              <p:nvPr/>
            </p:nvSpPr>
            <p:spPr>
              <a:xfrm>
                <a:off x="9770266" y="57318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3" name="Content Placeholder 2">
                <a:extLst>
                  <a:ext uri="{FF2B5EF4-FFF2-40B4-BE49-F238E27FC236}">
                    <a16:creationId xmlns:a16="http://schemas.microsoft.com/office/drawing/2014/main" id="{A0550B78-C097-A540-9272-EF3B08EE4E78}"/>
                  </a:ext>
                </a:extLst>
              </p:cNvPr>
              <p:cNvSpPr txBox="1">
                <a:spLocks noRot="1" noChangeAspect="1" noMove="1" noResize="1" noEditPoints="1" noAdjustHandles="1" noChangeArrowheads="1" noChangeShapeType="1" noTextEdit="1"/>
              </p:cNvSpPr>
              <p:nvPr/>
            </p:nvSpPr>
            <p:spPr>
              <a:xfrm>
                <a:off x="9770266" y="5731890"/>
                <a:ext cx="466367" cy="503588"/>
              </a:xfrm>
              <a:prstGeom prst="rect">
                <a:avLst/>
              </a:prstGeom>
              <a:blipFill>
                <a:blip r:embed="rId17"/>
                <a:stretch>
                  <a:fillRect l="-2632"/>
                </a:stretch>
              </a:blipFill>
            </p:spPr>
            <p:txBody>
              <a:bodyPr/>
              <a:lstStyle/>
              <a:p>
                <a:r>
                  <a:rPr lang="en-US">
                    <a:noFill/>
                  </a:rPr>
                  <a:t> </a:t>
                </a:r>
              </a:p>
            </p:txBody>
          </p:sp>
        </mc:Fallback>
      </mc:AlternateContent>
      <p:sp>
        <p:nvSpPr>
          <p:cNvPr id="194" name="Right Arrow 193">
            <a:extLst>
              <a:ext uri="{FF2B5EF4-FFF2-40B4-BE49-F238E27FC236}">
                <a16:creationId xmlns:a16="http://schemas.microsoft.com/office/drawing/2014/main" id="{EDFF357D-A43A-9946-9C8C-C5208D9A46EA}"/>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5" name="Content Placeholder 2">
                <a:extLst>
                  <a:ext uri="{FF2B5EF4-FFF2-40B4-BE49-F238E27FC236}">
                    <a16:creationId xmlns:a16="http://schemas.microsoft.com/office/drawing/2014/main" id="{A70D1C02-7CBD-A74A-904A-2A285E9154CD}"/>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5" name="Content Placeholder 2">
                <a:extLst>
                  <a:ext uri="{FF2B5EF4-FFF2-40B4-BE49-F238E27FC236}">
                    <a16:creationId xmlns:a16="http://schemas.microsoft.com/office/drawing/2014/main" id="{A70D1C02-7CBD-A74A-904A-2A285E9154CD}"/>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8"/>
                <a:stretch>
                  <a:fillRect/>
                </a:stretch>
              </a:blipFill>
            </p:spPr>
            <p:txBody>
              <a:bodyPr/>
              <a:lstStyle/>
              <a:p>
                <a:r>
                  <a:rPr lang="en-US">
                    <a:noFill/>
                  </a:rPr>
                  <a:t> </a:t>
                </a:r>
              </a:p>
            </p:txBody>
          </p:sp>
        </mc:Fallback>
      </mc:AlternateContent>
      <p:sp>
        <p:nvSpPr>
          <p:cNvPr id="198" name="Right Arrow 197">
            <a:extLst>
              <a:ext uri="{FF2B5EF4-FFF2-40B4-BE49-F238E27FC236}">
                <a16:creationId xmlns:a16="http://schemas.microsoft.com/office/drawing/2014/main" id="{AD99BFF2-26F2-1741-9FED-CA0B281A12B2}"/>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A521D06C-64AB-2344-9BA1-32D193F0C512}"/>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A521D06C-64AB-2344-9BA1-32D193F0C512}"/>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9"/>
                <a:stretch>
                  <a:fillRect/>
                </a:stretch>
              </a:blipFill>
            </p:spPr>
            <p:txBody>
              <a:bodyPr/>
              <a:lstStyle/>
              <a:p>
                <a:r>
                  <a:rPr lang="en-US">
                    <a:noFill/>
                  </a:rPr>
                  <a:t> </a:t>
                </a:r>
              </a:p>
            </p:txBody>
          </p:sp>
        </mc:Fallback>
      </mc:AlternateContent>
      <p:sp>
        <p:nvSpPr>
          <p:cNvPr id="200" name="Right Arrow 199">
            <a:extLst>
              <a:ext uri="{FF2B5EF4-FFF2-40B4-BE49-F238E27FC236}">
                <a16:creationId xmlns:a16="http://schemas.microsoft.com/office/drawing/2014/main" id="{BD12B914-5DFB-1C4F-BC8A-44B371B0E731}"/>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051A29E5-B48A-4C41-8B73-97B7587ED5BE}"/>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051A29E5-B48A-4C41-8B73-97B7587ED5BE}"/>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3196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Tree>
    <p:extLst>
      <p:ext uri="{BB962C8B-B14F-4D97-AF65-F5344CB8AC3E}">
        <p14:creationId xmlns:p14="http://schemas.microsoft.com/office/powerpoint/2010/main" val="389118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11</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0" name="Rectangular Callout 9">
            <a:extLst>
              <a:ext uri="{FF2B5EF4-FFF2-40B4-BE49-F238E27FC236}">
                <a16:creationId xmlns:a16="http://schemas.microsoft.com/office/drawing/2014/main" id="{111DE415-C944-9444-B7D6-26D14A0A0BBE}"/>
              </a:ext>
            </a:extLst>
          </p:cNvPr>
          <p:cNvSpPr/>
          <p:nvPr/>
        </p:nvSpPr>
        <p:spPr>
          <a:xfrm rot="16200000">
            <a:off x="3129871" y="3651965"/>
            <a:ext cx="742840" cy="5179015"/>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5961454"/>
              <a:gd name="connsiteX1" fmla="*/ 554567 w 3327399"/>
              <a:gd name="connsiteY1" fmla="*/ 0 h 5961454"/>
              <a:gd name="connsiteX2" fmla="*/ 554567 w 3327399"/>
              <a:gd name="connsiteY2" fmla="*/ 0 h 5961454"/>
              <a:gd name="connsiteX3" fmla="*/ 1386416 w 3327399"/>
              <a:gd name="connsiteY3" fmla="*/ 0 h 5961454"/>
              <a:gd name="connsiteX4" fmla="*/ 3327399 w 3327399"/>
              <a:gd name="connsiteY4" fmla="*/ 0 h 5961454"/>
              <a:gd name="connsiteX5" fmla="*/ 3327399 w 3327399"/>
              <a:gd name="connsiteY5" fmla="*/ 3459370 h 5961454"/>
              <a:gd name="connsiteX6" fmla="*/ 3327399 w 3327399"/>
              <a:gd name="connsiteY6" fmla="*/ 3459370 h 5961454"/>
              <a:gd name="connsiteX7" fmla="*/ 3327399 w 3327399"/>
              <a:gd name="connsiteY7" fmla="*/ 4941958 h 5961454"/>
              <a:gd name="connsiteX8" fmla="*/ 3327399 w 3327399"/>
              <a:gd name="connsiteY8" fmla="*/ 5930349 h 5961454"/>
              <a:gd name="connsiteX9" fmla="*/ 2559594 w 3327399"/>
              <a:gd name="connsiteY9" fmla="*/ 5906103 h 5961454"/>
              <a:gd name="connsiteX10" fmla="*/ 2275786 w 3327399"/>
              <a:gd name="connsiteY10" fmla="*/ 5961453 h 5961454"/>
              <a:gd name="connsiteX11" fmla="*/ 1103230 w 3327399"/>
              <a:gd name="connsiteY11" fmla="*/ 5931190 h 5961454"/>
              <a:gd name="connsiteX12" fmla="*/ 227995 w 3327399"/>
              <a:gd name="connsiteY12" fmla="*/ 5930349 h 5961454"/>
              <a:gd name="connsiteX13" fmla="*/ 0 w 3327399"/>
              <a:gd name="connsiteY13" fmla="*/ 5930349 h 5961454"/>
              <a:gd name="connsiteX14" fmla="*/ 0 w 3327399"/>
              <a:gd name="connsiteY14" fmla="*/ 4941958 h 5961454"/>
              <a:gd name="connsiteX15" fmla="*/ 0 w 3327399"/>
              <a:gd name="connsiteY15" fmla="*/ 3459370 h 5961454"/>
              <a:gd name="connsiteX16" fmla="*/ 0 w 3327399"/>
              <a:gd name="connsiteY16" fmla="*/ 3459370 h 5961454"/>
              <a:gd name="connsiteX17" fmla="*/ 0 w 3327399"/>
              <a:gd name="connsiteY17" fmla="*/ 0 h 5961454"/>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559594 w 3327399"/>
              <a:gd name="connsiteY9" fmla="*/ 5906103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158915 w 3327399"/>
              <a:gd name="connsiteY9" fmla="*/ 5906107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99" h="6261885">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158915" y="5906107"/>
                </a:lnTo>
                <a:lnTo>
                  <a:pt x="1741541" y="6261885"/>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975274" y="6039319"/>
            <a:ext cx="4681330"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Can help with every other task!</a:t>
            </a:r>
          </a:p>
        </p:txBody>
      </p:sp>
    </p:spTree>
    <p:extLst>
      <p:ext uri="{BB962C8B-B14F-4D97-AF65-F5344CB8AC3E}">
        <p14:creationId xmlns:p14="http://schemas.microsoft.com/office/powerpoint/2010/main" val="10681214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5"/>
                <a:stretch>
                  <a:fillRect l="-5263"/>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Tree>
    <p:extLst>
      <p:ext uri="{BB962C8B-B14F-4D97-AF65-F5344CB8AC3E}">
        <p14:creationId xmlns:p14="http://schemas.microsoft.com/office/powerpoint/2010/main" val="30789729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7"/>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8"/>
                <a:stretch>
                  <a:fillRect l="-5263"/>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9"/>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03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9"/>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1"/>
                <a:stretch>
                  <a:fillRect l="-5263" b="-2500"/>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2"/>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3"/>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496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We can generate the most likely </a:t>
                </a:r>
                <a:r>
                  <a:rPr lang="en-US" sz="2400" b="1" dirty="0">
                    <a:latin typeface="Avenir Light" panose="020B0402020203020204" pitchFamily="34" charset="77"/>
                  </a:rPr>
                  <a:t>next</a:t>
                </a:r>
                <a:r>
                  <a:rPr lang="en-US" sz="2400" dirty="0">
                    <a:latin typeface="Avenir Light" panose="020B0402020203020204" pitchFamily="34" charset="77"/>
                  </a:rPr>
                  <a:t> event (e.g., word) by sampling from </a:t>
                </a:r>
                <a14:m>
                  <m:oMath xmlns:m="http://schemas.openxmlformats.org/officeDocument/2006/math">
                    <m:acc>
                      <m:accPr>
                        <m:chr m:val="̂"/>
                        <m:ctrlPr>
                          <a:rPr lang="en-US" sz="2400" b="1" i="1" dirty="0" smtClean="0">
                            <a:solidFill>
                              <a:srgbClr val="C00000"/>
                            </a:solidFill>
                            <a:latin typeface="Cambria Math" panose="02040503050406030204" pitchFamily="18" charset="0"/>
                          </a:rPr>
                        </m:ctrlPr>
                      </m:accPr>
                      <m:e>
                        <m:r>
                          <a:rPr lang="en-US" sz="2400" b="1" i="1" dirty="0" smtClean="0">
                            <a:solidFill>
                              <a:srgbClr val="C00000"/>
                            </a:solidFill>
                            <a:latin typeface="Cambria Math" panose="02040503050406030204" pitchFamily="18" charset="0"/>
                          </a:rPr>
                          <m:t>𝒚</m:t>
                        </m:r>
                      </m:e>
                    </m:acc>
                  </m:oMath>
                </a14:m>
                <a:endParaRPr lang="en-US" sz="2400" b="1" dirty="0">
                  <a:solidFill>
                    <a:srgbClr val="C00000"/>
                  </a:solidFill>
                  <a:latin typeface="Avenir Light" panose="020B0402020203020204" pitchFamily="34" charset="77"/>
                </a:endParaRPr>
              </a:p>
              <a:p>
                <a:pPr marL="0" indent="0">
                  <a:lnSpc>
                    <a:spcPct val="100000"/>
                  </a:lnSpc>
                  <a:spcBef>
                    <a:spcPts val="2000"/>
                  </a:spcBef>
                  <a:buNone/>
                </a:pPr>
                <a:r>
                  <a:rPr lang="en-US" sz="2400" dirty="0">
                    <a:latin typeface="Avenir Light" panose="020B0402020203020204" pitchFamily="34" charset="77"/>
                  </a:rPr>
                  <a:t>Continue until we generate </a:t>
                </a:r>
                <a:r>
                  <a:rPr lang="en-US" sz="2400" b="1" dirty="0">
                    <a:solidFill>
                      <a:srgbClr val="7030A0"/>
                    </a:solidFill>
                    <a:latin typeface="Avenir Light" panose="020B0402020203020204" pitchFamily="34" charset="77"/>
                  </a:rPr>
                  <a:t>&lt;EOS&gt; </a:t>
                </a:r>
                <a:r>
                  <a:rPr lang="en-US" sz="2400" dirty="0">
                    <a:latin typeface="Avenir Light" panose="020B0402020203020204" pitchFamily="34" charset="77"/>
                  </a:rPr>
                  <a:t>symbol.</a:t>
                </a:r>
              </a:p>
            </p:txBody>
          </p:sp>
        </mc:Choice>
        <mc:Fallback xmlns="">
          <p:sp>
            <p:nvSpPr>
              <p:cNvPr id="134" name="Content Placeholder 2">
                <a:extLst>
                  <a:ext uri="{FF2B5EF4-FFF2-40B4-BE49-F238E27FC236}">
                    <a16:creationId xmlns:a16="http://schemas.microsoft.com/office/drawing/2014/main" id="{F608FDC5-09ED-D643-A5D6-4B4B9B1B8F03}"/>
                  </a:ext>
                </a:extLst>
              </p:cNvPr>
              <p:cNvSpPr txBox="1">
                <a:spLocks noRot="1" noChangeAspect="1" noMove="1" noResize="1" noEditPoints="1" noAdjustHandles="1" noChangeArrowheads="1" noChangeShapeType="1" noTextEdit="1"/>
              </p:cNvSpPr>
              <p:nvPr/>
            </p:nvSpPr>
            <p:spPr>
              <a:xfrm>
                <a:off x="903804" y="981654"/>
                <a:ext cx="10488096" cy="4539782"/>
              </a:xfrm>
              <a:prstGeom prst="rect">
                <a:avLst/>
              </a:prstGeom>
              <a:blipFill>
                <a:blip r:embed="rId2"/>
                <a:stretch>
                  <a:fillRect l="-846" t="-836"/>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4"/>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6"/>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8"/>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2"/>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3"/>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4"/>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5"/>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6"/>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6"/>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322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b="1" dirty="0">
                <a:latin typeface="Avenir Light" panose="020B0402020203020204" pitchFamily="34" charset="77"/>
              </a:rPr>
              <a:t>NOTE: </a:t>
            </a:r>
            <a:r>
              <a:rPr lang="en-US" sz="2400" dirty="0">
                <a:latin typeface="Avenir Light" panose="020B0402020203020204" pitchFamily="34" charset="77"/>
              </a:rPr>
              <a:t>the same input (e.g., </a:t>
            </a:r>
            <a:r>
              <a:rPr lang="en-US" sz="2400" b="1" dirty="0">
                <a:solidFill>
                  <a:srgbClr val="7030A0"/>
                </a:solidFill>
                <a:latin typeface="Avenir Light" panose="020B0402020203020204" pitchFamily="34" charset="77"/>
              </a:rPr>
              <a:t>“Harry”</a:t>
            </a:r>
            <a:r>
              <a:rPr lang="en-US" sz="2400" dirty="0">
                <a:latin typeface="Avenir Light" panose="020B0402020203020204" pitchFamily="34" charset="77"/>
              </a:rPr>
              <a:t>)</a:t>
            </a:r>
            <a:r>
              <a:rPr lang="en-US" sz="2400" b="1" dirty="0">
                <a:solidFill>
                  <a:srgbClr val="7030A0"/>
                </a:solidFill>
                <a:latin typeface="Avenir Light" panose="020B0402020203020204" pitchFamily="34" charset="77"/>
              </a:rPr>
              <a:t> </a:t>
            </a:r>
            <a:r>
              <a:rPr lang="en-US" sz="2400" dirty="0">
                <a:latin typeface="Avenir Light" panose="020B0402020203020204" pitchFamily="34" charset="77"/>
              </a:rPr>
              <a:t>can easily yield different outputs, depending on the context (unlike FFNNs and n-grams).</a:t>
            </a:r>
          </a:p>
        </p:txBody>
      </p:sp>
      <p:sp>
        <p:nvSpPr>
          <p:cNvPr id="32" name="Content Placeholder 2">
            <a:extLst>
              <a:ext uri="{FF2B5EF4-FFF2-40B4-BE49-F238E27FC236}">
                <a16:creationId xmlns:a16="http://schemas.microsoft.com/office/drawing/2014/main" id="{2E20838C-4570-4248-A55C-6F1735047636}"/>
              </a:ext>
            </a:extLst>
          </p:cNvPr>
          <p:cNvSpPr txBox="1">
            <a:spLocks/>
          </p:cNvSpPr>
          <p:nvPr/>
        </p:nvSpPr>
        <p:spPr>
          <a:xfrm>
            <a:off x="264163" y="525061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33" name="Content Placeholder 2">
            <a:extLst>
              <a:ext uri="{FF2B5EF4-FFF2-40B4-BE49-F238E27FC236}">
                <a16:creationId xmlns:a16="http://schemas.microsoft.com/office/drawing/2014/main" id="{CC1E9B1C-9F75-8B44-AEA5-03BF6822FBF7}"/>
              </a:ext>
            </a:extLst>
          </p:cNvPr>
          <p:cNvSpPr txBox="1">
            <a:spLocks/>
          </p:cNvSpPr>
          <p:nvPr/>
        </p:nvSpPr>
        <p:spPr>
          <a:xfrm>
            <a:off x="147347" y="4088472"/>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34" name="Content Placeholder 2">
            <a:extLst>
              <a:ext uri="{FF2B5EF4-FFF2-40B4-BE49-F238E27FC236}">
                <a16:creationId xmlns:a16="http://schemas.microsoft.com/office/drawing/2014/main" id="{EB6428D5-21EE-2A45-BB91-3CC55CE57983}"/>
              </a:ext>
            </a:extLst>
          </p:cNvPr>
          <p:cNvSpPr txBox="1">
            <a:spLocks/>
          </p:cNvSpPr>
          <p:nvPr/>
        </p:nvSpPr>
        <p:spPr>
          <a:xfrm>
            <a:off x="241800" y="2952152"/>
            <a:ext cx="172138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35" name="Rounded Rectangle 34">
            <a:extLst>
              <a:ext uri="{FF2B5EF4-FFF2-40B4-BE49-F238E27FC236}">
                <a16:creationId xmlns:a16="http://schemas.microsoft.com/office/drawing/2014/main" id="{77B69781-0344-E042-A0B5-54BF3F9ECA64}"/>
              </a:ext>
            </a:extLst>
          </p:cNvPr>
          <p:cNvSpPr/>
          <p:nvPr/>
        </p:nvSpPr>
        <p:spPr>
          <a:xfrm>
            <a:off x="2561160" y="5287053"/>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CFFAB33-964C-7748-BF35-4721918EB4C8}"/>
              </a:ext>
            </a:extLst>
          </p:cNvPr>
          <p:cNvSpPr/>
          <p:nvPr/>
        </p:nvSpPr>
        <p:spPr>
          <a:xfrm>
            <a:off x="2665942"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156E0B-A953-BD41-BB2C-FE9ED66A0882}"/>
              </a:ext>
            </a:extLst>
          </p:cNvPr>
          <p:cNvSpPr/>
          <p:nvPr/>
        </p:nvSpPr>
        <p:spPr>
          <a:xfrm>
            <a:off x="2912201"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41D775C-F264-E346-8817-9BF41FF99B04}"/>
              </a:ext>
            </a:extLst>
          </p:cNvPr>
          <p:cNvSpPr/>
          <p:nvPr/>
        </p:nvSpPr>
        <p:spPr>
          <a:xfrm>
            <a:off x="3158460"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87E50D9-5CE3-5441-A6BE-A6E097B4A0B3}"/>
              </a:ext>
            </a:extLst>
          </p:cNvPr>
          <p:cNvSpPr/>
          <p:nvPr/>
        </p:nvSpPr>
        <p:spPr>
          <a:xfrm>
            <a:off x="3410329" y="5342404"/>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C7A0456-9E4C-C94A-8F0A-49ADA1484771}"/>
              </a:ext>
            </a:extLst>
          </p:cNvPr>
          <p:cNvSpPr/>
          <p:nvPr/>
        </p:nvSpPr>
        <p:spPr>
          <a:xfrm>
            <a:off x="2665942"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55897-25B7-004E-A748-A9A07B35D1C1}"/>
              </a:ext>
            </a:extLst>
          </p:cNvPr>
          <p:cNvSpPr/>
          <p:nvPr/>
        </p:nvSpPr>
        <p:spPr>
          <a:xfrm>
            <a:off x="2912201"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AAD522-87CB-2248-A091-7D69B2D76DA2}"/>
              </a:ext>
            </a:extLst>
          </p:cNvPr>
          <p:cNvSpPr/>
          <p:nvPr/>
        </p:nvSpPr>
        <p:spPr>
          <a:xfrm>
            <a:off x="3158460"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9583858-2EF7-C541-A4C8-6B64B755C426}"/>
              </a:ext>
            </a:extLst>
          </p:cNvPr>
          <p:cNvSpPr/>
          <p:nvPr/>
        </p:nvSpPr>
        <p:spPr>
          <a:xfrm>
            <a:off x="3410329" y="3035587"/>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78DA54E1-DEBC-FA47-B33C-EC57979E0AC8}"/>
              </a:ext>
            </a:extLst>
          </p:cNvPr>
          <p:cNvSpPr/>
          <p:nvPr/>
        </p:nvSpPr>
        <p:spPr>
          <a:xfrm>
            <a:off x="2445007" y="41281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6D1AFD7-0467-F54B-80D1-0A7A609972DE}"/>
              </a:ext>
            </a:extLst>
          </p:cNvPr>
          <p:cNvSpPr/>
          <p:nvPr/>
        </p:nvSpPr>
        <p:spPr>
          <a:xfrm>
            <a:off x="2529557"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2D735C-4E41-C74A-81FB-F1D9BA23F974}"/>
              </a:ext>
            </a:extLst>
          </p:cNvPr>
          <p:cNvSpPr/>
          <p:nvPr/>
        </p:nvSpPr>
        <p:spPr>
          <a:xfrm>
            <a:off x="2775816"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55EDF1-111B-6A43-BF0C-42F1DFEDFF65}"/>
              </a:ext>
            </a:extLst>
          </p:cNvPr>
          <p:cNvSpPr/>
          <p:nvPr/>
        </p:nvSpPr>
        <p:spPr>
          <a:xfrm>
            <a:off x="3022075"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F50432D-5742-2A48-B65C-56F873CA56C8}"/>
              </a:ext>
            </a:extLst>
          </p:cNvPr>
          <p:cNvSpPr/>
          <p:nvPr/>
        </p:nvSpPr>
        <p:spPr>
          <a:xfrm>
            <a:off x="3273944" y="41814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AC9E29-3D62-D745-8082-BD6C496326A2}"/>
              </a:ext>
            </a:extLst>
          </p:cNvPr>
          <p:cNvSpPr/>
          <p:nvPr/>
        </p:nvSpPr>
        <p:spPr>
          <a:xfrm>
            <a:off x="3531940" y="41836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5FE82E85-5FBB-5345-9301-873D2290C74B}"/>
              </a:ext>
            </a:extLst>
          </p:cNvPr>
          <p:cNvSpPr/>
          <p:nvPr/>
        </p:nvSpPr>
        <p:spPr>
          <a:xfrm>
            <a:off x="2580250" y="2988563"/>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E38C0E88-53E6-D147-828E-73334C31EC81}"/>
              </a:ext>
            </a:extLst>
          </p:cNvPr>
          <p:cNvSpPr/>
          <p:nvPr/>
        </p:nvSpPr>
        <p:spPr>
          <a:xfrm rot="16200000">
            <a:off x="2885871" y="350597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76B1BEC2-7535-A142-80EE-6B5CD50FAE56}"/>
              </a:ext>
            </a:extLst>
          </p:cNvPr>
          <p:cNvSpPr/>
          <p:nvPr/>
        </p:nvSpPr>
        <p:spPr>
          <a:xfrm rot="16200000">
            <a:off x="2907431" y="467512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753B7FC2-D6A0-AE40-A65D-C095A483881A}"/>
                  </a:ext>
                </a:extLst>
              </p:cNvPr>
              <p:cNvSpPr txBox="1">
                <a:spLocks/>
              </p:cNvSpPr>
              <p:nvPr/>
            </p:nvSpPr>
            <p:spPr>
              <a:xfrm>
                <a:off x="2377235" y="4632547"/>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753B7FC2-D6A0-AE40-A65D-C095A483881A}"/>
                  </a:ext>
                </a:extLst>
              </p:cNvPr>
              <p:cNvSpPr txBox="1">
                <a:spLocks noRot="1" noChangeAspect="1" noMove="1" noResize="1" noEditPoints="1" noAdjustHandles="1" noChangeArrowheads="1" noChangeShapeType="1" noTextEdit="1"/>
              </p:cNvSpPr>
              <p:nvPr/>
            </p:nvSpPr>
            <p:spPr>
              <a:xfrm>
                <a:off x="2377235" y="4632547"/>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8A9A5F62-D191-874B-A14D-BA57D80A95B9}"/>
                  </a:ext>
                </a:extLst>
              </p:cNvPr>
              <p:cNvSpPr txBox="1">
                <a:spLocks/>
              </p:cNvSpPr>
              <p:nvPr/>
            </p:nvSpPr>
            <p:spPr>
              <a:xfrm>
                <a:off x="2384544" y="345360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54" name="Content Placeholder 2">
                <a:extLst>
                  <a:ext uri="{FF2B5EF4-FFF2-40B4-BE49-F238E27FC236}">
                    <a16:creationId xmlns:a16="http://schemas.microsoft.com/office/drawing/2014/main" id="{8A9A5F62-D191-874B-A14D-BA57D80A95B9}"/>
                  </a:ext>
                </a:extLst>
              </p:cNvPr>
              <p:cNvSpPr txBox="1">
                <a:spLocks noRot="1" noChangeAspect="1" noMove="1" noResize="1" noEditPoints="1" noAdjustHandles="1" noChangeArrowheads="1" noChangeShapeType="1" noTextEdit="1"/>
              </p:cNvSpPr>
              <p:nvPr/>
            </p:nvSpPr>
            <p:spPr>
              <a:xfrm>
                <a:off x="2384544" y="3453606"/>
                <a:ext cx="701328" cy="503588"/>
              </a:xfrm>
              <a:prstGeom prst="rect">
                <a:avLst/>
              </a:prstGeom>
              <a:blipFill>
                <a:blip r:embed="rId3"/>
                <a:stretch>
                  <a:fillRect/>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DC349C25-6D70-744A-8A3F-AC2AF36398F9}"/>
              </a:ext>
            </a:extLst>
          </p:cNvPr>
          <p:cNvSpPr/>
          <p:nvPr/>
        </p:nvSpPr>
        <p:spPr>
          <a:xfrm>
            <a:off x="4744078" y="53142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25134CF-28BB-1C41-90D8-249BAEEE9A60}"/>
              </a:ext>
            </a:extLst>
          </p:cNvPr>
          <p:cNvSpPr/>
          <p:nvPr/>
        </p:nvSpPr>
        <p:spPr>
          <a:xfrm>
            <a:off x="4848860"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988B1A3-A160-0C40-AFD3-D3B37337006D}"/>
              </a:ext>
            </a:extLst>
          </p:cNvPr>
          <p:cNvSpPr/>
          <p:nvPr/>
        </p:nvSpPr>
        <p:spPr>
          <a:xfrm>
            <a:off x="5095119"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519B87C-A702-B548-ACCE-93008BAACCB5}"/>
              </a:ext>
            </a:extLst>
          </p:cNvPr>
          <p:cNvSpPr/>
          <p:nvPr/>
        </p:nvSpPr>
        <p:spPr>
          <a:xfrm>
            <a:off x="5341378"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AD745E0-4D65-694B-952D-D0828FCE103F}"/>
              </a:ext>
            </a:extLst>
          </p:cNvPr>
          <p:cNvSpPr/>
          <p:nvPr/>
        </p:nvSpPr>
        <p:spPr>
          <a:xfrm>
            <a:off x="5593247" y="53696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F26331E-E39E-A348-957A-1FCBF3D0D6E0}"/>
              </a:ext>
            </a:extLst>
          </p:cNvPr>
          <p:cNvSpPr/>
          <p:nvPr/>
        </p:nvSpPr>
        <p:spPr>
          <a:xfrm>
            <a:off x="4848860"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5E92C9F-29F8-0043-A63A-DF60EF569982}"/>
              </a:ext>
            </a:extLst>
          </p:cNvPr>
          <p:cNvSpPr/>
          <p:nvPr/>
        </p:nvSpPr>
        <p:spPr>
          <a:xfrm>
            <a:off x="5095119"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551A2F2-C1F6-2744-985E-6AC993230C6F}"/>
              </a:ext>
            </a:extLst>
          </p:cNvPr>
          <p:cNvSpPr/>
          <p:nvPr/>
        </p:nvSpPr>
        <p:spPr>
          <a:xfrm>
            <a:off x="5341378"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E38D034-BDA7-ED4F-9613-29D79A26AE3F}"/>
              </a:ext>
            </a:extLst>
          </p:cNvPr>
          <p:cNvSpPr/>
          <p:nvPr/>
        </p:nvSpPr>
        <p:spPr>
          <a:xfrm>
            <a:off x="5593247" y="30628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71308DA-CA90-004D-A0AA-5772A33EF3F0}"/>
              </a:ext>
            </a:extLst>
          </p:cNvPr>
          <p:cNvSpPr/>
          <p:nvPr/>
        </p:nvSpPr>
        <p:spPr>
          <a:xfrm>
            <a:off x="4627925" y="41553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60832F5-81B7-DF46-99B0-C97E4628FB35}"/>
              </a:ext>
            </a:extLst>
          </p:cNvPr>
          <p:cNvSpPr/>
          <p:nvPr/>
        </p:nvSpPr>
        <p:spPr>
          <a:xfrm>
            <a:off x="4712475"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7D9343E-2E42-774D-8F68-04D8584529FC}"/>
              </a:ext>
            </a:extLst>
          </p:cNvPr>
          <p:cNvSpPr/>
          <p:nvPr/>
        </p:nvSpPr>
        <p:spPr>
          <a:xfrm>
            <a:off x="4958734"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668A97C-DE2A-3B41-BE66-8D5D3E7742B6}"/>
              </a:ext>
            </a:extLst>
          </p:cNvPr>
          <p:cNvSpPr/>
          <p:nvPr/>
        </p:nvSpPr>
        <p:spPr>
          <a:xfrm>
            <a:off x="5204993"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00FE93E-F3E5-A843-9D86-64C7FD1608B2}"/>
              </a:ext>
            </a:extLst>
          </p:cNvPr>
          <p:cNvSpPr/>
          <p:nvPr/>
        </p:nvSpPr>
        <p:spPr>
          <a:xfrm>
            <a:off x="5456862" y="42086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FC2A4A0-15E5-304A-99F7-9482DC660A49}"/>
              </a:ext>
            </a:extLst>
          </p:cNvPr>
          <p:cNvSpPr/>
          <p:nvPr/>
        </p:nvSpPr>
        <p:spPr>
          <a:xfrm>
            <a:off x="5714858" y="42109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78CAD346-E00E-254C-A40F-717C132CF10E}"/>
              </a:ext>
            </a:extLst>
          </p:cNvPr>
          <p:cNvSpPr/>
          <p:nvPr/>
        </p:nvSpPr>
        <p:spPr>
          <a:xfrm>
            <a:off x="4763168" y="30157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0B7844AE-D3C0-B843-A88C-F3D8368BCF19}"/>
              </a:ext>
            </a:extLst>
          </p:cNvPr>
          <p:cNvSpPr/>
          <p:nvPr/>
        </p:nvSpPr>
        <p:spPr>
          <a:xfrm rot="16200000">
            <a:off x="5068789" y="35331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8E6EF4A-CBDA-6049-8A12-A588515097B8}"/>
              </a:ext>
            </a:extLst>
          </p:cNvPr>
          <p:cNvSpPr/>
          <p:nvPr/>
        </p:nvSpPr>
        <p:spPr>
          <a:xfrm rot="16200000">
            <a:off x="5090349" y="47023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Content Placeholder 2">
                <a:extLst>
                  <a:ext uri="{FF2B5EF4-FFF2-40B4-BE49-F238E27FC236}">
                    <a16:creationId xmlns:a16="http://schemas.microsoft.com/office/drawing/2014/main" id="{E7C20D21-0C77-3D4D-A35E-14C2CC15F63D}"/>
                  </a:ext>
                </a:extLst>
              </p:cNvPr>
              <p:cNvSpPr txBox="1">
                <a:spLocks/>
              </p:cNvSpPr>
              <p:nvPr/>
            </p:nvSpPr>
            <p:spPr>
              <a:xfrm>
                <a:off x="4560153" y="46597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73" name="Content Placeholder 2">
                <a:extLst>
                  <a:ext uri="{FF2B5EF4-FFF2-40B4-BE49-F238E27FC236}">
                    <a16:creationId xmlns:a16="http://schemas.microsoft.com/office/drawing/2014/main" id="{E7C20D21-0C77-3D4D-A35E-14C2CC15F63D}"/>
                  </a:ext>
                </a:extLst>
              </p:cNvPr>
              <p:cNvSpPr txBox="1">
                <a:spLocks noRot="1" noChangeAspect="1" noMove="1" noResize="1" noEditPoints="1" noAdjustHandles="1" noChangeArrowheads="1" noChangeShapeType="1" noTextEdit="1"/>
              </p:cNvSpPr>
              <p:nvPr/>
            </p:nvSpPr>
            <p:spPr>
              <a:xfrm>
                <a:off x="4560153" y="4659765"/>
                <a:ext cx="701328"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Content Placeholder 2">
                <a:extLst>
                  <a:ext uri="{FF2B5EF4-FFF2-40B4-BE49-F238E27FC236}">
                    <a16:creationId xmlns:a16="http://schemas.microsoft.com/office/drawing/2014/main" id="{BEF4F9A5-FF28-8440-9DAF-1D1ED4100CFB}"/>
                  </a:ext>
                </a:extLst>
              </p:cNvPr>
              <p:cNvSpPr txBox="1">
                <a:spLocks/>
              </p:cNvSpPr>
              <p:nvPr/>
            </p:nvSpPr>
            <p:spPr>
              <a:xfrm>
                <a:off x="4567462" y="34808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74" name="Content Placeholder 2">
                <a:extLst>
                  <a:ext uri="{FF2B5EF4-FFF2-40B4-BE49-F238E27FC236}">
                    <a16:creationId xmlns:a16="http://schemas.microsoft.com/office/drawing/2014/main" id="{BEF4F9A5-FF28-8440-9DAF-1D1ED4100CFB}"/>
                  </a:ext>
                </a:extLst>
              </p:cNvPr>
              <p:cNvSpPr txBox="1">
                <a:spLocks noRot="1" noChangeAspect="1" noMove="1" noResize="1" noEditPoints="1" noAdjustHandles="1" noChangeArrowheads="1" noChangeShapeType="1" noTextEdit="1"/>
              </p:cNvSpPr>
              <p:nvPr/>
            </p:nvSpPr>
            <p:spPr>
              <a:xfrm>
                <a:off x="4567462" y="3480824"/>
                <a:ext cx="701328" cy="503588"/>
              </a:xfrm>
              <a:prstGeom prst="rect">
                <a:avLst/>
              </a:prstGeom>
              <a:blipFill>
                <a:blip r:embed="rId5"/>
                <a:stretch>
                  <a:fillRect/>
                </a:stretch>
              </a:blipFill>
            </p:spPr>
            <p:txBody>
              <a:bodyPr/>
              <a:lstStyle/>
              <a:p>
                <a:r>
                  <a:rPr lang="en-US">
                    <a:noFill/>
                  </a:rPr>
                  <a:t> </a:t>
                </a:r>
              </a:p>
            </p:txBody>
          </p:sp>
        </mc:Fallback>
      </mc:AlternateContent>
      <p:sp>
        <p:nvSpPr>
          <p:cNvPr id="75" name="Rounded Rectangle 74">
            <a:extLst>
              <a:ext uri="{FF2B5EF4-FFF2-40B4-BE49-F238E27FC236}">
                <a16:creationId xmlns:a16="http://schemas.microsoft.com/office/drawing/2014/main" id="{785C13DA-1245-8B4B-BA3B-0F9CC8642C27}"/>
              </a:ext>
            </a:extLst>
          </p:cNvPr>
          <p:cNvSpPr/>
          <p:nvPr/>
        </p:nvSpPr>
        <p:spPr>
          <a:xfrm>
            <a:off x="7019643" y="5330689"/>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32CC637-0D04-E045-97EC-62301A2FB517}"/>
              </a:ext>
            </a:extLst>
          </p:cNvPr>
          <p:cNvSpPr/>
          <p:nvPr/>
        </p:nvSpPr>
        <p:spPr>
          <a:xfrm>
            <a:off x="7124425"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B9AD6A7-0092-C344-8EAB-211E6AE860AB}"/>
              </a:ext>
            </a:extLst>
          </p:cNvPr>
          <p:cNvSpPr/>
          <p:nvPr/>
        </p:nvSpPr>
        <p:spPr>
          <a:xfrm>
            <a:off x="7370684"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378B29B-7E2C-3849-BFFB-1EDFCD931458}"/>
              </a:ext>
            </a:extLst>
          </p:cNvPr>
          <p:cNvSpPr/>
          <p:nvPr/>
        </p:nvSpPr>
        <p:spPr>
          <a:xfrm>
            <a:off x="7616943"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1E9E263-7724-C04E-8CC1-2A991EFB6236}"/>
              </a:ext>
            </a:extLst>
          </p:cNvPr>
          <p:cNvSpPr/>
          <p:nvPr/>
        </p:nvSpPr>
        <p:spPr>
          <a:xfrm>
            <a:off x="7868812" y="5386040"/>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BB77AE-E600-2D4A-A8F6-DA5796922715}"/>
              </a:ext>
            </a:extLst>
          </p:cNvPr>
          <p:cNvSpPr/>
          <p:nvPr/>
        </p:nvSpPr>
        <p:spPr>
          <a:xfrm>
            <a:off x="7124425"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897086D-0408-F142-9B0F-D6527B2A3184}"/>
              </a:ext>
            </a:extLst>
          </p:cNvPr>
          <p:cNvSpPr/>
          <p:nvPr/>
        </p:nvSpPr>
        <p:spPr>
          <a:xfrm>
            <a:off x="7370684"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285B13-1EBB-874A-908F-A4275B96C77D}"/>
              </a:ext>
            </a:extLst>
          </p:cNvPr>
          <p:cNvSpPr/>
          <p:nvPr/>
        </p:nvSpPr>
        <p:spPr>
          <a:xfrm>
            <a:off x="7616943"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671CE2A-1182-4B4E-99DF-3D670317CCC9}"/>
              </a:ext>
            </a:extLst>
          </p:cNvPr>
          <p:cNvSpPr/>
          <p:nvPr/>
        </p:nvSpPr>
        <p:spPr>
          <a:xfrm>
            <a:off x="7868812" y="3079223"/>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B3D261A4-B0C0-8045-97D9-44DA955B3884}"/>
              </a:ext>
            </a:extLst>
          </p:cNvPr>
          <p:cNvSpPr/>
          <p:nvPr/>
        </p:nvSpPr>
        <p:spPr>
          <a:xfrm>
            <a:off x="6903490" y="4171771"/>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3D2774D-5820-6A4D-A429-89A1609B30F6}"/>
              </a:ext>
            </a:extLst>
          </p:cNvPr>
          <p:cNvSpPr/>
          <p:nvPr/>
        </p:nvSpPr>
        <p:spPr>
          <a:xfrm>
            <a:off x="6988040"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0CC57D3-EA98-B648-BB88-074D0CC018B5}"/>
              </a:ext>
            </a:extLst>
          </p:cNvPr>
          <p:cNvSpPr/>
          <p:nvPr/>
        </p:nvSpPr>
        <p:spPr>
          <a:xfrm>
            <a:off x="7234299"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A536028-C6A6-5B4B-83D2-BF2CC5A2998B}"/>
              </a:ext>
            </a:extLst>
          </p:cNvPr>
          <p:cNvSpPr/>
          <p:nvPr/>
        </p:nvSpPr>
        <p:spPr>
          <a:xfrm>
            <a:off x="7480558"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0E489B1-C4A4-7546-A23F-7F124981A1E0}"/>
              </a:ext>
            </a:extLst>
          </p:cNvPr>
          <p:cNvSpPr/>
          <p:nvPr/>
        </p:nvSpPr>
        <p:spPr>
          <a:xfrm>
            <a:off x="7732427" y="4225038"/>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0F6EA35-7F78-CD48-ACED-D83E68475749}"/>
              </a:ext>
            </a:extLst>
          </p:cNvPr>
          <p:cNvSpPr/>
          <p:nvPr/>
        </p:nvSpPr>
        <p:spPr>
          <a:xfrm>
            <a:off x="7990423" y="422732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6875A797-80F5-A248-A860-62BFAD11A91A}"/>
              </a:ext>
            </a:extLst>
          </p:cNvPr>
          <p:cNvSpPr/>
          <p:nvPr/>
        </p:nvSpPr>
        <p:spPr>
          <a:xfrm>
            <a:off x="7038733" y="3032199"/>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7D91609B-B92C-1247-A422-2CC602A7E43B}"/>
              </a:ext>
            </a:extLst>
          </p:cNvPr>
          <p:cNvSpPr/>
          <p:nvPr/>
        </p:nvSpPr>
        <p:spPr>
          <a:xfrm rot="16200000">
            <a:off x="7344354" y="354961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D8A9A8AE-3DF1-E94E-BB96-24CE5A8FC703}"/>
              </a:ext>
            </a:extLst>
          </p:cNvPr>
          <p:cNvSpPr/>
          <p:nvPr/>
        </p:nvSpPr>
        <p:spPr>
          <a:xfrm rot="16200000">
            <a:off x="7365914" y="47187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602D8282-08EF-044E-A2EC-1C0B30FE97C2}"/>
                  </a:ext>
                </a:extLst>
              </p:cNvPr>
              <p:cNvSpPr txBox="1">
                <a:spLocks/>
              </p:cNvSpPr>
              <p:nvPr/>
            </p:nvSpPr>
            <p:spPr>
              <a:xfrm>
                <a:off x="6835718" y="4676183"/>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93" name="Content Placeholder 2">
                <a:extLst>
                  <a:ext uri="{FF2B5EF4-FFF2-40B4-BE49-F238E27FC236}">
                    <a16:creationId xmlns:a16="http://schemas.microsoft.com/office/drawing/2014/main" id="{602D8282-08EF-044E-A2EC-1C0B30FE97C2}"/>
                  </a:ext>
                </a:extLst>
              </p:cNvPr>
              <p:cNvSpPr txBox="1">
                <a:spLocks noRot="1" noChangeAspect="1" noMove="1" noResize="1" noEditPoints="1" noAdjustHandles="1" noChangeArrowheads="1" noChangeShapeType="1" noTextEdit="1"/>
              </p:cNvSpPr>
              <p:nvPr/>
            </p:nvSpPr>
            <p:spPr>
              <a:xfrm>
                <a:off x="6835718" y="4676183"/>
                <a:ext cx="701328"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Content Placeholder 2">
                <a:extLst>
                  <a:ext uri="{FF2B5EF4-FFF2-40B4-BE49-F238E27FC236}">
                    <a16:creationId xmlns:a16="http://schemas.microsoft.com/office/drawing/2014/main" id="{87AB8E62-4C6B-CB4F-A510-0F8315F3AD25}"/>
                  </a:ext>
                </a:extLst>
              </p:cNvPr>
              <p:cNvSpPr txBox="1">
                <a:spLocks/>
              </p:cNvSpPr>
              <p:nvPr/>
            </p:nvSpPr>
            <p:spPr>
              <a:xfrm>
                <a:off x="6843027" y="349724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94" name="Content Placeholder 2">
                <a:extLst>
                  <a:ext uri="{FF2B5EF4-FFF2-40B4-BE49-F238E27FC236}">
                    <a16:creationId xmlns:a16="http://schemas.microsoft.com/office/drawing/2014/main" id="{87AB8E62-4C6B-CB4F-A510-0F8315F3AD25}"/>
                  </a:ext>
                </a:extLst>
              </p:cNvPr>
              <p:cNvSpPr txBox="1">
                <a:spLocks noRot="1" noChangeAspect="1" noMove="1" noResize="1" noEditPoints="1" noAdjustHandles="1" noChangeArrowheads="1" noChangeShapeType="1" noTextEdit="1"/>
              </p:cNvSpPr>
              <p:nvPr/>
            </p:nvSpPr>
            <p:spPr>
              <a:xfrm>
                <a:off x="6843027" y="3497242"/>
                <a:ext cx="701328" cy="503588"/>
              </a:xfrm>
              <a:prstGeom prst="rect">
                <a:avLst/>
              </a:prstGeom>
              <a:blipFill>
                <a:blip r:embed="rId7"/>
                <a:stretch>
                  <a:fillRect/>
                </a:stretch>
              </a:blipFill>
            </p:spPr>
            <p:txBody>
              <a:bodyPr/>
              <a:lstStyle/>
              <a:p>
                <a:r>
                  <a:rPr lang="en-US">
                    <a:noFill/>
                  </a:rPr>
                  <a:t> </a:t>
                </a:r>
              </a:p>
            </p:txBody>
          </p:sp>
        </mc:Fallback>
      </mc:AlternateContent>
      <p:sp>
        <p:nvSpPr>
          <p:cNvPr id="95" name="Rounded Rectangle 94">
            <a:extLst>
              <a:ext uri="{FF2B5EF4-FFF2-40B4-BE49-F238E27FC236}">
                <a16:creationId xmlns:a16="http://schemas.microsoft.com/office/drawing/2014/main" id="{DA0C9841-20B3-B447-842F-EEE2526D8E9B}"/>
              </a:ext>
            </a:extLst>
          </p:cNvPr>
          <p:cNvSpPr/>
          <p:nvPr/>
        </p:nvSpPr>
        <p:spPr>
          <a:xfrm>
            <a:off x="9320649" y="5339671"/>
            <a:ext cx="1196135"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5A7BE7-8F2F-D342-8ECF-284129E35120}"/>
              </a:ext>
            </a:extLst>
          </p:cNvPr>
          <p:cNvSpPr/>
          <p:nvPr/>
        </p:nvSpPr>
        <p:spPr>
          <a:xfrm>
            <a:off x="9425431"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96327BA-CD73-9F4C-872F-66F2FBB435EC}"/>
              </a:ext>
            </a:extLst>
          </p:cNvPr>
          <p:cNvSpPr/>
          <p:nvPr/>
        </p:nvSpPr>
        <p:spPr>
          <a:xfrm>
            <a:off x="9671690"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6936CAA-083E-F74C-83DC-47EFA16BA7F1}"/>
              </a:ext>
            </a:extLst>
          </p:cNvPr>
          <p:cNvSpPr/>
          <p:nvPr/>
        </p:nvSpPr>
        <p:spPr>
          <a:xfrm>
            <a:off x="9917949"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721BFC8-488A-E544-8039-FF95473E4677}"/>
              </a:ext>
            </a:extLst>
          </p:cNvPr>
          <p:cNvSpPr/>
          <p:nvPr/>
        </p:nvSpPr>
        <p:spPr>
          <a:xfrm>
            <a:off x="10169818" y="539502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D8B98019-A811-8A43-A9EC-3F968DD6AF5F}"/>
              </a:ext>
            </a:extLst>
          </p:cNvPr>
          <p:cNvSpPr/>
          <p:nvPr/>
        </p:nvSpPr>
        <p:spPr>
          <a:xfrm>
            <a:off x="9425431"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C2E9BF57-C376-B741-A36B-15614D8A562E}"/>
              </a:ext>
            </a:extLst>
          </p:cNvPr>
          <p:cNvSpPr/>
          <p:nvPr/>
        </p:nvSpPr>
        <p:spPr>
          <a:xfrm>
            <a:off x="9671690"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A74C246-0177-C74B-80B5-763B069F3911}"/>
              </a:ext>
            </a:extLst>
          </p:cNvPr>
          <p:cNvSpPr/>
          <p:nvPr/>
        </p:nvSpPr>
        <p:spPr>
          <a:xfrm>
            <a:off x="9917949"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258B4E7-45B9-8E4F-8412-2DA1BE33A73C}"/>
              </a:ext>
            </a:extLst>
          </p:cNvPr>
          <p:cNvSpPr/>
          <p:nvPr/>
        </p:nvSpPr>
        <p:spPr>
          <a:xfrm>
            <a:off x="10169818" y="3088205"/>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A2210478-1028-B04C-B747-19F17823E06D}"/>
              </a:ext>
            </a:extLst>
          </p:cNvPr>
          <p:cNvSpPr/>
          <p:nvPr/>
        </p:nvSpPr>
        <p:spPr>
          <a:xfrm>
            <a:off x="9204496" y="4180753"/>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101897-56E6-2C44-8EEF-760D3063C9B3}"/>
              </a:ext>
            </a:extLst>
          </p:cNvPr>
          <p:cNvSpPr/>
          <p:nvPr/>
        </p:nvSpPr>
        <p:spPr>
          <a:xfrm>
            <a:off x="9289046"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A229551-A421-EC43-8BAD-C21801E155A4}"/>
              </a:ext>
            </a:extLst>
          </p:cNvPr>
          <p:cNvSpPr/>
          <p:nvPr/>
        </p:nvSpPr>
        <p:spPr>
          <a:xfrm>
            <a:off x="9535305"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59D13A2-CE3E-2E41-B48F-DCC78D236584}"/>
              </a:ext>
            </a:extLst>
          </p:cNvPr>
          <p:cNvSpPr/>
          <p:nvPr/>
        </p:nvSpPr>
        <p:spPr>
          <a:xfrm>
            <a:off x="9781564"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3D29972-0753-0549-AFDB-7999F2CA7064}"/>
              </a:ext>
            </a:extLst>
          </p:cNvPr>
          <p:cNvSpPr/>
          <p:nvPr/>
        </p:nvSpPr>
        <p:spPr>
          <a:xfrm>
            <a:off x="10033433" y="423402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A96AC2-2AE4-4147-9B5F-E6DEF428D471}"/>
              </a:ext>
            </a:extLst>
          </p:cNvPr>
          <p:cNvSpPr/>
          <p:nvPr/>
        </p:nvSpPr>
        <p:spPr>
          <a:xfrm>
            <a:off x="10291429" y="4236304"/>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BC3F028-A301-0444-B329-2B6F15D2F043}"/>
              </a:ext>
            </a:extLst>
          </p:cNvPr>
          <p:cNvSpPr/>
          <p:nvPr/>
        </p:nvSpPr>
        <p:spPr>
          <a:xfrm>
            <a:off x="9339739" y="3041181"/>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a:extLst>
              <a:ext uri="{FF2B5EF4-FFF2-40B4-BE49-F238E27FC236}">
                <a16:creationId xmlns:a16="http://schemas.microsoft.com/office/drawing/2014/main" id="{32478F26-EE47-7345-A1B2-7925B2619638}"/>
              </a:ext>
            </a:extLst>
          </p:cNvPr>
          <p:cNvSpPr/>
          <p:nvPr/>
        </p:nvSpPr>
        <p:spPr>
          <a:xfrm rot="16200000">
            <a:off x="9645360" y="35585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a:extLst>
              <a:ext uri="{FF2B5EF4-FFF2-40B4-BE49-F238E27FC236}">
                <a16:creationId xmlns:a16="http://schemas.microsoft.com/office/drawing/2014/main" id="{B3D7E915-F51E-9443-8CDE-2E1277F20217}"/>
              </a:ext>
            </a:extLst>
          </p:cNvPr>
          <p:cNvSpPr/>
          <p:nvPr/>
        </p:nvSpPr>
        <p:spPr>
          <a:xfrm rot="16200000">
            <a:off x="9666920" y="472774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3" name="Content Placeholder 2">
                <a:extLst>
                  <a:ext uri="{FF2B5EF4-FFF2-40B4-BE49-F238E27FC236}">
                    <a16:creationId xmlns:a16="http://schemas.microsoft.com/office/drawing/2014/main" id="{EBA1707F-0296-2D46-8FEF-C1BC6F5D1ECD}"/>
                  </a:ext>
                </a:extLst>
              </p:cNvPr>
              <p:cNvSpPr txBox="1">
                <a:spLocks/>
              </p:cNvSpPr>
              <p:nvPr/>
            </p:nvSpPr>
            <p:spPr>
              <a:xfrm>
                <a:off x="9136724" y="468516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xmlns="">
          <p:sp>
            <p:nvSpPr>
              <p:cNvPr id="113" name="Content Placeholder 2">
                <a:extLst>
                  <a:ext uri="{FF2B5EF4-FFF2-40B4-BE49-F238E27FC236}">
                    <a16:creationId xmlns:a16="http://schemas.microsoft.com/office/drawing/2014/main" id="{EBA1707F-0296-2D46-8FEF-C1BC6F5D1ECD}"/>
                  </a:ext>
                </a:extLst>
              </p:cNvPr>
              <p:cNvSpPr txBox="1">
                <a:spLocks noRot="1" noChangeAspect="1" noMove="1" noResize="1" noEditPoints="1" noAdjustHandles="1" noChangeArrowheads="1" noChangeShapeType="1" noTextEdit="1"/>
              </p:cNvSpPr>
              <p:nvPr/>
            </p:nvSpPr>
            <p:spPr>
              <a:xfrm>
                <a:off x="9136724" y="4685165"/>
                <a:ext cx="701328"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Content Placeholder 2">
                <a:extLst>
                  <a:ext uri="{FF2B5EF4-FFF2-40B4-BE49-F238E27FC236}">
                    <a16:creationId xmlns:a16="http://schemas.microsoft.com/office/drawing/2014/main" id="{88F6B711-6275-BE47-A1C4-0638E67C3331}"/>
                  </a:ext>
                </a:extLst>
              </p:cNvPr>
              <p:cNvSpPr txBox="1">
                <a:spLocks/>
              </p:cNvSpPr>
              <p:nvPr/>
            </p:nvSpPr>
            <p:spPr>
              <a:xfrm>
                <a:off x="9144033" y="350622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xmlns="">
          <p:sp>
            <p:nvSpPr>
              <p:cNvPr id="114" name="Content Placeholder 2">
                <a:extLst>
                  <a:ext uri="{FF2B5EF4-FFF2-40B4-BE49-F238E27FC236}">
                    <a16:creationId xmlns:a16="http://schemas.microsoft.com/office/drawing/2014/main" id="{88F6B711-6275-BE47-A1C4-0638E67C3331}"/>
                  </a:ext>
                </a:extLst>
              </p:cNvPr>
              <p:cNvSpPr txBox="1">
                <a:spLocks noRot="1" noChangeAspect="1" noMove="1" noResize="1" noEditPoints="1" noAdjustHandles="1" noChangeArrowheads="1" noChangeShapeType="1" noTextEdit="1"/>
              </p:cNvSpPr>
              <p:nvPr/>
            </p:nvSpPr>
            <p:spPr>
              <a:xfrm>
                <a:off x="9144033" y="3506224"/>
                <a:ext cx="701328" cy="50358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Content Placeholder 2">
                <a:extLst>
                  <a:ext uri="{FF2B5EF4-FFF2-40B4-BE49-F238E27FC236}">
                    <a16:creationId xmlns:a16="http://schemas.microsoft.com/office/drawing/2014/main" id="{1F028BB4-661E-8048-88CA-0B4E65E37760}"/>
                  </a:ext>
                </a:extLst>
              </p:cNvPr>
              <p:cNvSpPr txBox="1">
                <a:spLocks/>
              </p:cNvSpPr>
              <p:nvPr/>
            </p:nvSpPr>
            <p:spPr>
              <a:xfrm>
                <a:off x="2936405" y="55667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5" name="Content Placeholder 2">
                <a:extLst>
                  <a:ext uri="{FF2B5EF4-FFF2-40B4-BE49-F238E27FC236}">
                    <a16:creationId xmlns:a16="http://schemas.microsoft.com/office/drawing/2014/main" id="{1F028BB4-661E-8048-88CA-0B4E65E37760}"/>
                  </a:ext>
                </a:extLst>
              </p:cNvPr>
              <p:cNvSpPr txBox="1">
                <a:spLocks noRot="1" noChangeAspect="1" noMove="1" noResize="1" noEditPoints="1" noAdjustHandles="1" noChangeArrowheads="1" noChangeShapeType="1" noTextEdit="1"/>
              </p:cNvSpPr>
              <p:nvPr/>
            </p:nvSpPr>
            <p:spPr>
              <a:xfrm>
                <a:off x="2936405" y="5566790"/>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243F4651-A9CA-A549-A6D2-0B1A30201F1B}"/>
                  </a:ext>
                </a:extLst>
              </p:cNvPr>
              <p:cNvSpPr txBox="1">
                <a:spLocks/>
              </p:cNvSpPr>
              <p:nvPr/>
            </p:nvSpPr>
            <p:spPr>
              <a:xfrm>
                <a:off x="5223678" y="559508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6" name="Content Placeholder 2">
                <a:extLst>
                  <a:ext uri="{FF2B5EF4-FFF2-40B4-BE49-F238E27FC236}">
                    <a16:creationId xmlns:a16="http://schemas.microsoft.com/office/drawing/2014/main" id="{243F4651-A9CA-A549-A6D2-0B1A30201F1B}"/>
                  </a:ext>
                </a:extLst>
              </p:cNvPr>
              <p:cNvSpPr txBox="1">
                <a:spLocks noRot="1" noChangeAspect="1" noMove="1" noResize="1" noEditPoints="1" noAdjustHandles="1" noChangeArrowheads="1" noChangeShapeType="1" noTextEdit="1"/>
              </p:cNvSpPr>
              <p:nvPr/>
            </p:nvSpPr>
            <p:spPr>
              <a:xfrm>
                <a:off x="5223678" y="5595080"/>
                <a:ext cx="466367" cy="503588"/>
              </a:xfrm>
              <a:prstGeom prst="rect">
                <a:avLst/>
              </a:prstGeom>
              <a:blipFill>
                <a:blip r:embed="rId11"/>
                <a:stretch>
                  <a:fillRect l="-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Content Placeholder 2">
                <a:extLst>
                  <a:ext uri="{FF2B5EF4-FFF2-40B4-BE49-F238E27FC236}">
                    <a16:creationId xmlns:a16="http://schemas.microsoft.com/office/drawing/2014/main" id="{DDBA0AC8-46E8-5B45-A307-B9147A8FAB75}"/>
                  </a:ext>
                </a:extLst>
              </p:cNvPr>
              <p:cNvSpPr txBox="1">
                <a:spLocks/>
              </p:cNvSpPr>
              <p:nvPr/>
            </p:nvSpPr>
            <p:spPr>
              <a:xfrm>
                <a:off x="7431960" y="557010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7" name="Content Placeholder 2">
                <a:extLst>
                  <a:ext uri="{FF2B5EF4-FFF2-40B4-BE49-F238E27FC236}">
                    <a16:creationId xmlns:a16="http://schemas.microsoft.com/office/drawing/2014/main" id="{DDBA0AC8-46E8-5B45-A307-B9147A8FAB75}"/>
                  </a:ext>
                </a:extLst>
              </p:cNvPr>
              <p:cNvSpPr txBox="1">
                <a:spLocks noRot="1" noChangeAspect="1" noMove="1" noResize="1" noEditPoints="1" noAdjustHandles="1" noChangeArrowheads="1" noChangeShapeType="1" noTextEdit="1"/>
              </p:cNvSpPr>
              <p:nvPr/>
            </p:nvSpPr>
            <p:spPr>
              <a:xfrm>
                <a:off x="7431960" y="5570101"/>
                <a:ext cx="466367" cy="503588"/>
              </a:xfrm>
              <a:prstGeom prst="rect">
                <a:avLst/>
              </a:prstGeom>
              <a:blipFill>
                <a:blip r:embed="rId12"/>
                <a:stretch>
                  <a:fillRect l="-5263"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Content Placeholder 2">
                <a:extLst>
                  <a:ext uri="{FF2B5EF4-FFF2-40B4-BE49-F238E27FC236}">
                    <a16:creationId xmlns:a16="http://schemas.microsoft.com/office/drawing/2014/main" id="{5C95443F-7D87-8C40-8ECA-F7C1BEB62329}"/>
                  </a:ext>
                </a:extLst>
              </p:cNvPr>
              <p:cNvSpPr txBox="1">
                <a:spLocks/>
              </p:cNvSpPr>
              <p:nvPr/>
            </p:nvSpPr>
            <p:spPr>
              <a:xfrm>
                <a:off x="9770266" y="5592190"/>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18" name="Content Placeholder 2">
                <a:extLst>
                  <a:ext uri="{FF2B5EF4-FFF2-40B4-BE49-F238E27FC236}">
                    <a16:creationId xmlns:a16="http://schemas.microsoft.com/office/drawing/2014/main" id="{5C95443F-7D87-8C40-8ECA-F7C1BEB62329}"/>
                  </a:ext>
                </a:extLst>
              </p:cNvPr>
              <p:cNvSpPr txBox="1">
                <a:spLocks noRot="1" noChangeAspect="1" noMove="1" noResize="1" noEditPoints="1" noAdjustHandles="1" noChangeArrowheads="1" noChangeShapeType="1" noTextEdit="1"/>
              </p:cNvSpPr>
              <p:nvPr/>
            </p:nvSpPr>
            <p:spPr>
              <a:xfrm>
                <a:off x="9770266" y="5592190"/>
                <a:ext cx="466367" cy="503588"/>
              </a:xfrm>
              <a:prstGeom prst="rect">
                <a:avLst/>
              </a:prstGeom>
              <a:blipFill>
                <a:blip r:embed="rId13"/>
                <a:stretch>
                  <a:fillRect l="-2632"/>
                </a:stretch>
              </a:blipFill>
            </p:spPr>
            <p:txBody>
              <a:bodyPr/>
              <a:lstStyle/>
              <a:p>
                <a:r>
                  <a:rPr lang="en-US">
                    <a:noFill/>
                  </a:rPr>
                  <a:t> </a:t>
                </a:r>
              </a:p>
            </p:txBody>
          </p:sp>
        </mc:Fallback>
      </mc:AlternateContent>
      <p:sp>
        <p:nvSpPr>
          <p:cNvPr id="119" name="Right Arrow 118">
            <a:extLst>
              <a:ext uri="{FF2B5EF4-FFF2-40B4-BE49-F238E27FC236}">
                <a16:creationId xmlns:a16="http://schemas.microsoft.com/office/drawing/2014/main" id="{FB5B8560-2125-4B4D-A746-768335D23018}"/>
              </a:ext>
            </a:extLst>
          </p:cNvPr>
          <p:cNvSpPr/>
          <p:nvPr/>
        </p:nvSpPr>
        <p:spPr>
          <a:xfrm>
            <a:off x="3951891" y="41182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Content Placeholder 2">
                <a:extLst>
                  <a:ext uri="{FF2B5EF4-FFF2-40B4-BE49-F238E27FC236}">
                    <a16:creationId xmlns:a16="http://schemas.microsoft.com/office/drawing/2014/main" id="{C649DF52-D45F-6F45-9821-F2CA15B64CD6}"/>
                  </a:ext>
                </a:extLst>
              </p:cNvPr>
              <p:cNvSpPr txBox="1">
                <a:spLocks/>
              </p:cNvSpPr>
              <p:nvPr/>
            </p:nvSpPr>
            <p:spPr>
              <a:xfrm>
                <a:off x="3818000" y="365766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2" name="Content Placeholder 2">
                <a:extLst>
                  <a:ext uri="{FF2B5EF4-FFF2-40B4-BE49-F238E27FC236}">
                    <a16:creationId xmlns:a16="http://schemas.microsoft.com/office/drawing/2014/main" id="{C649DF52-D45F-6F45-9821-F2CA15B64CD6}"/>
                  </a:ext>
                </a:extLst>
              </p:cNvPr>
              <p:cNvSpPr txBox="1">
                <a:spLocks noRot="1" noChangeAspect="1" noMove="1" noResize="1" noEditPoints="1" noAdjustHandles="1" noChangeArrowheads="1" noChangeShapeType="1" noTextEdit="1"/>
              </p:cNvSpPr>
              <p:nvPr/>
            </p:nvSpPr>
            <p:spPr>
              <a:xfrm>
                <a:off x="3818000" y="3657669"/>
                <a:ext cx="701328" cy="503588"/>
              </a:xfrm>
              <a:prstGeom prst="rect">
                <a:avLst/>
              </a:prstGeom>
              <a:blipFill>
                <a:blip r:embed="rId14"/>
                <a:stretch>
                  <a:fillRect/>
                </a:stretch>
              </a:blipFill>
            </p:spPr>
            <p:txBody>
              <a:bodyPr/>
              <a:lstStyle/>
              <a:p>
                <a:r>
                  <a:rPr lang="en-US">
                    <a:noFill/>
                  </a:rPr>
                  <a:t> </a:t>
                </a:r>
              </a:p>
            </p:txBody>
          </p:sp>
        </mc:Fallback>
      </mc:AlternateContent>
      <p:sp>
        <p:nvSpPr>
          <p:cNvPr id="124" name="Right Arrow 123">
            <a:extLst>
              <a:ext uri="{FF2B5EF4-FFF2-40B4-BE49-F238E27FC236}">
                <a16:creationId xmlns:a16="http://schemas.microsoft.com/office/drawing/2014/main" id="{739140FE-B41D-0744-BFC8-87DCC29C976C}"/>
              </a:ext>
            </a:extLst>
          </p:cNvPr>
          <p:cNvSpPr/>
          <p:nvPr/>
        </p:nvSpPr>
        <p:spPr>
          <a:xfrm>
            <a:off x="6150460" y="41594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Content Placeholder 2">
                <a:extLst>
                  <a:ext uri="{FF2B5EF4-FFF2-40B4-BE49-F238E27FC236}">
                    <a16:creationId xmlns:a16="http://schemas.microsoft.com/office/drawing/2014/main" id="{63F69B9E-A61F-D040-9D60-E053AC71C5B0}"/>
                  </a:ext>
                </a:extLst>
              </p:cNvPr>
              <p:cNvSpPr txBox="1">
                <a:spLocks/>
              </p:cNvSpPr>
              <p:nvPr/>
            </p:nvSpPr>
            <p:spPr>
              <a:xfrm>
                <a:off x="6016569" y="369887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5" name="Content Placeholder 2">
                <a:extLst>
                  <a:ext uri="{FF2B5EF4-FFF2-40B4-BE49-F238E27FC236}">
                    <a16:creationId xmlns:a16="http://schemas.microsoft.com/office/drawing/2014/main" id="{63F69B9E-A61F-D040-9D60-E053AC71C5B0}"/>
                  </a:ext>
                </a:extLst>
              </p:cNvPr>
              <p:cNvSpPr txBox="1">
                <a:spLocks noRot="1" noChangeAspect="1" noMove="1" noResize="1" noEditPoints="1" noAdjustHandles="1" noChangeArrowheads="1" noChangeShapeType="1" noTextEdit="1"/>
              </p:cNvSpPr>
              <p:nvPr/>
            </p:nvSpPr>
            <p:spPr>
              <a:xfrm>
                <a:off x="6016569" y="3698871"/>
                <a:ext cx="701328" cy="503588"/>
              </a:xfrm>
              <a:prstGeom prst="rect">
                <a:avLst/>
              </a:prstGeom>
              <a:blipFill>
                <a:blip r:embed="rId15"/>
                <a:stretch>
                  <a:fillRect/>
                </a:stretch>
              </a:blipFill>
            </p:spPr>
            <p:txBody>
              <a:bodyPr/>
              <a:lstStyle/>
              <a:p>
                <a:r>
                  <a:rPr lang="en-US">
                    <a:noFill/>
                  </a:rPr>
                  <a:t> </a:t>
                </a:r>
              </a:p>
            </p:txBody>
          </p:sp>
        </mc:Fallback>
      </mc:AlternateContent>
      <p:sp>
        <p:nvSpPr>
          <p:cNvPr id="126" name="Right Arrow 125">
            <a:extLst>
              <a:ext uri="{FF2B5EF4-FFF2-40B4-BE49-F238E27FC236}">
                <a16:creationId xmlns:a16="http://schemas.microsoft.com/office/drawing/2014/main" id="{A0B97A06-4B1A-7E46-A61F-E2ABE595FBF3}"/>
              </a:ext>
            </a:extLst>
          </p:cNvPr>
          <p:cNvSpPr/>
          <p:nvPr/>
        </p:nvSpPr>
        <p:spPr>
          <a:xfrm>
            <a:off x="8438026" y="41807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7" name="Content Placeholder 2">
                <a:extLst>
                  <a:ext uri="{FF2B5EF4-FFF2-40B4-BE49-F238E27FC236}">
                    <a16:creationId xmlns:a16="http://schemas.microsoft.com/office/drawing/2014/main" id="{92CCF0C2-D072-A042-B07D-879687D67FEF}"/>
                  </a:ext>
                </a:extLst>
              </p:cNvPr>
              <p:cNvSpPr txBox="1">
                <a:spLocks/>
              </p:cNvSpPr>
              <p:nvPr/>
            </p:nvSpPr>
            <p:spPr>
              <a:xfrm>
                <a:off x="8304135" y="3720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xmlns="">
          <p:sp>
            <p:nvSpPr>
              <p:cNvPr id="127" name="Content Placeholder 2">
                <a:extLst>
                  <a:ext uri="{FF2B5EF4-FFF2-40B4-BE49-F238E27FC236}">
                    <a16:creationId xmlns:a16="http://schemas.microsoft.com/office/drawing/2014/main" id="{92CCF0C2-D072-A042-B07D-879687D67FEF}"/>
                  </a:ext>
                </a:extLst>
              </p:cNvPr>
              <p:cNvSpPr txBox="1">
                <a:spLocks noRot="1" noChangeAspect="1" noMove="1" noResize="1" noEditPoints="1" noAdjustHandles="1" noChangeArrowheads="1" noChangeShapeType="1" noTextEdit="1"/>
              </p:cNvSpPr>
              <p:nvPr/>
            </p:nvSpPr>
            <p:spPr>
              <a:xfrm>
                <a:off x="8304135" y="3720162"/>
                <a:ext cx="701328" cy="503588"/>
              </a:xfrm>
              <a:prstGeom prst="rect">
                <a:avLst/>
              </a:prstGeom>
              <a:blipFill>
                <a:blip r:embed="rId15"/>
                <a:stretch>
                  <a:fillRect/>
                </a:stretch>
              </a:blipFill>
            </p:spPr>
            <p:txBody>
              <a:bodyPr/>
              <a:lstStyle/>
              <a:p>
                <a:r>
                  <a:rPr lang="en-US">
                    <a:noFill/>
                  </a:rPr>
                  <a:t> </a:t>
                </a:r>
              </a:p>
            </p:txBody>
          </p:sp>
        </mc:Fallback>
      </mc:AlternateContent>
      <p:sp>
        <p:nvSpPr>
          <p:cNvPr id="128" name="Content Placeholder 2">
            <a:extLst>
              <a:ext uri="{FF2B5EF4-FFF2-40B4-BE49-F238E27FC236}">
                <a16:creationId xmlns:a16="http://schemas.microsoft.com/office/drawing/2014/main" id="{F0DB991D-8AC4-2F49-958D-C6E6F9DD54A7}"/>
              </a:ext>
            </a:extLst>
          </p:cNvPr>
          <p:cNvSpPr txBox="1">
            <a:spLocks/>
          </p:cNvSpPr>
          <p:nvPr/>
        </p:nvSpPr>
        <p:spPr>
          <a:xfrm>
            <a:off x="2299868" y="6003497"/>
            <a:ext cx="1604256"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&lt;START&gt;</a:t>
            </a:r>
          </a:p>
        </p:txBody>
      </p:sp>
      <p:sp>
        <p:nvSpPr>
          <p:cNvPr id="129" name="Content Placeholder 2">
            <a:extLst>
              <a:ext uri="{FF2B5EF4-FFF2-40B4-BE49-F238E27FC236}">
                <a16:creationId xmlns:a16="http://schemas.microsoft.com/office/drawing/2014/main" id="{94A19662-B16E-ED4C-8FEE-5BEB725A07A3}"/>
              </a:ext>
            </a:extLst>
          </p:cNvPr>
          <p:cNvSpPr txBox="1">
            <a:spLocks/>
          </p:cNvSpPr>
          <p:nvPr/>
        </p:nvSpPr>
        <p:spPr>
          <a:xfrm>
            <a:off x="4752175" y="6003497"/>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0" name="Content Placeholder 2">
            <a:extLst>
              <a:ext uri="{FF2B5EF4-FFF2-40B4-BE49-F238E27FC236}">
                <a16:creationId xmlns:a16="http://schemas.microsoft.com/office/drawing/2014/main" id="{6CC75B8A-D385-5248-8A24-7AF95C38AF0C}"/>
              </a:ext>
            </a:extLst>
          </p:cNvPr>
          <p:cNvSpPr txBox="1">
            <a:spLocks/>
          </p:cNvSpPr>
          <p:nvPr/>
        </p:nvSpPr>
        <p:spPr>
          <a:xfrm>
            <a:off x="7073360" y="599278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1" name="Content Placeholder 2">
            <a:extLst>
              <a:ext uri="{FF2B5EF4-FFF2-40B4-BE49-F238E27FC236}">
                <a16:creationId xmlns:a16="http://schemas.microsoft.com/office/drawing/2014/main" id="{484E887D-AB94-554C-B8D9-1B0556A74897}"/>
              </a:ext>
            </a:extLst>
          </p:cNvPr>
          <p:cNvSpPr txBox="1">
            <a:spLocks/>
          </p:cNvSpPr>
          <p:nvPr/>
        </p:nvSpPr>
        <p:spPr>
          <a:xfrm>
            <a:off x="9400101" y="6003497"/>
            <a:ext cx="138743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2" name="Content Placeholder 2">
            <a:extLst>
              <a:ext uri="{FF2B5EF4-FFF2-40B4-BE49-F238E27FC236}">
                <a16:creationId xmlns:a16="http://schemas.microsoft.com/office/drawing/2014/main" id="{F1255D89-8DB7-7941-98CF-858601200D88}"/>
              </a:ext>
            </a:extLst>
          </p:cNvPr>
          <p:cNvSpPr txBox="1">
            <a:spLocks/>
          </p:cNvSpPr>
          <p:nvPr/>
        </p:nvSpPr>
        <p:spPr>
          <a:xfrm>
            <a:off x="2608151" y="2408138"/>
            <a:ext cx="122331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“Sorry”</a:t>
            </a:r>
          </a:p>
        </p:txBody>
      </p:sp>
      <p:sp>
        <p:nvSpPr>
          <p:cNvPr id="133" name="Content Placeholder 2">
            <a:extLst>
              <a:ext uri="{FF2B5EF4-FFF2-40B4-BE49-F238E27FC236}">
                <a16:creationId xmlns:a16="http://schemas.microsoft.com/office/drawing/2014/main" id="{6055F11A-E12F-2E43-9AED-1595523374A6}"/>
              </a:ext>
            </a:extLst>
          </p:cNvPr>
          <p:cNvSpPr txBox="1">
            <a:spLocks/>
          </p:cNvSpPr>
          <p:nvPr/>
        </p:nvSpPr>
        <p:spPr>
          <a:xfrm>
            <a:off x="4720906" y="2409621"/>
            <a:ext cx="10175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Harry</a:t>
            </a:r>
          </a:p>
        </p:txBody>
      </p:sp>
      <p:sp>
        <p:nvSpPr>
          <p:cNvPr id="135" name="Content Placeholder 2">
            <a:extLst>
              <a:ext uri="{FF2B5EF4-FFF2-40B4-BE49-F238E27FC236}">
                <a16:creationId xmlns:a16="http://schemas.microsoft.com/office/drawing/2014/main" id="{E116A7AC-950A-E24B-AF51-0564C2551321}"/>
              </a:ext>
            </a:extLst>
          </p:cNvPr>
          <p:cNvSpPr txBox="1">
            <a:spLocks/>
          </p:cNvSpPr>
          <p:nvPr/>
        </p:nvSpPr>
        <p:spPr>
          <a:xfrm>
            <a:off x="6738241" y="2497092"/>
            <a:ext cx="145538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shouted,</a:t>
            </a:r>
          </a:p>
        </p:txBody>
      </p:sp>
      <p:sp>
        <p:nvSpPr>
          <p:cNvPr id="136" name="Content Placeholder 2">
            <a:extLst>
              <a:ext uri="{FF2B5EF4-FFF2-40B4-BE49-F238E27FC236}">
                <a16:creationId xmlns:a16="http://schemas.microsoft.com/office/drawing/2014/main" id="{C5A77B7D-71E1-3C4A-86B2-85017D8AA4E6}"/>
              </a:ext>
            </a:extLst>
          </p:cNvPr>
          <p:cNvSpPr txBox="1">
            <a:spLocks/>
          </p:cNvSpPr>
          <p:nvPr/>
        </p:nvSpPr>
        <p:spPr>
          <a:xfrm>
            <a:off x="8973984" y="2420948"/>
            <a:ext cx="1742753"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7030A0"/>
                </a:solidFill>
                <a:latin typeface="Avenir Light" panose="020B0402020203020204" pitchFamily="34" charset="77"/>
              </a:rPr>
              <a:t>panicking</a:t>
            </a:r>
          </a:p>
        </p:txBody>
      </p:sp>
      <p:cxnSp>
        <p:nvCxnSpPr>
          <p:cNvPr id="137" name="Straight Arrow Connector 136">
            <a:extLst>
              <a:ext uri="{FF2B5EF4-FFF2-40B4-BE49-F238E27FC236}">
                <a16:creationId xmlns:a16="http://schemas.microsoft.com/office/drawing/2014/main" id="{16465CDF-351B-2949-883F-BD50C6674F44}"/>
              </a:ext>
            </a:extLst>
          </p:cNvPr>
          <p:cNvCxnSpPr>
            <a:cxnSpLocks/>
          </p:cNvCxnSpPr>
          <p:nvPr/>
        </p:nvCxnSpPr>
        <p:spPr>
          <a:xfrm>
            <a:off x="3757295" y="2693671"/>
            <a:ext cx="1056780" cy="3402107"/>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E25251F-F8F5-7747-8D53-389F51ED5350}"/>
              </a:ext>
            </a:extLst>
          </p:cNvPr>
          <p:cNvCxnSpPr>
            <a:cxnSpLocks/>
          </p:cNvCxnSpPr>
          <p:nvPr/>
        </p:nvCxnSpPr>
        <p:spPr>
          <a:xfrm>
            <a:off x="5750808" y="2736166"/>
            <a:ext cx="1437378" cy="3519125"/>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0FD8718-42F1-1B4F-BC74-C65E04471A51}"/>
              </a:ext>
            </a:extLst>
          </p:cNvPr>
          <p:cNvCxnSpPr>
            <a:cxnSpLocks/>
            <a:endCxn id="131" idx="1"/>
          </p:cNvCxnSpPr>
          <p:nvPr/>
        </p:nvCxnSpPr>
        <p:spPr>
          <a:xfrm>
            <a:off x="8126310" y="2714242"/>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4A08260-5139-F248-99EA-2C0BF5510566}"/>
              </a:ext>
            </a:extLst>
          </p:cNvPr>
          <p:cNvCxnSpPr>
            <a:cxnSpLocks/>
          </p:cNvCxnSpPr>
          <p:nvPr/>
        </p:nvCxnSpPr>
        <p:spPr>
          <a:xfrm>
            <a:off x="10781903" y="2703526"/>
            <a:ext cx="1273791" cy="3541049"/>
          </a:xfrm>
          <a:prstGeom prst="straightConnector1">
            <a:avLst/>
          </a:prstGeom>
          <a:ln w="69850" cmpd="sng">
            <a:solidFill>
              <a:srgbClr val="7030A0">
                <a:alpha val="39000"/>
              </a:srgbClr>
            </a:solidFill>
            <a:prstDash val="sysDot"/>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97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 Generation</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310939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Content Placeholder 2">
            <a:extLst>
              <a:ext uri="{FF2B5EF4-FFF2-40B4-BE49-F238E27FC236}">
                <a16:creationId xmlns:a16="http://schemas.microsoft.com/office/drawing/2014/main" id="{F608FDC5-09ED-D643-A5D6-4B4B9B1B8F03}"/>
              </a:ext>
            </a:extLst>
          </p:cNvPr>
          <p:cNvSpPr txBox="1">
            <a:spLocks/>
          </p:cNvSpPr>
          <p:nvPr/>
        </p:nvSpPr>
        <p:spPr>
          <a:xfrm>
            <a:off x="903804" y="981654"/>
            <a:ext cx="10488096" cy="45397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0"/>
              </a:spcBef>
              <a:buNone/>
            </a:pPr>
            <a:r>
              <a:rPr lang="en-US" sz="2400" dirty="0">
                <a:latin typeface="Avenir Light" panose="020B0402020203020204" pitchFamily="34" charset="77"/>
              </a:rPr>
              <a:t>When trained on Harry Potter text, it generates:</a:t>
            </a:r>
          </a:p>
        </p:txBody>
      </p:sp>
      <p:pic>
        <p:nvPicPr>
          <p:cNvPr id="2" name="Picture 1">
            <a:extLst>
              <a:ext uri="{FF2B5EF4-FFF2-40B4-BE49-F238E27FC236}">
                <a16:creationId xmlns:a16="http://schemas.microsoft.com/office/drawing/2014/main" id="{628FB09C-2447-AC44-87E3-D0069ED33516}"/>
              </a:ext>
            </a:extLst>
          </p:cNvPr>
          <p:cNvPicPr>
            <a:picLocks noChangeAspect="1"/>
          </p:cNvPicPr>
          <p:nvPr/>
        </p:nvPicPr>
        <p:blipFill>
          <a:blip r:embed="rId2"/>
          <a:stretch>
            <a:fillRect/>
          </a:stretch>
        </p:blipFill>
        <p:spPr>
          <a:xfrm>
            <a:off x="983817" y="2696074"/>
            <a:ext cx="10172700" cy="3289300"/>
          </a:xfrm>
          <a:prstGeom prst="rect">
            <a:avLst/>
          </a:prstGeom>
          <a:effectLst>
            <a:outerShdw blurRad="190500" dist="50800" dir="5400000" algn="ctr" rotWithShape="0">
              <a:srgbClr val="000000">
                <a:alpha val="84000"/>
              </a:srgbClr>
            </a:outerShdw>
          </a:effectLst>
        </p:spPr>
      </p:pic>
      <p:pic>
        <p:nvPicPr>
          <p:cNvPr id="3" name="Picture 2">
            <a:extLst>
              <a:ext uri="{FF2B5EF4-FFF2-40B4-BE49-F238E27FC236}">
                <a16:creationId xmlns:a16="http://schemas.microsoft.com/office/drawing/2014/main" id="{AFC412D9-E51F-F049-9058-300AD519F094}"/>
              </a:ext>
            </a:extLst>
          </p:cNvPr>
          <p:cNvPicPr>
            <a:picLocks noChangeAspect="1"/>
          </p:cNvPicPr>
          <p:nvPr/>
        </p:nvPicPr>
        <p:blipFill>
          <a:blip r:embed="rId3"/>
          <a:stretch>
            <a:fillRect/>
          </a:stretch>
        </p:blipFill>
        <p:spPr>
          <a:xfrm>
            <a:off x="8718117" y="276262"/>
            <a:ext cx="2438400" cy="2057400"/>
          </a:xfrm>
          <a:prstGeom prst="rect">
            <a:avLst/>
          </a:prstGeom>
        </p:spPr>
      </p:pic>
      <p:sp>
        <p:nvSpPr>
          <p:cNvPr id="4" name="Rectangle 3">
            <a:extLst>
              <a:ext uri="{FF2B5EF4-FFF2-40B4-BE49-F238E27FC236}">
                <a16:creationId xmlns:a16="http://schemas.microsoft.com/office/drawing/2014/main" id="{B694424B-7E00-7146-ABB1-AF05446591C0}"/>
              </a:ext>
            </a:extLst>
          </p:cNvPr>
          <p:cNvSpPr/>
          <p:nvPr/>
        </p:nvSpPr>
        <p:spPr>
          <a:xfrm>
            <a:off x="444500" y="6205102"/>
            <a:ext cx="10236200" cy="369332"/>
          </a:xfrm>
          <a:prstGeom prst="rect">
            <a:avLst/>
          </a:prstGeom>
        </p:spPr>
        <p:txBody>
          <a:bodyPr wrap="square">
            <a:spAutoFit/>
          </a:bodyPr>
          <a:lstStyle/>
          <a:p>
            <a:r>
              <a:rPr lang="en-US" dirty="0"/>
              <a:t>Source: </a:t>
            </a:r>
            <a:r>
              <a:rPr lang="en-US" dirty="0">
                <a:hlinkClick r:id="rId4"/>
              </a:rPr>
              <a:t>https://medium.com/deep-writing/harry-potter-written-by-artificial-intelligence-8a9431803da6</a:t>
            </a:r>
            <a:endParaRPr lang="en-US" dirty="0"/>
          </a:p>
        </p:txBody>
      </p:sp>
    </p:spTree>
    <p:extLst>
      <p:ext uri="{BB962C8B-B14F-4D97-AF65-F5344CB8AC3E}">
        <p14:creationId xmlns:p14="http://schemas.microsoft.com/office/powerpoint/2010/main" val="25146779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8941419" cy="1162592"/>
          </a:xfrm>
        </p:spPr>
        <p:txBody>
          <a:bodyPr/>
          <a:lstStyle/>
          <a:p>
            <a:r>
              <a:rPr lang="en-US" dirty="0"/>
              <a:t>RNNs: Overview</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27283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ontent Placeholder 2">
            <a:extLst>
              <a:ext uri="{FF2B5EF4-FFF2-40B4-BE49-F238E27FC236}">
                <a16:creationId xmlns:a16="http://schemas.microsoft.com/office/drawing/2014/main" id="{8CC99D59-00C0-1445-91B3-013E005D8BDE}"/>
              </a:ext>
            </a:extLst>
          </p:cNvPr>
          <p:cNvSpPr txBox="1">
            <a:spLocks/>
          </p:cNvSpPr>
          <p:nvPr/>
        </p:nvSpPr>
        <p:spPr>
          <a:xfrm>
            <a:off x="2489764" y="1776946"/>
            <a:ext cx="7567747" cy="645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en-US" sz="2400" b="1" dirty="0">
              <a:solidFill>
                <a:schemeClr val="accent5">
                  <a:lumMod val="75000"/>
                </a:schemeClr>
              </a:solidFill>
              <a:latin typeface="Avenir Light" panose="020B0402020203020204" pitchFamily="34" charset="77"/>
            </a:endParaRPr>
          </a:p>
        </p:txBody>
      </p:sp>
      <p:sp>
        <p:nvSpPr>
          <p:cNvPr id="7" name="Content Placeholder 2">
            <a:extLst>
              <a:ext uri="{FF2B5EF4-FFF2-40B4-BE49-F238E27FC236}">
                <a16:creationId xmlns:a16="http://schemas.microsoft.com/office/drawing/2014/main" id="{5757BA77-6262-244B-8A95-3215890CBE9B}"/>
              </a:ext>
            </a:extLst>
          </p:cNvPr>
          <p:cNvSpPr txBox="1">
            <a:spLocks/>
          </p:cNvSpPr>
          <p:nvPr/>
        </p:nvSpPr>
        <p:spPr>
          <a:xfrm>
            <a:off x="1379105" y="426184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RNN ISSUES</a:t>
            </a:r>
          </a:p>
        </p:txBody>
      </p:sp>
      <p:sp>
        <p:nvSpPr>
          <p:cNvPr id="8" name="Content Placeholder 2">
            <a:extLst>
              <a:ext uri="{FF2B5EF4-FFF2-40B4-BE49-F238E27FC236}">
                <a16:creationId xmlns:a16="http://schemas.microsoft.com/office/drawing/2014/main" id="{34435701-1EAD-684E-8526-552588448D1F}"/>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RNN STRENGTHS</a:t>
            </a:r>
          </a:p>
        </p:txBody>
      </p:sp>
      <p:sp>
        <p:nvSpPr>
          <p:cNvPr id="9" name="Content Placeholder 2">
            <a:extLst>
              <a:ext uri="{FF2B5EF4-FFF2-40B4-BE49-F238E27FC236}">
                <a16:creationId xmlns:a16="http://schemas.microsoft.com/office/drawing/2014/main" id="{6A5D3C00-4243-574B-A1B6-851B8268F5E2}"/>
              </a:ext>
            </a:extLst>
          </p:cNvPr>
          <p:cNvSpPr txBox="1">
            <a:spLocks/>
          </p:cNvSpPr>
          <p:nvPr/>
        </p:nvSpPr>
        <p:spPr>
          <a:xfrm>
            <a:off x="1544936" y="2088012"/>
            <a:ext cx="10342263" cy="2142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Can handle infinite-length sequences </a:t>
            </a:r>
            <a:r>
              <a:rPr lang="en-US" sz="2000" dirty="0">
                <a:solidFill>
                  <a:schemeClr val="accent5">
                    <a:lumMod val="75000"/>
                  </a:schemeClr>
                </a:solidFill>
                <a:latin typeface="Avenir Light" panose="020B0402020203020204" pitchFamily="34" charset="77"/>
              </a:rPr>
              <a:t>(not just a fixed-window)</a:t>
            </a:r>
          </a:p>
          <a:p>
            <a:pPr>
              <a:lnSpc>
                <a:spcPct val="120000"/>
              </a:lnSpc>
            </a:pPr>
            <a:r>
              <a:rPr lang="en-US" sz="2000" dirty="0">
                <a:latin typeface="Avenir Light" panose="020B0402020203020204" pitchFamily="34" charset="77"/>
              </a:rPr>
              <a:t>Has a “memory” of the context </a:t>
            </a:r>
            <a:r>
              <a:rPr lang="en-US" sz="2000" dirty="0">
                <a:solidFill>
                  <a:schemeClr val="accent5">
                    <a:lumMod val="75000"/>
                  </a:schemeClr>
                </a:solidFill>
                <a:latin typeface="Avenir Light" panose="020B0402020203020204" pitchFamily="34" charset="77"/>
              </a:rPr>
              <a:t>(thanks to the hidden layer’s recurrent loop)</a:t>
            </a:r>
          </a:p>
          <a:p>
            <a:pPr>
              <a:lnSpc>
                <a:spcPct val="120000"/>
              </a:lnSpc>
            </a:pPr>
            <a:r>
              <a:rPr lang="en-US" sz="2000" dirty="0">
                <a:latin typeface="Avenir Light" panose="020B0402020203020204" pitchFamily="34" charset="77"/>
              </a:rPr>
              <a:t>Same weights used for all inputs, so word order isn’t wonky </a:t>
            </a:r>
            <a:r>
              <a:rPr lang="en-US" sz="2000" dirty="0">
                <a:solidFill>
                  <a:schemeClr val="accent5">
                    <a:lumMod val="75000"/>
                  </a:schemeClr>
                </a:solidFill>
                <a:latin typeface="Avenir Light" panose="020B0402020203020204" pitchFamily="34" charset="77"/>
              </a:rPr>
              <a:t>(like FFNN) </a:t>
            </a:r>
          </a:p>
        </p:txBody>
      </p:sp>
      <p:sp>
        <p:nvSpPr>
          <p:cNvPr id="10" name="Content Placeholder 2">
            <a:extLst>
              <a:ext uri="{FF2B5EF4-FFF2-40B4-BE49-F238E27FC236}">
                <a16:creationId xmlns:a16="http://schemas.microsoft.com/office/drawing/2014/main" id="{A44747A8-0FF3-8149-8A71-686AE40E69E9}"/>
              </a:ext>
            </a:extLst>
          </p:cNvPr>
          <p:cNvSpPr txBox="1">
            <a:spLocks/>
          </p:cNvSpPr>
          <p:nvPr/>
        </p:nvSpPr>
        <p:spPr>
          <a:xfrm>
            <a:off x="1633836" y="5003126"/>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venir Light" panose="020B0402020203020204" pitchFamily="34" charset="77"/>
              </a:rPr>
              <a:t>Slow to train due needing to Backprop Through Time (BPTT)</a:t>
            </a:r>
          </a:p>
          <a:p>
            <a:pPr>
              <a:lnSpc>
                <a:spcPct val="120000"/>
              </a:lnSpc>
            </a:pPr>
            <a:r>
              <a:rPr lang="en-US" sz="2000" dirty="0">
                <a:latin typeface="Avenir Light" panose="020B0402020203020204" pitchFamily="34" charset="77"/>
              </a:rPr>
              <a:t>Due to ”infinite sequence”, gradients can easily </a:t>
            </a:r>
            <a:r>
              <a:rPr lang="en-US" sz="2000" b="1" dirty="0">
                <a:latin typeface="Avenir Light" panose="020B0402020203020204" pitchFamily="34" charset="77"/>
              </a:rPr>
              <a:t>vanish</a:t>
            </a:r>
            <a:r>
              <a:rPr lang="en-US" sz="2000" dirty="0">
                <a:latin typeface="Avenir Light" panose="020B0402020203020204" pitchFamily="34" charset="77"/>
              </a:rPr>
              <a:t> or </a:t>
            </a:r>
            <a:r>
              <a:rPr lang="en-US" sz="2000" b="1" dirty="0">
                <a:latin typeface="Avenir Light" panose="020B0402020203020204" pitchFamily="34" charset="77"/>
              </a:rPr>
              <a:t>explode</a:t>
            </a:r>
          </a:p>
          <a:p>
            <a:pPr>
              <a:lnSpc>
                <a:spcPct val="120000"/>
              </a:lnSpc>
            </a:pPr>
            <a:r>
              <a:rPr lang="en-US" sz="2000" dirty="0">
                <a:latin typeface="Avenir Light" panose="020B0402020203020204" pitchFamily="34" charset="77"/>
              </a:rPr>
              <a:t>The LSTM variant is way better at making use of long-range context</a:t>
            </a:r>
          </a:p>
        </p:txBody>
      </p:sp>
    </p:spTree>
    <p:extLst>
      <p:ext uri="{BB962C8B-B14F-4D97-AF65-F5344CB8AC3E}">
        <p14:creationId xmlns:p14="http://schemas.microsoft.com/office/powerpoint/2010/main" val="1810453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1" y="276262"/>
            <a:ext cx="4965700" cy="600039"/>
          </a:xfrm>
        </p:spPr>
        <p:txBody>
          <a:bodyPr>
            <a:normAutofit/>
          </a:bodyPr>
          <a:lstStyle/>
          <a:p>
            <a:r>
              <a:rPr lang="en-US" dirty="0"/>
              <a:t>RNNs/LSTMs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3"/>
            <a:ext cx="34903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itle 1">
            <a:extLst>
              <a:ext uri="{FF2B5EF4-FFF2-40B4-BE49-F238E27FC236}">
                <a16:creationId xmlns:a16="http://schemas.microsoft.com/office/drawing/2014/main" id="{F9B36E00-79BD-AF45-A47F-AC792490445F}"/>
              </a:ext>
            </a:extLst>
          </p:cNvPr>
          <p:cNvSpPr txBox="1">
            <a:spLocks/>
          </p:cNvSpPr>
          <p:nvPr/>
        </p:nvSpPr>
        <p:spPr>
          <a:xfrm>
            <a:off x="1505278" y="2341605"/>
            <a:ext cx="9537096" cy="275479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t>If your goal isn’t to predict the next item in a sequence, you could instead make a prediction (e.g., </a:t>
            </a:r>
            <a:r>
              <a:rPr lang="en-US" u="sng" dirty="0"/>
              <a:t>classification or regression)</a:t>
            </a:r>
            <a:r>
              <a:rPr lang="en-US" dirty="0"/>
              <a:t> for the entire sequence</a:t>
            </a:r>
          </a:p>
        </p:txBody>
      </p:sp>
      <p:sp>
        <p:nvSpPr>
          <p:cNvPr id="253" name="Content Placeholder 2">
            <a:extLst>
              <a:ext uri="{FF2B5EF4-FFF2-40B4-BE49-F238E27FC236}">
                <a16:creationId xmlns:a16="http://schemas.microsoft.com/office/drawing/2014/main" id="{32FA9810-884A-7446-B05A-13A59128E80B}"/>
              </a:ext>
            </a:extLst>
          </p:cNvPr>
          <p:cNvSpPr txBox="1">
            <a:spLocks/>
          </p:cNvSpPr>
          <p:nvPr/>
        </p:nvSpPr>
        <p:spPr>
          <a:xfrm>
            <a:off x="1009650" y="1210199"/>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IMPORTANT</a:t>
            </a:r>
          </a:p>
        </p:txBody>
      </p:sp>
    </p:spTree>
    <p:extLst>
      <p:ext uri="{BB962C8B-B14F-4D97-AF65-F5344CB8AC3E}">
        <p14:creationId xmlns:p14="http://schemas.microsoft.com/office/powerpoint/2010/main" val="24861693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6959601" cy="600039"/>
          </a:xfrm>
        </p:spPr>
        <p:txBody>
          <a:bodyPr>
            <a:normAutofit/>
          </a:bodyPr>
          <a:lstStyle/>
          <a:p>
            <a:r>
              <a:rPr lang="en-US" dirty="0"/>
              <a:t>RNNs/LSTMs for </a:t>
            </a:r>
            <a:r>
              <a:rPr lang="en-US" dirty="0">
                <a:solidFill>
                  <a:srgbClr val="FF0000"/>
                </a:solidFill>
              </a:rPr>
              <a:t>sequential predictions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3"/>
            <a:ext cx="630206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02ABE425-E8C5-6C48-8215-A554F6B5C2F2}"/>
              </a:ext>
            </a:extLst>
          </p:cNvPr>
          <p:cNvSpPr txBox="1">
            <a:spLocks/>
          </p:cNvSpPr>
          <p:nvPr/>
        </p:nvSpPr>
        <p:spPr>
          <a:xfrm>
            <a:off x="2426199" y="3805429"/>
            <a:ext cx="1601640"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Inputs</a:t>
            </a:r>
          </a:p>
        </p:txBody>
      </p:sp>
      <p:sp>
        <p:nvSpPr>
          <p:cNvPr id="7" name="Content Placeholder 2">
            <a:extLst>
              <a:ext uri="{FF2B5EF4-FFF2-40B4-BE49-F238E27FC236}">
                <a16:creationId xmlns:a16="http://schemas.microsoft.com/office/drawing/2014/main" id="{827DC5A4-D023-1040-BE16-4B4D66985CDD}"/>
              </a:ext>
            </a:extLst>
          </p:cNvPr>
          <p:cNvSpPr txBox="1">
            <a:spLocks/>
          </p:cNvSpPr>
          <p:nvPr/>
        </p:nvSpPr>
        <p:spPr>
          <a:xfrm>
            <a:off x="2295720" y="3101507"/>
            <a:ext cx="176598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8" name="Content Placeholder 2">
            <a:extLst>
              <a:ext uri="{FF2B5EF4-FFF2-40B4-BE49-F238E27FC236}">
                <a16:creationId xmlns:a16="http://schemas.microsoft.com/office/drawing/2014/main" id="{5853B79D-23E4-7E4C-A3A8-C0A17D2BCE2E}"/>
              </a:ext>
            </a:extLst>
          </p:cNvPr>
          <p:cNvSpPr txBox="1">
            <a:spLocks/>
          </p:cNvSpPr>
          <p:nvPr/>
        </p:nvSpPr>
        <p:spPr>
          <a:xfrm>
            <a:off x="2582280" y="2356828"/>
            <a:ext cx="1525967"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9" name="Rounded Rectangle 8">
            <a:extLst>
              <a:ext uri="{FF2B5EF4-FFF2-40B4-BE49-F238E27FC236}">
                <a16:creationId xmlns:a16="http://schemas.microsoft.com/office/drawing/2014/main" id="{82E1C452-7CAC-2945-8C81-27748640CC31}"/>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E381E5-AA7B-574F-AD9A-01903FAB0A27}"/>
              </a:ext>
            </a:extLst>
          </p:cNvPr>
          <p:cNvSpPr/>
          <p:nvPr/>
        </p:nvSpPr>
        <p:spPr>
          <a:xfrm>
            <a:off x="4497307" y="250155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43A34F-0055-C84D-9E4A-3E10C11B707D}"/>
              </a:ext>
            </a:extLst>
          </p:cNvPr>
          <p:cNvSpPr/>
          <p:nvPr/>
        </p:nvSpPr>
        <p:spPr>
          <a:xfrm>
            <a:off x="4631518" y="250155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35EDFC2-A401-DA48-84B8-ADA67CBA3D16}"/>
              </a:ext>
            </a:extLst>
          </p:cNvPr>
          <p:cNvSpPr/>
          <p:nvPr/>
        </p:nvSpPr>
        <p:spPr>
          <a:xfrm>
            <a:off x="4765728" y="250155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FE9048-48CA-C246-AD8D-B4F3FBE2476E}"/>
              </a:ext>
            </a:extLst>
          </p:cNvPr>
          <p:cNvSpPr/>
          <p:nvPr/>
        </p:nvSpPr>
        <p:spPr>
          <a:xfrm>
            <a:off x="4902996" y="2501557"/>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4376898" y="320550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442297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455718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469139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482866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4969275" y="32412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E2899D3-BDC8-954D-B688-0B63DB7A1AA8}"/>
              </a:ext>
            </a:extLst>
          </p:cNvPr>
          <p:cNvSpPr/>
          <p:nvPr/>
        </p:nvSpPr>
        <p:spPr>
          <a:xfrm>
            <a:off x="4450605" y="2471259"/>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4588990" y="282099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4600740" y="35743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4339962" y="353050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4339962" y="3530504"/>
                <a:ext cx="382222" cy="324470"/>
              </a:xfrm>
              <a:prstGeom prst="rect">
                <a:avLst/>
              </a:prstGeom>
              <a:blipFill>
                <a:blip r:embed="rId2"/>
                <a:stretch>
                  <a:fillRect l="-3226" r="-22581" b="-407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4343946" y="27708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4343946" y="2770894"/>
                <a:ext cx="382222" cy="324470"/>
              </a:xfrm>
              <a:prstGeom prst="rect">
                <a:avLst/>
              </a:prstGeom>
              <a:blipFill>
                <a:blip r:embed="rId3"/>
                <a:stretch>
                  <a:fillRect l="-3226" r="-3226" b="-407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E585C81F-EE36-1041-B76D-9F6C3B7F3C2A}"/>
                  </a:ext>
                </a:extLst>
              </p:cNvPr>
              <p:cNvSpPr txBox="1">
                <a:spLocks/>
              </p:cNvSpPr>
              <p:nvPr/>
            </p:nvSpPr>
            <p:spPr>
              <a:xfrm>
                <a:off x="4372480" y="1984935"/>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E585C81F-EE36-1041-B76D-9F6C3B7F3C2A}"/>
                  </a:ext>
                </a:extLst>
              </p:cNvPr>
              <p:cNvSpPr txBox="1">
                <a:spLocks noRot="1" noChangeAspect="1" noMove="1" noResize="1" noEditPoints="1" noAdjustHandles="1" noChangeArrowheads="1" noChangeShapeType="1" noTextEdit="1"/>
              </p:cNvSpPr>
              <p:nvPr/>
            </p:nvSpPr>
            <p:spPr>
              <a:xfrm>
                <a:off x="4372480" y="1984935"/>
                <a:ext cx="859325" cy="324470"/>
              </a:xfrm>
              <a:prstGeom prst="rect">
                <a:avLst/>
              </a:prstGeom>
              <a:blipFill>
                <a:blip r:embed="rId4"/>
                <a:stretch>
                  <a:fillRect b="-65385"/>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5629887" y="39697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5686993"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582120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5955415"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609268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BFF4787-ED53-7C4B-A7B8-69B0DB4F7E95}"/>
              </a:ext>
            </a:extLst>
          </p:cNvPr>
          <p:cNvSpPr/>
          <p:nvPr/>
        </p:nvSpPr>
        <p:spPr>
          <a:xfrm>
            <a:off x="5686993" y="25190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4E0A54-7595-794A-BFF0-6B17738CCD96}"/>
              </a:ext>
            </a:extLst>
          </p:cNvPr>
          <p:cNvSpPr/>
          <p:nvPr/>
        </p:nvSpPr>
        <p:spPr>
          <a:xfrm>
            <a:off x="5821204" y="25190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76754B4-8B3F-6D40-ABE5-F92AA3E851B7}"/>
              </a:ext>
            </a:extLst>
          </p:cNvPr>
          <p:cNvSpPr/>
          <p:nvPr/>
        </p:nvSpPr>
        <p:spPr>
          <a:xfrm>
            <a:off x="5955415" y="25190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84BEF3D-FBA5-A94C-AAAF-F5B6D7F5DF5E}"/>
              </a:ext>
            </a:extLst>
          </p:cNvPr>
          <p:cNvSpPr/>
          <p:nvPr/>
        </p:nvSpPr>
        <p:spPr>
          <a:xfrm>
            <a:off x="6092684" y="2519094"/>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5566584" y="32230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5612664"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574687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588108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6018353"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6158961" y="32588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E0984130-57E4-3343-B229-51E29692D2E7}"/>
              </a:ext>
            </a:extLst>
          </p:cNvPr>
          <p:cNvSpPr/>
          <p:nvPr/>
        </p:nvSpPr>
        <p:spPr>
          <a:xfrm>
            <a:off x="5640291" y="2488796"/>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5778676" y="28385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5790426" y="35918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5529648" y="35480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5529648" y="3548041"/>
                <a:ext cx="382222" cy="324470"/>
              </a:xfrm>
              <a:prstGeom prst="rect">
                <a:avLst/>
              </a:prstGeom>
              <a:blipFill>
                <a:blip r:embed="rId5"/>
                <a:stretch>
                  <a:fillRect r="-21875"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5533632" y="27884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5533632" y="2788431"/>
                <a:ext cx="382222" cy="324470"/>
              </a:xfrm>
              <a:prstGeom prst="rect">
                <a:avLst/>
              </a:prstGeom>
              <a:blipFill>
                <a:blip r:embed="rId6"/>
                <a:stretch>
                  <a:fillRect l="-3226" r="-3226" b="-4615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6870067" y="3980329"/>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6927173"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706138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719559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7332862"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58B2FC7-F32C-3449-8A55-1DCBC784627E}"/>
              </a:ext>
            </a:extLst>
          </p:cNvPr>
          <p:cNvSpPr/>
          <p:nvPr/>
        </p:nvSpPr>
        <p:spPr>
          <a:xfrm>
            <a:off x="6927173" y="2529673"/>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538B3D5-DC4D-D541-995A-08DEBEA3704A}"/>
              </a:ext>
            </a:extLst>
          </p:cNvPr>
          <p:cNvSpPr/>
          <p:nvPr/>
        </p:nvSpPr>
        <p:spPr>
          <a:xfrm>
            <a:off x="7061384" y="2529673"/>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C9C6774-8518-A84D-B792-5578C71BA1E9}"/>
              </a:ext>
            </a:extLst>
          </p:cNvPr>
          <p:cNvSpPr/>
          <p:nvPr/>
        </p:nvSpPr>
        <p:spPr>
          <a:xfrm>
            <a:off x="7195594" y="2529673"/>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7BFF8B0-E994-454A-BBED-83717BEFF461}"/>
              </a:ext>
            </a:extLst>
          </p:cNvPr>
          <p:cNvSpPr/>
          <p:nvPr/>
        </p:nvSpPr>
        <p:spPr>
          <a:xfrm>
            <a:off x="7332862" y="2529673"/>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6806763" y="3233620"/>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685284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698705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7121264"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7258532"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7399140" y="32694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B5822FC4-23F0-EB4F-9788-23F80972AD54}"/>
              </a:ext>
            </a:extLst>
          </p:cNvPr>
          <p:cNvSpPr/>
          <p:nvPr/>
        </p:nvSpPr>
        <p:spPr>
          <a:xfrm>
            <a:off x="6880470" y="2499374"/>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7018856" y="284911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7030605" y="36024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6769828" y="35586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6769828" y="3558620"/>
                <a:ext cx="382222" cy="324470"/>
              </a:xfrm>
              <a:prstGeom prst="rect">
                <a:avLst/>
              </a:prstGeom>
              <a:blipFill>
                <a:blip r:embed="rId7"/>
                <a:stretch>
                  <a:fillRect l="-3226" r="-25806"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6773811" y="27990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6773811" y="2799009"/>
                <a:ext cx="382222" cy="324470"/>
              </a:xfrm>
              <a:prstGeom prst="rect">
                <a:avLst/>
              </a:prstGeom>
              <a:blipFill>
                <a:blip r:embed="rId8"/>
                <a:stretch>
                  <a:fillRect r="-6452" b="-44444"/>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8124111" y="398611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818121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831542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8449638"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8586906"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6873600-980B-2647-AFA1-1CBD771F0CA8}"/>
              </a:ext>
            </a:extLst>
          </p:cNvPr>
          <p:cNvSpPr/>
          <p:nvPr/>
        </p:nvSpPr>
        <p:spPr>
          <a:xfrm>
            <a:off x="8181217" y="253546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D7EA90D-C1B6-2D41-AE75-96E08324AA98}"/>
              </a:ext>
            </a:extLst>
          </p:cNvPr>
          <p:cNvSpPr/>
          <p:nvPr/>
        </p:nvSpPr>
        <p:spPr>
          <a:xfrm>
            <a:off x="8315427" y="253546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DAA94E7-8BE9-0C46-B9B6-93B50F770510}"/>
              </a:ext>
            </a:extLst>
          </p:cNvPr>
          <p:cNvSpPr/>
          <p:nvPr/>
        </p:nvSpPr>
        <p:spPr>
          <a:xfrm>
            <a:off x="8449638" y="253546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8892805-552C-DC40-B789-E7FCFB22BC77}"/>
              </a:ext>
            </a:extLst>
          </p:cNvPr>
          <p:cNvSpPr/>
          <p:nvPr/>
        </p:nvSpPr>
        <p:spPr>
          <a:xfrm>
            <a:off x="8586906" y="2535460"/>
            <a:ext cx="110744" cy="130925"/>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8060808" y="323940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810688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824109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8375309"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8512577"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8653185" y="32751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a:extLst>
              <a:ext uri="{FF2B5EF4-FFF2-40B4-BE49-F238E27FC236}">
                <a16:creationId xmlns:a16="http://schemas.microsoft.com/office/drawing/2014/main" id="{C7A35D91-429C-4247-A0D3-F39CB5134C6F}"/>
              </a:ext>
            </a:extLst>
          </p:cNvPr>
          <p:cNvSpPr/>
          <p:nvPr/>
        </p:nvSpPr>
        <p:spPr>
          <a:xfrm>
            <a:off x="8134515" y="2505162"/>
            <a:ext cx="614817" cy="200620"/>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8272899" y="285490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8284650" y="360820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8023872" y="35644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8023872" y="3564407"/>
                <a:ext cx="382222" cy="324470"/>
              </a:xfrm>
              <a:prstGeom prst="rect">
                <a:avLst/>
              </a:prstGeom>
              <a:blipFill>
                <a:blip r:embed="rId9"/>
                <a:stretch>
                  <a:fillRect l="-3226" r="-2580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8027856" y="280479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8027856" y="2804797"/>
                <a:ext cx="382222" cy="324470"/>
              </a:xfrm>
              <a:prstGeom prst="rect">
                <a:avLst/>
              </a:prstGeom>
              <a:blipFill>
                <a:blip r:embed="rId10"/>
                <a:stretch>
                  <a:fillRect r="-322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Content Placeholder 2">
                <a:extLst>
                  <a:ext uri="{FF2B5EF4-FFF2-40B4-BE49-F238E27FC236}">
                    <a16:creationId xmlns:a16="http://schemas.microsoft.com/office/drawing/2014/main" id="{D37C41F4-960D-0E46-8247-2ACABAE203A9}"/>
                  </a:ext>
                </a:extLst>
              </p:cNvPr>
              <p:cNvSpPr txBox="1">
                <a:spLocks/>
              </p:cNvSpPr>
              <p:nvPr/>
            </p:nvSpPr>
            <p:spPr>
              <a:xfrm>
                <a:off x="5567666" y="1986942"/>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0" name="Content Placeholder 2">
                <a:extLst>
                  <a:ext uri="{FF2B5EF4-FFF2-40B4-BE49-F238E27FC236}">
                    <a16:creationId xmlns:a16="http://schemas.microsoft.com/office/drawing/2014/main" id="{D37C41F4-960D-0E46-8247-2ACABAE203A9}"/>
                  </a:ext>
                </a:extLst>
              </p:cNvPr>
              <p:cNvSpPr txBox="1">
                <a:spLocks noRot="1" noChangeAspect="1" noMove="1" noResize="1" noEditPoints="1" noAdjustHandles="1" noChangeArrowheads="1" noChangeShapeType="1" noTextEdit="1"/>
              </p:cNvSpPr>
              <p:nvPr/>
            </p:nvSpPr>
            <p:spPr>
              <a:xfrm>
                <a:off x="5567666" y="1986942"/>
                <a:ext cx="859325" cy="324470"/>
              </a:xfrm>
              <a:prstGeom prst="rect">
                <a:avLst/>
              </a:prstGeom>
              <a:blipFill>
                <a:blip r:embed="rId11"/>
                <a:stretch>
                  <a:fillRect b="-6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1EC09CC0-E241-8843-B5E7-062F87EA754B}"/>
                  </a:ext>
                </a:extLst>
              </p:cNvPr>
              <p:cNvSpPr txBox="1">
                <a:spLocks/>
              </p:cNvSpPr>
              <p:nvPr/>
            </p:nvSpPr>
            <p:spPr>
              <a:xfrm>
                <a:off x="6821303" y="2056820"/>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1EC09CC0-E241-8843-B5E7-062F87EA754B}"/>
                  </a:ext>
                </a:extLst>
              </p:cNvPr>
              <p:cNvSpPr txBox="1">
                <a:spLocks noRot="1" noChangeAspect="1" noMove="1" noResize="1" noEditPoints="1" noAdjustHandles="1" noChangeArrowheads="1" noChangeShapeType="1" noTextEdit="1"/>
              </p:cNvSpPr>
              <p:nvPr/>
            </p:nvSpPr>
            <p:spPr>
              <a:xfrm>
                <a:off x="6821303" y="2056820"/>
                <a:ext cx="859325" cy="324470"/>
              </a:xfrm>
              <a:prstGeom prst="rect">
                <a:avLst/>
              </a:prstGeom>
              <a:blipFill>
                <a:blip r:embed="rId12"/>
                <a:stretch>
                  <a:fillRect b="-592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Content Placeholder 2">
                <a:extLst>
                  <a:ext uri="{FF2B5EF4-FFF2-40B4-BE49-F238E27FC236}">
                    <a16:creationId xmlns:a16="http://schemas.microsoft.com/office/drawing/2014/main" id="{E023DB15-AF52-2746-B425-4E2A81C1ABE5}"/>
                  </a:ext>
                </a:extLst>
              </p:cNvPr>
              <p:cNvSpPr txBox="1">
                <a:spLocks/>
              </p:cNvSpPr>
              <p:nvPr/>
            </p:nvSpPr>
            <p:spPr>
              <a:xfrm>
                <a:off x="8075347" y="2051279"/>
                <a:ext cx="859325"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92" name="Content Placeholder 2">
                <a:extLst>
                  <a:ext uri="{FF2B5EF4-FFF2-40B4-BE49-F238E27FC236}">
                    <a16:creationId xmlns:a16="http://schemas.microsoft.com/office/drawing/2014/main" id="{E023DB15-AF52-2746-B425-4E2A81C1ABE5}"/>
                  </a:ext>
                </a:extLst>
              </p:cNvPr>
              <p:cNvSpPr txBox="1">
                <a:spLocks noRot="1" noChangeAspect="1" noMove="1" noResize="1" noEditPoints="1" noAdjustHandles="1" noChangeArrowheads="1" noChangeShapeType="1" noTextEdit="1"/>
              </p:cNvSpPr>
              <p:nvPr/>
            </p:nvSpPr>
            <p:spPr>
              <a:xfrm>
                <a:off x="8075347" y="2051279"/>
                <a:ext cx="859325" cy="324470"/>
              </a:xfrm>
              <a:prstGeom prst="rect">
                <a:avLst/>
              </a:prstGeom>
              <a:blipFill>
                <a:blip r:embed="rId13"/>
                <a:stretch>
                  <a:fillRect b="-6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4644709"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4644709" y="4238829"/>
                <a:ext cx="254169" cy="324470"/>
              </a:xfrm>
              <a:prstGeom prst="rect">
                <a:avLst/>
              </a:prstGeom>
              <a:blipFill>
                <a:blip r:embed="rId14"/>
                <a:stretch>
                  <a:fillRect r="-66667"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5891269" y="423250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5891269" y="4232509"/>
                <a:ext cx="254169" cy="324470"/>
              </a:xfrm>
              <a:prstGeom prst="rect">
                <a:avLst/>
              </a:prstGeom>
              <a:blipFill>
                <a:blip r:embed="rId15"/>
                <a:stretch>
                  <a:fillRect r="-71429" b="-5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7094779" y="422459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7094779" y="4224596"/>
                <a:ext cx="254169" cy="324470"/>
              </a:xfrm>
              <a:prstGeom prst="rect">
                <a:avLst/>
              </a:prstGeom>
              <a:blipFill>
                <a:blip r:embed="rId16"/>
                <a:stretch>
                  <a:fillRect r="-71429"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8369151"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8369151" y="4238829"/>
                <a:ext cx="254169" cy="324470"/>
              </a:xfrm>
              <a:prstGeom prst="rect">
                <a:avLst/>
              </a:prstGeom>
              <a:blipFill>
                <a:blip r:embed="rId17"/>
                <a:stretch>
                  <a:fillRect r="-71429" b="-53846"/>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5198147" y="3199142"/>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5125176" y="29023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5125176" y="2902375"/>
                <a:ext cx="382222" cy="324470"/>
              </a:xfrm>
              <a:prstGeom prst="rect">
                <a:avLst/>
              </a:prstGeom>
              <a:blipFill>
                <a:blip r:embed="rId18"/>
                <a:stretch>
                  <a:fillRect l="-3226" b="-46154"/>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6396363" y="3225688"/>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6323393" y="292892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6323393" y="2928922"/>
                <a:ext cx="382222" cy="324470"/>
              </a:xfrm>
              <a:prstGeom prst="rect">
                <a:avLst/>
              </a:prstGeom>
              <a:blipFill>
                <a:blip r:embed="rId18"/>
                <a:stretch>
                  <a:fillRect l="-3226" b="-4615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7643083" y="323940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7570112" y="294264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7570112" y="2942640"/>
                <a:ext cx="382222" cy="324470"/>
              </a:xfrm>
              <a:prstGeom prst="rect">
                <a:avLst/>
              </a:prstGeom>
              <a:blipFill>
                <a:blip r:embed="rId19"/>
                <a:stretch>
                  <a:fillRect b="-46154"/>
                </a:stretch>
              </a:blipFill>
            </p:spPr>
            <p:txBody>
              <a:bodyPr/>
              <a:lstStyle/>
              <a:p>
                <a:r>
                  <a:rPr lang="en-US">
                    <a:noFill/>
                  </a:rPr>
                  <a:t> </a:t>
                </a:r>
              </a:p>
            </p:txBody>
          </p:sp>
        </mc:Fallback>
      </mc:AlternateContent>
    </p:spTree>
    <p:extLst>
      <p:ext uri="{BB962C8B-B14F-4D97-AF65-F5344CB8AC3E}">
        <p14:creationId xmlns:p14="http://schemas.microsoft.com/office/powerpoint/2010/main" val="201950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7707287" cy="600039"/>
          </a:xfrm>
        </p:spPr>
        <p:txBody>
          <a:bodyPr>
            <a:normAutofit/>
          </a:bodyPr>
          <a:lstStyle/>
          <a:p>
            <a:r>
              <a:rPr lang="en-US" dirty="0"/>
              <a:t>RNNs/LSTMs for </a:t>
            </a:r>
            <a:r>
              <a:rPr lang="en-US" dirty="0">
                <a:solidFill>
                  <a:srgbClr val="FF0000"/>
                </a:solidFill>
              </a:rPr>
              <a:t>sequent-level predictions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3"/>
            <a:ext cx="630206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2E1C452-7CAC-2945-8C81-27748640CC31}"/>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4376898" y="320550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442297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455718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469139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482866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4969275" y="32412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4588990" y="282099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4600740" y="35743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4339962" y="353050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4339962" y="3530504"/>
                <a:ext cx="382222" cy="324470"/>
              </a:xfrm>
              <a:prstGeom prst="rect">
                <a:avLst/>
              </a:prstGeom>
              <a:blipFill>
                <a:blip r:embed="rId2"/>
                <a:stretch>
                  <a:fillRect l="-3226" r="-22581" b="-407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4343946" y="27708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4343946" y="2770894"/>
                <a:ext cx="382222" cy="324470"/>
              </a:xfrm>
              <a:prstGeom prst="rect">
                <a:avLst/>
              </a:prstGeom>
              <a:blipFill>
                <a:blip r:embed="rId3"/>
                <a:stretch>
                  <a:fillRect l="-3226" r="-3226" b="-4074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5629887" y="39697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5686993"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582120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5955415"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609268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5566584" y="32230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5612664"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574687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588108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6018353"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6158961" y="32588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5778676" y="28385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5790426" y="35918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5529648" y="35480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5529648" y="3548041"/>
                <a:ext cx="382222" cy="324470"/>
              </a:xfrm>
              <a:prstGeom prst="rect">
                <a:avLst/>
              </a:prstGeom>
              <a:blipFill>
                <a:blip r:embed="rId4"/>
                <a:stretch>
                  <a:fillRect r="-21875"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5533632" y="27884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5533632" y="2788431"/>
                <a:ext cx="382222" cy="324470"/>
              </a:xfrm>
              <a:prstGeom prst="rect">
                <a:avLst/>
              </a:prstGeom>
              <a:blipFill>
                <a:blip r:embed="rId5"/>
                <a:stretch>
                  <a:fillRect l="-3226" r="-3226" b="-4615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6870067" y="3980329"/>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6927173"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706138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719559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7332862"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6806763" y="3233620"/>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685284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698705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7121264"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7258532"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7399140" y="32694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7018856" y="284911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7030605" y="36024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6769828" y="35586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6769828" y="3558620"/>
                <a:ext cx="382222" cy="324470"/>
              </a:xfrm>
              <a:prstGeom prst="rect">
                <a:avLst/>
              </a:prstGeom>
              <a:blipFill>
                <a:blip r:embed="rId6"/>
                <a:stretch>
                  <a:fillRect l="-3226" r="-25806"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6773811" y="27990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6773811" y="2799009"/>
                <a:ext cx="382222" cy="324470"/>
              </a:xfrm>
              <a:prstGeom prst="rect">
                <a:avLst/>
              </a:prstGeom>
              <a:blipFill>
                <a:blip r:embed="rId7"/>
                <a:stretch>
                  <a:fillRect r="-6452" b="-44444"/>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8124111" y="398611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818121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831542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8449638"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8586906"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8060808" y="323940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810688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824109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8375309"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8512577"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8653185" y="32751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8272899" y="285490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8284650" y="360820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8023872" y="35644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8023872" y="3564407"/>
                <a:ext cx="382222" cy="324470"/>
              </a:xfrm>
              <a:prstGeom prst="rect">
                <a:avLst/>
              </a:prstGeom>
              <a:blipFill>
                <a:blip r:embed="rId8"/>
                <a:stretch>
                  <a:fillRect l="-3226" r="-2580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8027856" y="280479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8027856" y="2804797"/>
                <a:ext cx="382222" cy="324470"/>
              </a:xfrm>
              <a:prstGeom prst="rect">
                <a:avLst/>
              </a:prstGeom>
              <a:blipFill>
                <a:blip r:embed="rId9"/>
                <a:stretch>
                  <a:fillRect r="-322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4644709"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4644709" y="4238829"/>
                <a:ext cx="254169" cy="324470"/>
              </a:xfrm>
              <a:prstGeom prst="rect">
                <a:avLst/>
              </a:prstGeom>
              <a:blipFill>
                <a:blip r:embed="rId10"/>
                <a:stretch>
                  <a:fillRect r="-66667"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5891269" y="423250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5891269" y="4232509"/>
                <a:ext cx="254169" cy="324470"/>
              </a:xfrm>
              <a:prstGeom prst="rect">
                <a:avLst/>
              </a:prstGeom>
              <a:blipFill>
                <a:blip r:embed="rId11"/>
                <a:stretch>
                  <a:fillRect r="-71429" b="-5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7094779" y="422459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7094779" y="4224596"/>
                <a:ext cx="254169" cy="324470"/>
              </a:xfrm>
              <a:prstGeom prst="rect">
                <a:avLst/>
              </a:prstGeom>
              <a:blipFill>
                <a:blip r:embed="rId12"/>
                <a:stretch>
                  <a:fillRect r="-71429"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8369151"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8369151" y="4238829"/>
                <a:ext cx="254169" cy="324470"/>
              </a:xfrm>
              <a:prstGeom prst="rect">
                <a:avLst/>
              </a:prstGeom>
              <a:blipFill>
                <a:blip r:embed="rId13"/>
                <a:stretch>
                  <a:fillRect r="-71429" b="-53846"/>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5198147" y="3199142"/>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5125176" y="29023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5125176" y="2902375"/>
                <a:ext cx="382222" cy="324470"/>
              </a:xfrm>
              <a:prstGeom prst="rect">
                <a:avLst/>
              </a:prstGeom>
              <a:blipFill>
                <a:blip r:embed="rId14"/>
                <a:stretch>
                  <a:fillRect l="-3226" b="-46154"/>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6396363" y="3225688"/>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6323393" y="292892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6323393" y="2928922"/>
                <a:ext cx="382222" cy="324470"/>
              </a:xfrm>
              <a:prstGeom prst="rect">
                <a:avLst/>
              </a:prstGeom>
              <a:blipFill>
                <a:blip r:embed="rId14"/>
                <a:stretch>
                  <a:fillRect l="-3226" b="-4615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7643083" y="323940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7570112" y="294264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7570112" y="2942640"/>
                <a:ext cx="382222" cy="324470"/>
              </a:xfrm>
              <a:prstGeom prst="rect">
                <a:avLst/>
              </a:prstGeom>
              <a:blipFill>
                <a:blip r:embed="rId15"/>
                <a:stretch>
                  <a:fillRect b="-46154"/>
                </a:stretch>
              </a:blipFill>
            </p:spPr>
            <p:txBody>
              <a:bodyPr/>
              <a:lstStyle/>
              <a:p>
                <a:r>
                  <a:rPr lang="en-US">
                    <a:noFill/>
                  </a:rPr>
                  <a:t> </a:t>
                </a:r>
              </a:p>
            </p:txBody>
          </p:sp>
        </mc:Fallback>
      </mc:AlternateContent>
      <p:sp>
        <p:nvSpPr>
          <p:cNvPr id="103" name="Oval 102">
            <a:extLst>
              <a:ext uri="{FF2B5EF4-FFF2-40B4-BE49-F238E27FC236}">
                <a16:creationId xmlns:a16="http://schemas.microsoft.com/office/drawing/2014/main" id="{D3E390F3-C310-8A45-99A8-14D5F45F6AA5}"/>
              </a:ext>
            </a:extLst>
          </p:cNvPr>
          <p:cNvSpPr/>
          <p:nvPr/>
        </p:nvSpPr>
        <p:spPr>
          <a:xfrm>
            <a:off x="442708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23D108BC-A301-8E4E-883A-E5D1A505E4C7}"/>
              </a:ext>
            </a:extLst>
          </p:cNvPr>
          <p:cNvSpPr/>
          <p:nvPr/>
        </p:nvSpPr>
        <p:spPr>
          <a:xfrm>
            <a:off x="4364008" y="2379384"/>
            <a:ext cx="4458925" cy="302691"/>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D899741-069F-B04D-A46E-31A5259044FD}"/>
              </a:ext>
            </a:extLst>
          </p:cNvPr>
          <p:cNvSpPr/>
          <p:nvPr/>
        </p:nvSpPr>
        <p:spPr>
          <a:xfrm>
            <a:off x="4713704"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7F4BD85-01E3-2447-891B-0DDBF85D39AA}"/>
              </a:ext>
            </a:extLst>
          </p:cNvPr>
          <p:cNvSpPr/>
          <p:nvPr/>
        </p:nvSpPr>
        <p:spPr>
          <a:xfrm>
            <a:off x="5018409"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CF6B7C1-66D5-6449-A273-7D96DF0450FE}"/>
              </a:ext>
            </a:extLst>
          </p:cNvPr>
          <p:cNvSpPr/>
          <p:nvPr/>
        </p:nvSpPr>
        <p:spPr>
          <a:xfrm>
            <a:off x="5305026"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3234086-1BDE-A645-8A95-B98F58D88A19}"/>
              </a:ext>
            </a:extLst>
          </p:cNvPr>
          <p:cNvSpPr/>
          <p:nvPr/>
        </p:nvSpPr>
        <p:spPr>
          <a:xfrm>
            <a:off x="5598818"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921BFB-E485-A14A-BF0D-4DDB95FCC8F0}"/>
              </a:ext>
            </a:extLst>
          </p:cNvPr>
          <p:cNvSpPr/>
          <p:nvPr/>
        </p:nvSpPr>
        <p:spPr>
          <a:xfrm>
            <a:off x="5885435"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D1CBE0A-978A-1245-A82B-7878A18277A3}"/>
              </a:ext>
            </a:extLst>
          </p:cNvPr>
          <p:cNvSpPr/>
          <p:nvPr/>
        </p:nvSpPr>
        <p:spPr>
          <a:xfrm>
            <a:off x="6190140"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4106EBF-4C56-A242-B963-DF432E63FB65}"/>
              </a:ext>
            </a:extLst>
          </p:cNvPr>
          <p:cNvSpPr/>
          <p:nvPr/>
        </p:nvSpPr>
        <p:spPr>
          <a:xfrm>
            <a:off x="6476757"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1039E16-C213-CA4F-893C-81312C2F54EC}"/>
              </a:ext>
            </a:extLst>
          </p:cNvPr>
          <p:cNvSpPr/>
          <p:nvPr/>
        </p:nvSpPr>
        <p:spPr>
          <a:xfrm>
            <a:off x="6763055"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9EA1BDC-163E-304C-BB27-A98D15FCF0D6}"/>
              </a:ext>
            </a:extLst>
          </p:cNvPr>
          <p:cNvSpPr/>
          <p:nvPr/>
        </p:nvSpPr>
        <p:spPr>
          <a:xfrm>
            <a:off x="7049672"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D90D25D-9923-7D4B-B596-58F0AAD50CB5}"/>
              </a:ext>
            </a:extLst>
          </p:cNvPr>
          <p:cNvSpPr/>
          <p:nvPr/>
        </p:nvSpPr>
        <p:spPr>
          <a:xfrm>
            <a:off x="735437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69B8FF5-C555-3F49-8177-21207D9B7867}"/>
              </a:ext>
            </a:extLst>
          </p:cNvPr>
          <p:cNvSpPr/>
          <p:nvPr/>
        </p:nvSpPr>
        <p:spPr>
          <a:xfrm>
            <a:off x="7640994"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71A46E4-66C3-594E-B499-F59C14F2774F}"/>
              </a:ext>
            </a:extLst>
          </p:cNvPr>
          <p:cNvSpPr/>
          <p:nvPr/>
        </p:nvSpPr>
        <p:spPr>
          <a:xfrm>
            <a:off x="7633420"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3D69E92-0978-234F-A50A-1A6807B6EB9A}"/>
              </a:ext>
            </a:extLst>
          </p:cNvPr>
          <p:cNvSpPr/>
          <p:nvPr/>
        </p:nvSpPr>
        <p:spPr>
          <a:xfrm>
            <a:off x="792003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0EE52E1-BCCE-C046-B2CE-A1342B62E208}"/>
              </a:ext>
            </a:extLst>
          </p:cNvPr>
          <p:cNvSpPr/>
          <p:nvPr/>
        </p:nvSpPr>
        <p:spPr>
          <a:xfrm>
            <a:off x="8224742"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D07CEFB-88F9-0444-B32A-A5CBC623B245}"/>
              </a:ext>
            </a:extLst>
          </p:cNvPr>
          <p:cNvSpPr/>
          <p:nvPr/>
        </p:nvSpPr>
        <p:spPr>
          <a:xfrm>
            <a:off x="8511359"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4220F926-0E1F-BB42-97F4-59699DA6E37E}"/>
              </a:ext>
            </a:extLst>
          </p:cNvPr>
          <p:cNvSpPr/>
          <p:nvPr/>
        </p:nvSpPr>
        <p:spPr>
          <a:xfrm rot="16200000">
            <a:off x="6421852" y="199590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a:extLst>
              <a:ext uri="{FF2B5EF4-FFF2-40B4-BE49-F238E27FC236}">
                <a16:creationId xmlns:a16="http://schemas.microsoft.com/office/drawing/2014/main" id="{CC77658A-A8F0-834A-9C26-5C64371721F1}"/>
              </a:ext>
            </a:extLst>
          </p:cNvPr>
          <p:cNvSpPr/>
          <p:nvPr/>
        </p:nvSpPr>
        <p:spPr>
          <a:xfrm>
            <a:off x="6309414" y="161831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AAE146C-5544-A94B-BB39-0BDD55B09941}"/>
              </a:ext>
            </a:extLst>
          </p:cNvPr>
          <p:cNvSpPr/>
          <p:nvPr/>
        </p:nvSpPr>
        <p:spPr>
          <a:xfrm>
            <a:off x="6366520"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C096E98-3854-1948-ADEC-DB376E0925EF}"/>
              </a:ext>
            </a:extLst>
          </p:cNvPr>
          <p:cNvSpPr/>
          <p:nvPr/>
        </p:nvSpPr>
        <p:spPr>
          <a:xfrm>
            <a:off x="6500730"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9CC0A3D-D883-E141-ADA1-C18A89DD39F2}"/>
              </a:ext>
            </a:extLst>
          </p:cNvPr>
          <p:cNvSpPr/>
          <p:nvPr/>
        </p:nvSpPr>
        <p:spPr>
          <a:xfrm>
            <a:off x="6634941"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CC163D9-4032-7D40-90F8-9A01696FC12A}"/>
              </a:ext>
            </a:extLst>
          </p:cNvPr>
          <p:cNvSpPr/>
          <p:nvPr/>
        </p:nvSpPr>
        <p:spPr>
          <a:xfrm>
            <a:off x="6772209"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itle 1">
            <a:extLst>
              <a:ext uri="{FF2B5EF4-FFF2-40B4-BE49-F238E27FC236}">
                <a16:creationId xmlns:a16="http://schemas.microsoft.com/office/drawing/2014/main" id="{46154241-DAEC-1640-85C1-17B5539E8BCA}"/>
              </a:ext>
            </a:extLst>
          </p:cNvPr>
          <p:cNvSpPr txBox="1">
            <a:spLocks/>
          </p:cNvSpPr>
          <p:nvPr/>
        </p:nvSpPr>
        <p:spPr>
          <a:xfrm>
            <a:off x="5198147" y="1252620"/>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29" name="Content Placeholder 2">
            <a:extLst>
              <a:ext uri="{FF2B5EF4-FFF2-40B4-BE49-F238E27FC236}">
                <a16:creationId xmlns:a16="http://schemas.microsoft.com/office/drawing/2014/main" id="{8C617F9E-A579-A146-9FA9-FE586CCA3266}"/>
              </a:ext>
            </a:extLst>
          </p:cNvPr>
          <p:cNvSpPr txBox="1">
            <a:spLocks/>
          </p:cNvSpPr>
          <p:nvPr/>
        </p:nvSpPr>
        <p:spPr>
          <a:xfrm>
            <a:off x="2426199" y="3805429"/>
            <a:ext cx="1601640"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Inputs</a:t>
            </a:r>
          </a:p>
        </p:txBody>
      </p:sp>
      <p:sp>
        <p:nvSpPr>
          <p:cNvPr id="130" name="Content Placeholder 2">
            <a:extLst>
              <a:ext uri="{FF2B5EF4-FFF2-40B4-BE49-F238E27FC236}">
                <a16:creationId xmlns:a16="http://schemas.microsoft.com/office/drawing/2014/main" id="{5945F71D-61A3-1A4A-9DF2-E24AB9F8E29B}"/>
              </a:ext>
            </a:extLst>
          </p:cNvPr>
          <p:cNvSpPr txBox="1">
            <a:spLocks/>
          </p:cNvSpPr>
          <p:nvPr/>
        </p:nvSpPr>
        <p:spPr>
          <a:xfrm>
            <a:off x="2295720" y="3101507"/>
            <a:ext cx="176598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31" name="Content Placeholder 2">
            <a:extLst>
              <a:ext uri="{FF2B5EF4-FFF2-40B4-BE49-F238E27FC236}">
                <a16:creationId xmlns:a16="http://schemas.microsoft.com/office/drawing/2014/main" id="{BE963DFA-72FA-2341-A3EB-21682CC21CFF}"/>
              </a:ext>
            </a:extLst>
          </p:cNvPr>
          <p:cNvSpPr txBox="1">
            <a:spLocks/>
          </p:cNvSpPr>
          <p:nvPr/>
        </p:nvSpPr>
        <p:spPr>
          <a:xfrm>
            <a:off x="2582280" y="2356828"/>
            <a:ext cx="1525967"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Tree>
    <p:extLst>
      <p:ext uri="{BB962C8B-B14F-4D97-AF65-F5344CB8AC3E}">
        <p14:creationId xmlns:p14="http://schemas.microsoft.com/office/powerpoint/2010/main" val="102795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8797E92-523F-4E47-B3B9-8DDEE5B3865C}"/>
              </a:ext>
            </a:extLst>
          </p:cNvPr>
          <p:cNvSpPr/>
          <p:nvPr/>
        </p:nvSpPr>
        <p:spPr>
          <a:xfrm>
            <a:off x="6193208" y="5575851"/>
            <a:ext cx="2553227" cy="440349"/>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7CBCE9-4977-3043-A8FA-D81BD283B5E2}"/>
              </a:ext>
            </a:extLst>
          </p:cNvPr>
          <p:cNvSpPr/>
          <p:nvPr/>
        </p:nvSpPr>
        <p:spPr>
          <a:xfrm>
            <a:off x="6193208" y="4218757"/>
            <a:ext cx="4401905" cy="440349"/>
          </a:xfrm>
          <a:prstGeom prst="rect">
            <a:avLst/>
          </a:prstGeom>
          <a:solidFill>
            <a:schemeClr val="accent4">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12</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318619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10" name="Rectangular Callout 9">
            <a:extLst>
              <a:ext uri="{FF2B5EF4-FFF2-40B4-BE49-F238E27FC236}">
                <a16:creationId xmlns:a16="http://schemas.microsoft.com/office/drawing/2014/main" id="{111DE415-C944-9444-B7D6-26D14A0A0BBE}"/>
              </a:ext>
            </a:extLst>
          </p:cNvPr>
          <p:cNvSpPr/>
          <p:nvPr/>
        </p:nvSpPr>
        <p:spPr>
          <a:xfrm rot="16200000">
            <a:off x="3129871" y="3651965"/>
            <a:ext cx="742840" cy="5179015"/>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066335 w 3327399"/>
              <a:gd name="connsiteY11" fmla="*/ 5886194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3031810 w 3327399"/>
              <a:gd name="connsiteY9" fmla="*/ 5931190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5931190"/>
              <a:gd name="connsiteX1" fmla="*/ 554567 w 3327399"/>
              <a:gd name="connsiteY1" fmla="*/ 0 h 5931190"/>
              <a:gd name="connsiteX2" fmla="*/ 554567 w 3327399"/>
              <a:gd name="connsiteY2" fmla="*/ 0 h 5931190"/>
              <a:gd name="connsiteX3" fmla="*/ 1386416 w 3327399"/>
              <a:gd name="connsiteY3" fmla="*/ 0 h 5931190"/>
              <a:gd name="connsiteX4" fmla="*/ 3327399 w 3327399"/>
              <a:gd name="connsiteY4" fmla="*/ 0 h 5931190"/>
              <a:gd name="connsiteX5" fmla="*/ 3327399 w 3327399"/>
              <a:gd name="connsiteY5" fmla="*/ 3459370 h 5931190"/>
              <a:gd name="connsiteX6" fmla="*/ 3327399 w 3327399"/>
              <a:gd name="connsiteY6" fmla="*/ 3459370 h 5931190"/>
              <a:gd name="connsiteX7" fmla="*/ 3327399 w 3327399"/>
              <a:gd name="connsiteY7" fmla="*/ 4941958 h 5931190"/>
              <a:gd name="connsiteX8" fmla="*/ 3327399 w 3327399"/>
              <a:gd name="connsiteY8" fmla="*/ 5930349 h 5931190"/>
              <a:gd name="connsiteX9" fmla="*/ 2559594 w 3327399"/>
              <a:gd name="connsiteY9" fmla="*/ 5906103 h 5931190"/>
              <a:gd name="connsiteX10" fmla="*/ 2418444 w 3327399"/>
              <a:gd name="connsiteY10" fmla="*/ 5908928 h 5931190"/>
              <a:gd name="connsiteX11" fmla="*/ 2066335 w 3327399"/>
              <a:gd name="connsiteY11" fmla="*/ 5886194 h 5931190"/>
              <a:gd name="connsiteX12" fmla="*/ 1103230 w 3327399"/>
              <a:gd name="connsiteY12" fmla="*/ 5931190 h 5931190"/>
              <a:gd name="connsiteX13" fmla="*/ 227995 w 3327399"/>
              <a:gd name="connsiteY13" fmla="*/ 5930349 h 5931190"/>
              <a:gd name="connsiteX14" fmla="*/ 0 w 3327399"/>
              <a:gd name="connsiteY14" fmla="*/ 5930349 h 5931190"/>
              <a:gd name="connsiteX15" fmla="*/ 0 w 3327399"/>
              <a:gd name="connsiteY15" fmla="*/ 4941958 h 5931190"/>
              <a:gd name="connsiteX16" fmla="*/ 0 w 3327399"/>
              <a:gd name="connsiteY16" fmla="*/ 3459370 h 5931190"/>
              <a:gd name="connsiteX17" fmla="*/ 0 w 3327399"/>
              <a:gd name="connsiteY17" fmla="*/ 3459370 h 5931190"/>
              <a:gd name="connsiteX18" fmla="*/ 0 w 3327399"/>
              <a:gd name="connsiteY18" fmla="*/ 0 h 5931190"/>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066335 w 3327399"/>
              <a:gd name="connsiteY11" fmla="*/ 5886194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6736798"/>
              <a:gd name="connsiteX1" fmla="*/ 554567 w 3327399"/>
              <a:gd name="connsiteY1" fmla="*/ 0 h 6736798"/>
              <a:gd name="connsiteX2" fmla="*/ 554567 w 3327399"/>
              <a:gd name="connsiteY2" fmla="*/ 0 h 6736798"/>
              <a:gd name="connsiteX3" fmla="*/ 1386416 w 3327399"/>
              <a:gd name="connsiteY3" fmla="*/ 0 h 6736798"/>
              <a:gd name="connsiteX4" fmla="*/ 3327399 w 3327399"/>
              <a:gd name="connsiteY4" fmla="*/ 0 h 6736798"/>
              <a:gd name="connsiteX5" fmla="*/ 3327399 w 3327399"/>
              <a:gd name="connsiteY5" fmla="*/ 3459370 h 6736798"/>
              <a:gd name="connsiteX6" fmla="*/ 3327399 w 3327399"/>
              <a:gd name="connsiteY6" fmla="*/ 3459370 h 6736798"/>
              <a:gd name="connsiteX7" fmla="*/ 3327399 w 3327399"/>
              <a:gd name="connsiteY7" fmla="*/ 4941958 h 6736798"/>
              <a:gd name="connsiteX8" fmla="*/ 3327399 w 3327399"/>
              <a:gd name="connsiteY8" fmla="*/ 5930349 h 6736798"/>
              <a:gd name="connsiteX9" fmla="*/ 2559594 w 3327399"/>
              <a:gd name="connsiteY9" fmla="*/ 5906103 h 6736798"/>
              <a:gd name="connsiteX10" fmla="*/ 2365129 w 3327399"/>
              <a:gd name="connsiteY10" fmla="*/ 6736798 h 6736798"/>
              <a:gd name="connsiteX11" fmla="*/ 2275786 w 3327399"/>
              <a:gd name="connsiteY11" fmla="*/ 5961453 h 6736798"/>
              <a:gd name="connsiteX12" fmla="*/ 1103230 w 3327399"/>
              <a:gd name="connsiteY12" fmla="*/ 5931190 h 6736798"/>
              <a:gd name="connsiteX13" fmla="*/ 227995 w 3327399"/>
              <a:gd name="connsiteY13" fmla="*/ 5930349 h 6736798"/>
              <a:gd name="connsiteX14" fmla="*/ 0 w 3327399"/>
              <a:gd name="connsiteY14" fmla="*/ 5930349 h 6736798"/>
              <a:gd name="connsiteX15" fmla="*/ 0 w 3327399"/>
              <a:gd name="connsiteY15" fmla="*/ 4941958 h 6736798"/>
              <a:gd name="connsiteX16" fmla="*/ 0 w 3327399"/>
              <a:gd name="connsiteY16" fmla="*/ 3459370 h 6736798"/>
              <a:gd name="connsiteX17" fmla="*/ 0 w 3327399"/>
              <a:gd name="connsiteY17" fmla="*/ 3459370 h 6736798"/>
              <a:gd name="connsiteX18" fmla="*/ 0 w 3327399"/>
              <a:gd name="connsiteY18" fmla="*/ 0 h 6736798"/>
              <a:gd name="connsiteX0" fmla="*/ 0 w 3327399"/>
              <a:gd name="connsiteY0" fmla="*/ 0 h 5961454"/>
              <a:gd name="connsiteX1" fmla="*/ 554567 w 3327399"/>
              <a:gd name="connsiteY1" fmla="*/ 0 h 5961454"/>
              <a:gd name="connsiteX2" fmla="*/ 554567 w 3327399"/>
              <a:gd name="connsiteY2" fmla="*/ 0 h 5961454"/>
              <a:gd name="connsiteX3" fmla="*/ 1386416 w 3327399"/>
              <a:gd name="connsiteY3" fmla="*/ 0 h 5961454"/>
              <a:gd name="connsiteX4" fmla="*/ 3327399 w 3327399"/>
              <a:gd name="connsiteY4" fmla="*/ 0 h 5961454"/>
              <a:gd name="connsiteX5" fmla="*/ 3327399 w 3327399"/>
              <a:gd name="connsiteY5" fmla="*/ 3459370 h 5961454"/>
              <a:gd name="connsiteX6" fmla="*/ 3327399 w 3327399"/>
              <a:gd name="connsiteY6" fmla="*/ 3459370 h 5961454"/>
              <a:gd name="connsiteX7" fmla="*/ 3327399 w 3327399"/>
              <a:gd name="connsiteY7" fmla="*/ 4941958 h 5961454"/>
              <a:gd name="connsiteX8" fmla="*/ 3327399 w 3327399"/>
              <a:gd name="connsiteY8" fmla="*/ 5930349 h 5961454"/>
              <a:gd name="connsiteX9" fmla="*/ 2559594 w 3327399"/>
              <a:gd name="connsiteY9" fmla="*/ 5906103 h 5961454"/>
              <a:gd name="connsiteX10" fmla="*/ 2275786 w 3327399"/>
              <a:gd name="connsiteY10" fmla="*/ 5961453 h 5961454"/>
              <a:gd name="connsiteX11" fmla="*/ 1103230 w 3327399"/>
              <a:gd name="connsiteY11" fmla="*/ 5931190 h 5961454"/>
              <a:gd name="connsiteX12" fmla="*/ 227995 w 3327399"/>
              <a:gd name="connsiteY12" fmla="*/ 5930349 h 5961454"/>
              <a:gd name="connsiteX13" fmla="*/ 0 w 3327399"/>
              <a:gd name="connsiteY13" fmla="*/ 5930349 h 5961454"/>
              <a:gd name="connsiteX14" fmla="*/ 0 w 3327399"/>
              <a:gd name="connsiteY14" fmla="*/ 4941958 h 5961454"/>
              <a:gd name="connsiteX15" fmla="*/ 0 w 3327399"/>
              <a:gd name="connsiteY15" fmla="*/ 3459370 h 5961454"/>
              <a:gd name="connsiteX16" fmla="*/ 0 w 3327399"/>
              <a:gd name="connsiteY16" fmla="*/ 3459370 h 5961454"/>
              <a:gd name="connsiteX17" fmla="*/ 0 w 3327399"/>
              <a:gd name="connsiteY17" fmla="*/ 0 h 5961454"/>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559594 w 3327399"/>
              <a:gd name="connsiteY9" fmla="*/ 5906103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 name="connsiteX0" fmla="*/ 0 w 3327399"/>
              <a:gd name="connsiteY0" fmla="*/ 0 h 6261885"/>
              <a:gd name="connsiteX1" fmla="*/ 554567 w 3327399"/>
              <a:gd name="connsiteY1" fmla="*/ 0 h 6261885"/>
              <a:gd name="connsiteX2" fmla="*/ 554567 w 3327399"/>
              <a:gd name="connsiteY2" fmla="*/ 0 h 6261885"/>
              <a:gd name="connsiteX3" fmla="*/ 1386416 w 3327399"/>
              <a:gd name="connsiteY3" fmla="*/ 0 h 6261885"/>
              <a:gd name="connsiteX4" fmla="*/ 3327399 w 3327399"/>
              <a:gd name="connsiteY4" fmla="*/ 0 h 6261885"/>
              <a:gd name="connsiteX5" fmla="*/ 3327399 w 3327399"/>
              <a:gd name="connsiteY5" fmla="*/ 3459370 h 6261885"/>
              <a:gd name="connsiteX6" fmla="*/ 3327399 w 3327399"/>
              <a:gd name="connsiteY6" fmla="*/ 3459370 h 6261885"/>
              <a:gd name="connsiteX7" fmla="*/ 3327399 w 3327399"/>
              <a:gd name="connsiteY7" fmla="*/ 4941958 h 6261885"/>
              <a:gd name="connsiteX8" fmla="*/ 3327399 w 3327399"/>
              <a:gd name="connsiteY8" fmla="*/ 5930349 h 6261885"/>
              <a:gd name="connsiteX9" fmla="*/ 2158915 w 3327399"/>
              <a:gd name="connsiteY9" fmla="*/ 5906107 h 6261885"/>
              <a:gd name="connsiteX10" fmla="*/ 1741541 w 3327399"/>
              <a:gd name="connsiteY10" fmla="*/ 6261885 h 6261885"/>
              <a:gd name="connsiteX11" fmla="*/ 1103230 w 3327399"/>
              <a:gd name="connsiteY11" fmla="*/ 5931190 h 6261885"/>
              <a:gd name="connsiteX12" fmla="*/ 227995 w 3327399"/>
              <a:gd name="connsiteY12" fmla="*/ 5930349 h 6261885"/>
              <a:gd name="connsiteX13" fmla="*/ 0 w 3327399"/>
              <a:gd name="connsiteY13" fmla="*/ 5930349 h 6261885"/>
              <a:gd name="connsiteX14" fmla="*/ 0 w 3327399"/>
              <a:gd name="connsiteY14" fmla="*/ 4941958 h 6261885"/>
              <a:gd name="connsiteX15" fmla="*/ 0 w 3327399"/>
              <a:gd name="connsiteY15" fmla="*/ 3459370 h 6261885"/>
              <a:gd name="connsiteX16" fmla="*/ 0 w 3327399"/>
              <a:gd name="connsiteY16" fmla="*/ 3459370 h 6261885"/>
              <a:gd name="connsiteX17" fmla="*/ 0 w 3327399"/>
              <a:gd name="connsiteY17" fmla="*/ 0 h 626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99" h="6261885">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2158915" y="5906107"/>
                </a:lnTo>
                <a:lnTo>
                  <a:pt x="1741541" y="6261885"/>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975274" y="6039319"/>
            <a:ext cx="4681330"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Can help with every other task!</a:t>
            </a:r>
          </a:p>
        </p:txBody>
      </p:sp>
    </p:spTree>
    <p:extLst>
      <p:ext uri="{BB962C8B-B14F-4D97-AF65-F5344CB8AC3E}">
        <p14:creationId xmlns:p14="http://schemas.microsoft.com/office/powerpoint/2010/main" val="28035222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FF867746-7A2F-644D-88D5-C3102C6A99EA}"/>
              </a:ext>
            </a:extLst>
          </p:cNvPr>
          <p:cNvSpPr>
            <a:spLocks noGrp="1"/>
          </p:cNvSpPr>
          <p:nvPr>
            <p:ph type="title"/>
          </p:nvPr>
        </p:nvSpPr>
        <p:spPr>
          <a:xfrm>
            <a:off x="838200" y="276262"/>
            <a:ext cx="7707287" cy="600039"/>
          </a:xfrm>
        </p:spPr>
        <p:txBody>
          <a:bodyPr>
            <a:normAutofit/>
          </a:bodyPr>
          <a:lstStyle/>
          <a:p>
            <a:r>
              <a:rPr lang="en-US" dirty="0"/>
              <a:t>RNNs/LSTMs for </a:t>
            </a:r>
            <a:r>
              <a:rPr lang="en-US" dirty="0">
                <a:solidFill>
                  <a:srgbClr val="FF0000"/>
                </a:solidFill>
              </a:rPr>
              <a:t>sequent-level predictions</a:t>
            </a:r>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3"/>
            <a:ext cx="6302066" cy="1048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2E1C452-7CAC-2945-8C81-27748640CC31}"/>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A909894-3591-7748-BBB4-C36B5CE3769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5A6FB5-B6FE-4544-8D36-B29CFEB5019B}"/>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9B5986-E143-DA47-8BEE-CE400F5A4192}"/>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69A13F-09D5-514E-BD52-058034768760}"/>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9D4F0C-DC82-4A4C-B396-2535342D1034}"/>
              </a:ext>
            </a:extLst>
          </p:cNvPr>
          <p:cNvSpPr/>
          <p:nvPr/>
        </p:nvSpPr>
        <p:spPr>
          <a:xfrm>
            <a:off x="4376898" y="3205504"/>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D7FE34-2D8F-0C4F-AC36-42A70DA99528}"/>
              </a:ext>
            </a:extLst>
          </p:cNvPr>
          <p:cNvSpPr/>
          <p:nvPr/>
        </p:nvSpPr>
        <p:spPr>
          <a:xfrm>
            <a:off x="442297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0C5CEF-654D-F346-8CDE-EF19FA68480F}"/>
              </a:ext>
            </a:extLst>
          </p:cNvPr>
          <p:cNvSpPr/>
          <p:nvPr/>
        </p:nvSpPr>
        <p:spPr>
          <a:xfrm>
            <a:off x="455718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2C10C3-6045-E645-B4BB-E51857EA741C}"/>
              </a:ext>
            </a:extLst>
          </p:cNvPr>
          <p:cNvSpPr/>
          <p:nvPr/>
        </p:nvSpPr>
        <p:spPr>
          <a:xfrm>
            <a:off x="4691399"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2F01CF8-06CF-C84F-8AEB-BC82DB9F4FDF}"/>
              </a:ext>
            </a:extLst>
          </p:cNvPr>
          <p:cNvSpPr/>
          <p:nvPr/>
        </p:nvSpPr>
        <p:spPr>
          <a:xfrm>
            <a:off x="4828667" y="3239825"/>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C82E95E-0B4A-6447-9B38-BB79C9EABCA1}"/>
              </a:ext>
            </a:extLst>
          </p:cNvPr>
          <p:cNvSpPr/>
          <p:nvPr/>
        </p:nvSpPr>
        <p:spPr>
          <a:xfrm>
            <a:off x="4969275" y="3241296"/>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1398E4C-8917-9B4F-8BAB-BFD5F13FA095}"/>
              </a:ext>
            </a:extLst>
          </p:cNvPr>
          <p:cNvSpPr/>
          <p:nvPr/>
        </p:nvSpPr>
        <p:spPr>
          <a:xfrm rot="16200000">
            <a:off x="4588990" y="282099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F6418C8-FBA6-FA44-9E31-51039C3FA527}"/>
              </a:ext>
            </a:extLst>
          </p:cNvPr>
          <p:cNvSpPr/>
          <p:nvPr/>
        </p:nvSpPr>
        <p:spPr>
          <a:xfrm rot="16200000">
            <a:off x="4600740" y="3574301"/>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68D3EFE7-5E34-5A40-8F75-0D8FDDDD75B8}"/>
                  </a:ext>
                </a:extLst>
              </p:cNvPr>
              <p:cNvSpPr txBox="1">
                <a:spLocks/>
              </p:cNvSpPr>
              <p:nvPr/>
            </p:nvSpPr>
            <p:spPr>
              <a:xfrm>
                <a:off x="4339962" y="353050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68D3EFE7-5E34-5A40-8F75-0D8FDDDD75B8}"/>
                  </a:ext>
                </a:extLst>
              </p:cNvPr>
              <p:cNvSpPr txBox="1">
                <a:spLocks noRot="1" noChangeAspect="1" noMove="1" noResize="1" noEditPoints="1" noAdjustHandles="1" noChangeArrowheads="1" noChangeShapeType="1" noTextEdit="1"/>
              </p:cNvSpPr>
              <p:nvPr/>
            </p:nvSpPr>
            <p:spPr>
              <a:xfrm>
                <a:off x="4339962" y="3530504"/>
                <a:ext cx="382222" cy="324470"/>
              </a:xfrm>
              <a:prstGeom prst="rect">
                <a:avLst/>
              </a:prstGeom>
              <a:blipFill>
                <a:blip r:embed="rId2"/>
                <a:stretch>
                  <a:fillRect l="-3226" r="-22581" b="-407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45756A44-F856-B646-A24C-07237484828A}"/>
                  </a:ext>
                </a:extLst>
              </p:cNvPr>
              <p:cNvSpPr txBox="1">
                <a:spLocks/>
              </p:cNvSpPr>
              <p:nvPr/>
            </p:nvSpPr>
            <p:spPr>
              <a:xfrm>
                <a:off x="4343946" y="2770894"/>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45756A44-F856-B646-A24C-07237484828A}"/>
                  </a:ext>
                </a:extLst>
              </p:cNvPr>
              <p:cNvSpPr txBox="1">
                <a:spLocks noRot="1" noChangeAspect="1" noMove="1" noResize="1" noEditPoints="1" noAdjustHandles="1" noChangeArrowheads="1" noChangeShapeType="1" noTextEdit="1"/>
              </p:cNvSpPr>
              <p:nvPr/>
            </p:nvSpPr>
            <p:spPr>
              <a:xfrm>
                <a:off x="4343946" y="2770894"/>
                <a:ext cx="382222" cy="324470"/>
              </a:xfrm>
              <a:prstGeom prst="rect">
                <a:avLst/>
              </a:prstGeom>
              <a:blipFill>
                <a:blip r:embed="rId3"/>
                <a:stretch>
                  <a:fillRect l="-3226" r="-3226" b="-4074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D6F15D6E-FE45-CE4A-AE3C-D077D9AC0AE8}"/>
              </a:ext>
            </a:extLst>
          </p:cNvPr>
          <p:cNvSpPr/>
          <p:nvPr/>
        </p:nvSpPr>
        <p:spPr>
          <a:xfrm>
            <a:off x="5629887" y="3969750"/>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0C8968-4425-3E43-A9B9-FCF146954C8D}"/>
              </a:ext>
            </a:extLst>
          </p:cNvPr>
          <p:cNvSpPr/>
          <p:nvPr/>
        </p:nvSpPr>
        <p:spPr>
          <a:xfrm>
            <a:off x="5686993"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AA07F49-40C8-994C-AD50-7BE9A3B6349F}"/>
              </a:ext>
            </a:extLst>
          </p:cNvPr>
          <p:cNvSpPr/>
          <p:nvPr/>
        </p:nvSpPr>
        <p:spPr>
          <a:xfrm>
            <a:off x="582120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FCFBD62-EB23-9F44-89EF-A92BF5F5A676}"/>
              </a:ext>
            </a:extLst>
          </p:cNvPr>
          <p:cNvSpPr/>
          <p:nvPr/>
        </p:nvSpPr>
        <p:spPr>
          <a:xfrm>
            <a:off x="5955415"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CD03C1-4DFE-C54A-84A1-00F892FC776C}"/>
              </a:ext>
            </a:extLst>
          </p:cNvPr>
          <p:cNvSpPr/>
          <p:nvPr/>
        </p:nvSpPr>
        <p:spPr>
          <a:xfrm>
            <a:off x="6092684" y="4005414"/>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C8527743-F6CB-584E-B54D-E57E1451532A}"/>
              </a:ext>
            </a:extLst>
          </p:cNvPr>
          <p:cNvSpPr/>
          <p:nvPr/>
        </p:nvSpPr>
        <p:spPr>
          <a:xfrm>
            <a:off x="5566584" y="3223041"/>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E037E5-E7E5-5F4C-9EFE-C0B2924E8F01}"/>
              </a:ext>
            </a:extLst>
          </p:cNvPr>
          <p:cNvSpPr/>
          <p:nvPr/>
        </p:nvSpPr>
        <p:spPr>
          <a:xfrm>
            <a:off x="5612664"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0B13A9D-2DD3-5446-8ABE-737CF2E9E7E8}"/>
              </a:ext>
            </a:extLst>
          </p:cNvPr>
          <p:cNvSpPr/>
          <p:nvPr/>
        </p:nvSpPr>
        <p:spPr>
          <a:xfrm>
            <a:off x="574687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8642E2-A313-9C40-BBCC-A608E7C90333}"/>
              </a:ext>
            </a:extLst>
          </p:cNvPr>
          <p:cNvSpPr/>
          <p:nvPr/>
        </p:nvSpPr>
        <p:spPr>
          <a:xfrm>
            <a:off x="5881085"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CF40732-CABE-4941-AB1D-916D94198115}"/>
              </a:ext>
            </a:extLst>
          </p:cNvPr>
          <p:cNvSpPr/>
          <p:nvPr/>
        </p:nvSpPr>
        <p:spPr>
          <a:xfrm>
            <a:off x="6018353" y="3257362"/>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C8E5C91-FCFA-5349-8964-502534B2A8EE}"/>
              </a:ext>
            </a:extLst>
          </p:cNvPr>
          <p:cNvSpPr/>
          <p:nvPr/>
        </p:nvSpPr>
        <p:spPr>
          <a:xfrm>
            <a:off x="6158961" y="3258833"/>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7F91457-F527-3B4C-BD72-B54451118276}"/>
              </a:ext>
            </a:extLst>
          </p:cNvPr>
          <p:cNvSpPr/>
          <p:nvPr/>
        </p:nvSpPr>
        <p:spPr>
          <a:xfrm rot="16200000">
            <a:off x="5778676" y="283853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8083D56D-B942-D848-B599-80A23A73CB1D}"/>
              </a:ext>
            </a:extLst>
          </p:cNvPr>
          <p:cNvSpPr/>
          <p:nvPr/>
        </p:nvSpPr>
        <p:spPr>
          <a:xfrm rot="16200000">
            <a:off x="5790426" y="3591838"/>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7D17A165-41D8-5144-8C1F-9F13E6BC6A27}"/>
                  </a:ext>
                </a:extLst>
              </p:cNvPr>
              <p:cNvSpPr txBox="1">
                <a:spLocks/>
              </p:cNvSpPr>
              <p:nvPr/>
            </p:nvSpPr>
            <p:spPr>
              <a:xfrm>
                <a:off x="5529648" y="354804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7D17A165-41D8-5144-8C1F-9F13E6BC6A27}"/>
                  </a:ext>
                </a:extLst>
              </p:cNvPr>
              <p:cNvSpPr txBox="1">
                <a:spLocks noRot="1" noChangeAspect="1" noMove="1" noResize="1" noEditPoints="1" noAdjustHandles="1" noChangeArrowheads="1" noChangeShapeType="1" noTextEdit="1"/>
              </p:cNvSpPr>
              <p:nvPr/>
            </p:nvSpPr>
            <p:spPr>
              <a:xfrm>
                <a:off x="5529648" y="3548041"/>
                <a:ext cx="382222" cy="324470"/>
              </a:xfrm>
              <a:prstGeom prst="rect">
                <a:avLst/>
              </a:prstGeom>
              <a:blipFill>
                <a:blip r:embed="rId4"/>
                <a:stretch>
                  <a:fillRect r="-21875"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12B3F9E5-E90B-0946-84BF-634715A7D22E}"/>
                  </a:ext>
                </a:extLst>
              </p:cNvPr>
              <p:cNvSpPr txBox="1">
                <a:spLocks/>
              </p:cNvSpPr>
              <p:nvPr/>
            </p:nvSpPr>
            <p:spPr>
              <a:xfrm>
                <a:off x="5533632" y="2788431"/>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12B3F9E5-E90B-0946-84BF-634715A7D22E}"/>
                  </a:ext>
                </a:extLst>
              </p:cNvPr>
              <p:cNvSpPr txBox="1">
                <a:spLocks noRot="1" noChangeAspect="1" noMove="1" noResize="1" noEditPoints="1" noAdjustHandles="1" noChangeArrowheads="1" noChangeShapeType="1" noTextEdit="1"/>
              </p:cNvSpPr>
              <p:nvPr/>
            </p:nvSpPr>
            <p:spPr>
              <a:xfrm>
                <a:off x="5533632" y="2788431"/>
                <a:ext cx="382222" cy="324470"/>
              </a:xfrm>
              <a:prstGeom prst="rect">
                <a:avLst/>
              </a:prstGeom>
              <a:blipFill>
                <a:blip r:embed="rId5"/>
                <a:stretch>
                  <a:fillRect l="-3226" r="-3226" b="-46154"/>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4F9F231-242A-E545-B3C9-4609E974202F}"/>
              </a:ext>
            </a:extLst>
          </p:cNvPr>
          <p:cNvSpPr/>
          <p:nvPr/>
        </p:nvSpPr>
        <p:spPr>
          <a:xfrm>
            <a:off x="6870067" y="3980329"/>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CF4EA88-91F3-8145-A599-A52310219E18}"/>
              </a:ext>
            </a:extLst>
          </p:cNvPr>
          <p:cNvSpPr/>
          <p:nvPr/>
        </p:nvSpPr>
        <p:spPr>
          <a:xfrm>
            <a:off x="6927173"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C1E7BB-3532-8342-8AF9-55A00F00CDD5}"/>
              </a:ext>
            </a:extLst>
          </p:cNvPr>
          <p:cNvSpPr/>
          <p:nvPr/>
        </p:nvSpPr>
        <p:spPr>
          <a:xfrm>
            <a:off x="706138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3D0B168-13F5-FC4A-B0BE-120971F640D7}"/>
              </a:ext>
            </a:extLst>
          </p:cNvPr>
          <p:cNvSpPr/>
          <p:nvPr/>
        </p:nvSpPr>
        <p:spPr>
          <a:xfrm>
            <a:off x="7195594"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38EB5-EDAB-B148-BF8D-8FA749733D12}"/>
              </a:ext>
            </a:extLst>
          </p:cNvPr>
          <p:cNvSpPr/>
          <p:nvPr/>
        </p:nvSpPr>
        <p:spPr>
          <a:xfrm>
            <a:off x="7332862" y="4015992"/>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708EB21B-F7A0-E149-8E79-2FFA2EED3EB6}"/>
              </a:ext>
            </a:extLst>
          </p:cNvPr>
          <p:cNvSpPr/>
          <p:nvPr/>
        </p:nvSpPr>
        <p:spPr>
          <a:xfrm>
            <a:off x="6806763" y="3233620"/>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16CCF9E-6CF6-F74C-9B64-0ED27E6222A7}"/>
              </a:ext>
            </a:extLst>
          </p:cNvPr>
          <p:cNvSpPr/>
          <p:nvPr/>
        </p:nvSpPr>
        <p:spPr>
          <a:xfrm>
            <a:off x="685284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FE0CC8-52F5-A548-A862-1A91A06B507F}"/>
              </a:ext>
            </a:extLst>
          </p:cNvPr>
          <p:cNvSpPr/>
          <p:nvPr/>
        </p:nvSpPr>
        <p:spPr>
          <a:xfrm>
            <a:off x="6987053"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0DA437-07CC-E540-90A0-59A9A94F94CA}"/>
              </a:ext>
            </a:extLst>
          </p:cNvPr>
          <p:cNvSpPr/>
          <p:nvPr/>
        </p:nvSpPr>
        <p:spPr>
          <a:xfrm>
            <a:off x="7121264"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B29042-B5E4-1E4C-8C06-2D056BD165AD}"/>
              </a:ext>
            </a:extLst>
          </p:cNvPr>
          <p:cNvSpPr/>
          <p:nvPr/>
        </p:nvSpPr>
        <p:spPr>
          <a:xfrm>
            <a:off x="7258532" y="3267940"/>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DBF3CD-9ADE-7F4B-BB53-710C8D020838}"/>
              </a:ext>
            </a:extLst>
          </p:cNvPr>
          <p:cNvSpPr/>
          <p:nvPr/>
        </p:nvSpPr>
        <p:spPr>
          <a:xfrm>
            <a:off x="7399140" y="3269411"/>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F6D5EC1-D074-A147-9E80-2F24DD71D60F}"/>
              </a:ext>
            </a:extLst>
          </p:cNvPr>
          <p:cNvSpPr/>
          <p:nvPr/>
        </p:nvSpPr>
        <p:spPr>
          <a:xfrm rot="16200000">
            <a:off x="7018856" y="2849115"/>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F00EC864-2019-7F4B-9A60-C4FB1CEEB044}"/>
              </a:ext>
            </a:extLst>
          </p:cNvPr>
          <p:cNvSpPr/>
          <p:nvPr/>
        </p:nvSpPr>
        <p:spPr>
          <a:xfrm rot="16200000">
            <a:off x="7030605" y="3602416"/>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3F99B0B2-DE66-0342-8FDE-14C0A31A313E}"/>
                  </a:ext>
                </a:extLst>
              </p:cNvPr>
              <p:cNvSpPr txBox="1">
                <a:spLocks/>
              </p:cNvSpPr>
              <p:nvPr/>
            </p:nvSpPr>
            <p:spPr>
              <a:xfrm>
                <a:off x="6769828" y="355862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3F99B0B2-DE66-0342-8FDE-14C0A31A313E}"/>
                  </a:ext>
                </a:extLst>
              </p:cNvPr>
              <p:cNvSpPr txBox="1">
                <a:spLocks noRot="1" noChangeAspect="1" noMove="1" noResize="1" noEditPoints="1" noAdjustHandles="1" noChangeArrowheads="1" noChangeShapeType="1" noTextEdit="1"/>
              </p:cNvSpPr>
              <p:nvPr/>
            </p:nvSpPr>
            <p:spPr>
              <a:xfrm>
                <a:off x="6769828" y="3558620"/>
                <a:ext cx="382222" cy="324470"/>
              </a:xfrm>
              <a:prstGeom prst="rect">
                <a:avLst/>
              </a:prstGeom>
              <a:blipFill>
                <a:blip r:embed="rId6"/>
                <a:stretch>
                  <a:fillRect l="-3226" r="-25806"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BC1D6AA1-C993-1145-B3D3-AD99304DE06F}"/>
                  </a:ext>
                </a:extLst>
              </p:cNvPr>
              <p:cNvSpPr txBox="1">
                <a:spLocks/>
              </p:cNvSpPr>
              <p:nvPr/>
            </p:nvSpPr>
            <p:spPr>
              <a:xfrm>
                <a:off x="6773811" y="2799009"/>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69" name="Content Placeholder 2">
                <a:extLst>
                  <a:ext uri="{FF2B5EF4-FFF2-40B4-BE49-F238E27FC236}">
                    <a16:creationId xmlns:a16="http://schemas.microsoft.com/office/drawing/2014/main" id="{BC1D6AA1-C993-1145-B3D3-AD99304DE06F}"/>
                  </a:ext>
                </a:extLst>
              </p:cNvPr>
              <p:cNvSpPr txBox="1">
                <a:spLocks noRot="1" noChangeAspect="1" noMove="1" noResize="1" noEditPoints="1" noAdjustHandles="1" noChangeArrowheads="1" noChangeShapeType="1" noTextEdit="1"/>
              </p:cNvSpPr>
              <p:nvPr/>
            </p:nvSpPr>
            <p:spPr>
              <a:xfrm>
                <a:off x="6773811" y="2799009"/>
                <a:ext cx="382222" cy="324470"/>
              </a:xfrm>
              <a:prstGeom prst="rect">
                <a:avLst/>
              </a:prstGeom>
              <a:blipFill>
                <a:blip r:embed="rId7"/>
                <a:stretch>
                  <a:fillRect r="-6452" b="-44444"/>
                </a:stretch>
              </a:blipFill>
            </p:spPr>
            <p:txBody>
              <a:bodyPr/>
              <a:lstStyle/>
              <a:p>
                <a:r>
                  <a:rPr lang="en-US">
                    <a:noFill/>
                  </a:rPr>
                  <a:t> </a:t>
                </a:r>
              </a:p>
            </p:txBody>
          </p:sp>
        </mc:Fallback>
      </mc:AlternateContent>
      <p:sp>
        <p:nvSpPr>
          <p:cNvPr id="70" name="Rounded Rectangle 69">
            <a:extLst>
              <a:ext uri="{FF2B5EF4-FFF2-40B4-BE49-F238E27FC236}">
                <a16:creationId xmlns:a16="http://schemas.microsoft.com/office/drawing/2014/main" id="{8B43D8F3-5CD1-034E-91EA-293D8B40F01F}"/>
              </a:ext>
            </a:extLst>
          </p:cNvPr>
          <p:cNvSpPr/>
          <p:nvPr/>
        </p:nvSpPr>
        <p:spPr>
          <a:xfrm>
            <a:off x="8124111" y="3986116"/>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0E6C38-50A2-044B-957B-2B6941E7F7BE}"/>
              </a:ext>
            </a:extLst>
          </p:cNvPr>
          <p:cNvSpPr/>
          <p:nvPr/>
        </p:nvSpPr>
        <p:spPr>
          <a:xfrm>
            <a:off x="818121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6AA6504-6356-634E-A706-37A7A802924D}"/>
              </a:ext>
            </a:extLst>
          </p:cNvPr>
          <p:cNvSpPr/>
          <p:nvPr/>
        </p:nvSpPr>
        <p:spPr>
          <a:xfrm>
            <a:off x="8315427"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BA7B7F-E4AB-1045-8118-282BDE0C6838}"/>
              </a:ext>
            </a:extLst>
          </p:cNvPr>
          <p:cNvSpPr/>
          <p:nvPr/>
        </p:nvSpPr>
        <p:spPr>
          <a:xfrm>
            <a:off x="8449638"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C8FD2F-EC99-354C-8D6F-9ECF72FD1798}"/>
              </a:ext>
            </a:extLst>
          </p:cNvPr>
          <p:cNvSpPr/>
          <p:nvPr/>
        </p:nvSpPr>
        <p:spPr>
          <a:xfrm>
            <a:off x="8586906" y="4021780"/>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8E4B9346-907D-E248-A85C-AFADBC9D61CF}"/>
              </a:ext>
            </a:extLst>
          </p:cNvPr>
          <p:cNvSpPr/>
          <p:nvPr/>
        </p:nvSpPr>
        <p:spPr>
          <a:xfrm>
            <a:off x="8060808" y="3239406"/>
            <a:ext cx="743500" cy="200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CD73C5-1164-9F4D-9BD6-71D56D831DC2}"/>
              </a:ext>
            </a:extLst>
          </p:cNvPr>
          <p:cNvSpPr/>
          <p:nvPr/>
        </p:nvSpPr>
        <p:spPr>
          <a:xfrm>
            <a:off x="810688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10C8C76-9256-7A44-A92D-BDD7BB9DD57A}"/>
              </a:ext>
            </a:extLst>
          </p:cNvPr>
          <p:cNvSpPr/>
          <p:nvPr/>
        </p:nvSpPr>
        <p:spPr>
          <a:xfrm>
            <a:off x="8241098"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B9C91BF-978A-2040-B9C1-0111BFC1B6B6}"/>
              </a:ext>
            </a:extLst>
          </p:cNvPr>
          <p:cNvSpPr/>
          <p:nvPr/>
        </p:nvSpPr>
        <p:spPr>
          <a:xfrm>
            <a:off x="8375309"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A580A60-6CEC-FA46-AB21-568713DBBB93}"/>
              </a:ext>
            </a:extLst>
          </p:cNvPr>
          <p:cNvSpPr/>
          <p:nvPr/>
        </p:nvSpPr>
        <p:spPr>
          <a:xfrm>
            <a:off x="8512577" y="3273727"/>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CFEC372-04E6-1043-9835-364E789BBF4A}"/>
              </a:ext>
            </a:extLst>
          </p:cNvPr>
          <p:cNvSpPr/>
          <p:nvPr/>
        </p:nvSpPr>
        <p:spPr>
          <a:xfrm>
            <a:off x="8653185" y="3275199"/>
            <a:ext cx="110744" cy="130925"/>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DF27EB03-BD96-8C43-A5AB-066A34538984}"/>
              </a:ext>
            </a:extLst>
          </p:cNvPr>
          <p:cNvSpPr/>
          <p:nvPr/>
        </p:nvSpPr>
        <p:spPr>
          <a:xfrm rot="16200000">
            <a:off x="8272899" y="2854902"/>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D49D5587-E807-7342-A240-417B38DB42EE}"/>
              </a:ext>
            </a:extLst>
          </p:cNvPr>
          <p:cNvSpPr/>
          <p:nvPr/>
        </p:nvSpPr>
        <p:spPr>
          <a:xfrm rot="16200000">
            <a:off x="8284650" y="3608203"/>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0C805F5A-C141-344A-84BA-386EB3FFA02B}"/>
                  </a:ext>
                </a:extLst>
              </p:cNvPr>
              <p:cNvSpPr txBox="1">
                <a:spLocks/>
              </p:cNvSpPr>
              <p:nvPr/>
            </p:nvSpPr>
            <p:spPr>
              <a:xfrm>
                <a:off x="8023872" y="356440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0C805F5A-C141-344A-84BA-386EB3FFA02B}"/>
                  </a:ext>
                </a:extLst>
              </p:cNvPr>
              <p:cNvSpPr txBox="1">
                <a:spLocks noRot="1" noChangeAspect="1" noMove="1" noResize="1" noEditPoints="1" noAdjustHandles="1" noChangeArrowheads="1" noChangeShapeType="1" noTextEdit="1"/>
              </p:cNvSpPr>
              <p:nvPr/>
            </p:nvSpPr>
            <p:spPr>
              <a:xfrm>
                <a:off x="8023872" y="3564407"/>
                <a:ext cx="382222" cy="324470"/>
              </a:xfrm>
              <a:prstGeom prst="rect">
                <a:avLst/>
              </a:prstGeom>
              <a:blipFill>
                <a:blip r:embed="rId8"/>
                <a:stretch>
                  <a:fillRect l="-3226" r="-2580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55269E8E-BED2-F443-959D-29BB93BE487D}"/>
                  </a:ext>
                </a:extLst>
              </p:cNvPr>
              <p:cNvSpPr txBox="1">
                <a:spLocks/>
              </p:cNvSpPr>
              <p:nvPr/>
            </p:nvSpPr>
            <p:spPr>
              <a:xfrm>
                <a:off x="8027856" y="2804797"/>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55269E8E-BED2-F443-959D-29BB93BE487D}"/>
                  </a:ext>
                </a:extLst>
              </p:cNvPr>
              <p:cNvSpPr txBox="1">
                <a:spLocks noRot="1" noChangeAspect="1" noMove="1" noResize="1" noEditPoints="1" noAdjustHandles="1" noChangeArrowheads="1" noChangeShapeType="1" noTextEdit="1"/>
              </p:cNvSpPr>
              <p:nvPr/>
            </p:nvSpPr>
            <p:spPr>
              <a:xfrm>
                <a:off x="8027856" y="2804797"/>
                <a:ext cx="382222" cy="324470"/>
              </a:xfrm>
              <a:prstGeom prst="rect">
                <a:avLst/>
              </a:prstGeom>
              <a:blipFill>
                <a:blip r:embed="rId9"/>
                <a:stretch>
                  <a:fillRect r="-3226" b="-461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Content Placeholder 2">
                <a:extLst>
                  <a:ext uri="{FF2B5EF4-FFF2-40B4-BE49-F238E27FC236}">
                    <a16:creationId xmlns:a16="http://schemas.microsoft.com/office/drawing/2014/main" id="{C75EF540-9618-2D47-AE6F-51C8D801B2DF}"/>
                  </a:ext>
                </a:extLst>
              </p:cNvPr>
              <p:cNvSpPr txBox="1">
                <a:spLocks/>
              </p:cNvSpPr>
              <p:nvPr/>
            </p:nvSpPr>
            <p:spPr>
              <a:xfrm>
                <a:off x="4644709"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3" name="Content Placeholder 2">
                <a:extLst>
                  <a:ext uri="{FF2B5EF4-FFF2-40B4-BE49-F238E27FC236}">
                    <a16:creationId xmlns:a16="http://schemas.microsoft.com/office/drawing/2014/main" id="{C75EF540-9618-2D47-AE6F-51C8D801B2DF}"/>
                  </a:ext>
                </a:extLst>
              </p:cNvPr>
              <p:cNvSpPr txBox="1">
                <a:spLocks noRot="1" noChangeAspect="1" noMove="1" noResize="1" noEditPoints="1" noAdjustHandles="1" noChangeArrowheads="1" noChangeShapeType="1" noTextEdit="1"/>
              </p:cNvSpPr>
              <p:nvPr/>
            </p:nvSpPr>
            <p:spPr>
              <a:xfrm>
                <a:off x="4644709" y="4238829"/>
                <a:ext cx="254169" cy="324470"/>
              </a:xfrm>
              <a:prstGeom prst="rect">
                <a:avLst/>
              </a:prstGeom>
              <a:blipFill>
                <a:blip r:embed="rId10"/>
                <a:stretch>
                  <a:fillRect r="-66667"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4" name="Content Placeholder 2">
                <a:extLst>
                  <a:ext uri="{FF2B5EF4-FFF2-40B4-BE49-F238E27FC236}">
                    <a16:creationId xmlns:a16="http://schemas.microsoft.com/office/drawing/2014/main" id="{4613A01F-0601-2645-B7F0-28F3C49E2D7A}"/>
                  </a:ext>
                </a:extLst>
              </p:cNvPr>
              <p:cNvSpPr txBox="1">
                <a:spLocks/>
              </p:cNvSpPr>
              <p:nvPr/>
            </p:nvSpPr>
            <p:spPr>
              <a:xfrm>
                <a:off x="5891269" y="423250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4" name="Content Placeholder 2">
                <a:extLst>
                  <a:ext uri="{FF2B5EF4-FFF2-40B4-BE49-F238E27FC236}">
                    <a16:creationId xmlns:a16="http://schemas.microsoft.com/office/drawing/2014/main" id="{4613A01F-0601-2645-B7F0-28F3C49E2D7A}"/>
                  </a:ext>
                </a:extLst>
              </p:cNvPr>
              <p:cNvSpPr txBox="1">
                <a:spLocks noRot="1" noChangeAspect="1" noMove="1" noResize="1" noEditPoints="1" noAdjustHandles="1" noChangeArrowheads="1" noChangeShapeType="1" noTextEdit="1"/>
              </p:cNvSpPr>
              <p:nvPr/>
            </p:nvSpPr>
            <p:spPr>
              <a:xfrm>
                <a:off x="5891269" y="4232509"/>
                <a:ext cx="254169" cy="324470"/>
              </a:xfrm>
              <a:prstGeom prst="rect">
                <a:avLst/>
              </a:prstGeom>
              <a:blipFill>
                <a:blip r:embed="rId11"/>
                <a:stretch>
                  <a:fillRect r="-71429" b="-5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ADFEDC8F-0E8B-5443-9A7C-30AC0C2C21CC}"/>
                  </a:ext>
                </a:extLst>
              </p:cNvPr>
              <p:cNvSpPr txBox="1">
                <a:spLocks/>
              </p:cNvSpPr>
              <p:nvPr/>
            </p:nvSpPr>
            <p:spPr>
              <a:xfrm>
                <a:off x="7094779" y="4224596"/>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ADFEDC8F-0E8B-5443-9A7C-30AC0C2C21CC}"/>
                  </a:ext>
                </a:extLst>
              </p:cNvPr>
              <p:cNvSpPr txBox="1">
                <a:spLocks noRot="1" noChangeAspect="1" noMove="1" noResize="1" noEditPoints="1" noAdjustHandles="1" noChangeArrowheads="1" noChangeShapeType="1" noTextEdit="1"/>
              </p:cNvSpPr>
              <p:nvPr/>
            </p:nvSpPr>
            <p:spPr>
              <a:xfrm>
                <a:off x="7094779" y="4224596"/>
                <a:ext cx="254169" cy="324470"/>
              </a:xfrm>
              <a:prstGeom prst="rect">
                <a:avLst/>
              </a:prstGeom>
              <a:blipFill>
                <a:blip r:embed="rId12"/>
                <a:stretch>
                  <a:fillRect r="-71429" b="-5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820DCD61-E2C1-404E-93A0-B3297FD1C152}"/>
                  </a:ext>
                </a:extLst>
              </p:cNvPr>
              <p:cNvSpPr txBox="1">
                <a:spLocks/>
              </p:cNvSpPr>
              <p:nvPr/>
            </p:nvSpPr>
            <p:spPr>
              <a:xfrm>
                <a:off x="8369151" y="4238829"/>
                <a:ext cx="254169"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820DCD61-E2C1-404E-93A0-B3297FD1C152}"/>
                  </a:ext>
                </a:extLst>
              </p:cNvPr>
              <p:cNvSpPr txBox="1">
                <a:spLocks noRot="1" noChangeAspect="1" noMove="1" noResize="1" noEditPoints="1" noAdjustHandles="1" noChangeArrowheads="1" noChangeShapeType="1" noTextEdit="1"/>
              </p:cNvSpPr>
              <p:nvPr/>
            </p:nvSpPr>
            <p:spPr>
              <a:xfrm>
                <a:off x="8369151" y="4238829"/>
                <a:ext cx="254169" cy="324470"/>
              </a:xfrm>
              <a:prstGeom prst="rect">
                <a:avLst/>
              </a:prstGeom>
              <a:blipFill>
                <a:blip r:embed="rId13"/>
                <a:stretch>
                  <a:fillRect r="-71429" b="-53846"/>
                </a:stretch>
              </a:blipFill>
            </p:spPr>
            <p:txBody>
              <a:bodyPr/>
              <a:lstStyle/>
              <a:p>
                <a:r>
                  <a:rPr lang="en-US">
                    <a:noFill/>
                  </a:rPr>
                  <a:t> </a:t>
                </a:r>
              </a:p>
            </p:txBody>
          </p:sp>
        </mc:Fallback>
      </mc:AlternateContent>
      <p:sp>
        <p:nvSpPr>
          <p:cNvPr id="97" name="Right Arrow 96">
            <a:extLst>
              <a:ext uri="{FF2B5EF4-FFF2-40B4-BE49-F238E27FC236}">
                <a16:creationId xmlns:a16="http://schemas.microsoft.com/office/drawing/2014/main" id="{1836D3A8-4DA8-D24C-A7D8-0042559645C4}"/>
              </a:ext>
            </a:extLst>
          </p:cNvPr>
          <p:cNvSpPr/>
          <p:nvPr/>
        </p:nvSpPr>
        <p:spPr>
          <a:xfrm>
            <a:off x="5198147" y="3199142"/>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37FAA71D-5937-9F4D-8B4E-01E72CD369A0}"/>
                  </a:ext>
                </a:extLst>
              </p:cNvPr>
              <p:cNvSpPr txBox="1">
                <a:spLocks/>
              </p:cNvSpPr>
              <p:nvPr/>
            </p:nvSpPr>
            <p:spPr>
              <a:xfrm>
                <a:off x="5125176" y="2902375"/>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37FAA71D-5937-9F4D-8B4E-01E72CD369A0}"/>
                  </a:ext>
                </a:extLst>
              </p:cNvPr>
              <p:cNvSpPr txBox="1">
                <a:spLocks noRot="1" noChangeAspect="1" noMove="1" noResize="1" noEditPoints="1" noAdjustHandles="1" noChangeArrowheads="1" noChangeShapeType="1" noTextEdit="1"/>
              </p:cNvSpPr>
              <p:nvPr/>
            </p:nvSpPr>
            <p:spPr>
              <a:xfrm>
                <a:off x="5125176" y="2902375"/>
                <a:ext cx="382222" cy="324470"/>
              </a:xfrm>
              <a:prstGeom prst="rect">
                <a:avLst/>
              </a:prstGeom>
              <a:blipFill>
                <a:blip r:embed="rId14"/>
                <a:stretch>
                  <a:fillRect l="-3226" b="-46154"/>
                </a:stretch>
              </a:blipFill>
            </p:spPr>
            <p:txBody>
              <a:bodyPr/>
              <a:lstStyle/>
              <a:p>
                <a:r>
                  <a:rPr lang="en-US">
                    <a:noFill/>
                  </a:rPr>
                  <a:t> </a:t>
                </a:r>
              </a:p>
            </p:txBody>
          </p:sp>
        </mc:Fallback>
      </mc:AlternateContent>
      <p:sp>
        <p:nvSpPr>
          <p:cNvPr id="99" name="Right Arrow 98">
            <a:extLst>
              <a:ext uri="{FF2B5EF4-FFF2-40B4-BE49-F238E27FC236}">
                <a16:creationId xmlns:a16="http://schemas.microsoft.com/office/drawing/2014/main" id="{5EA830FD-87BA-FD4E-BC46-F87E0B6B0A53}"/>
              </a:ext>
            </a:extLst>
          </p:cNvPr>
          <p:cNvSpPr/>
          <p:nvPr/>
        </p:nvSpPr>
        <p:spPr>
          <a:xfrm>
            <a:off x="6396363" y="3225688"/>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23D428E-FC7D-0146-9690-82EB9C64B93C}"/>
                  </a:ext>
                </a:extLst>
              </p:cNvPr>
              <p:cNvSpPr txBox="1">
                <a:spLocks/>
              </p:cNvSpPr>
              <p:nvPr/>
            </p:nvSpPr>
            <p:spPr>
              <a:xfrm>
                <a:off x="6323393" y="2928922"/>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0" name="Content Placeholder 2">
                <a:extLst>
                  <a:ext uri="{FF2B5EF4-FFF2-40B4-BE49-F238E27FC236}">
                    <a16:creationId xmlns:a16="http://schemas.microsoft.com/office/drawing/2014/main" id="{623D428E-FC7D-0146-9690-82EB9C64B93C}"/>
                  </a:ext>
                </a:extLst>
              </p:cNvPr>
              <p:cNvSpPr txBox="1">
                <a:spLocks noRot="1" noChangeAspect="1" noMove="1" noResize="1" noEditPoints="1" noAdjustHandles="1" noChangeArrowheads="1" noChangeShapeType="1" noTextEdit="1"/>
              </p:cNvSpPr>
              <p:nvPr/>
            </p:nvSpPr>
            <p:spPr>
              <a:xfrm>
                <a:off x="6323393" y="2928922"/>
                <a:ext cx="382222" cy="324470"/>
              </a:xfrm>
              <a:prstGeom prst="rect">
                <a:avLst/>
              </a:prstGeom>
              <a:blipFill>
                <a:blip r:embed="rId14"/>
                <a:stretch>
                  <a:fillRect l="-3226" b="-46154"/>
                </a:stretch>
              </a:blipFill>
            </p:spPr>
            <p:txBody>
              <a:bodyPr/>
              <a:lstStyle/>
              <a:p>
                <a:r>
                  <a:rPr lang="en-US">
                    <a:noFill/>
                  </a:rPr>
                  <a:t> </a:t>
                </a:r>
              </a:p>
            </p:txBody>
          </p:sp>
        </mc:Fallback>
      </mc:AlternateContent>
      <p:sp>
        <p:nvSpPr>
          <p:cNvPr id="101" name="Right Arrow 100">
            <a:extLst>
              <a:ext uri="{FF2B5EF4-FFF2-40B4-BE49-F238E27FC236}">
                <a16:creationId xmlns:a16="http://schemas.microsoft.com/office/drawing/2014/main" id="{5CDD8309-7A74-BA42-9CB9-1ACC922D27D3}"/>
              </a:ext>
            </a:extLst>
          </p:cNvPr>
          <p:cNvSpPr/>
          <p:nvPr/>
        </p:nvSpPr>
        <p:spPr>
          <a:xfrm>
            <a:off x="7643083" y="3239406"/>
            <a:ext cx="309252" cy="21229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Content Placeholder 2">
                <a:extLst>
                  <a:ext uri="{FF2B5EF4-FFF2-40B4-BE49-F238E27FC236}">
                    <a16:creationId xmlns:a16="http://schemas.microsoft.com/office/drawing/2014/main" id="{2274731B-4A84-9C46-B997-919F5428E134}"/>
                  </a:ext>
                </a:extLst>
              </p:cNvPr>
              <p:cNvSpPr txBox="1">
                <a:spLocks/>
              </p:cNvSpPr>
              <p:nvPr/>
            </p:nvSpPr>
            <p:spPr>
              <a:xfrm>
                <a:off x="7570112" y="2942640"/>
                <a:ext cx="382222" cy="3244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𝑉</m:t>
                      </m:r>
                    </m:oMath>
                  </m:oMathPara>
                </a14:m>
                <a:endParaRPr lang="en-US" sz="2400" dirty="0">
                  <a:solidFill>
                    <a:srgbClr val="C00000"/>
                  </a:solidFill>
                  <a:latin typeface="Avenir Light" panose="020B0402020203020204" pitchFamily="34" charset="77"/>
                </a:endParaRPr>
              </a:p>
            </p:txBody>
          </p:sp>
        </mc:Choice>
        <mc:Fallback>
          <p:sp>
            <p:nvSpPr>
              <p:cNvPr id="102" name="Content Placeholder 2">
                <a:extLst>
                  <a:ext uri="{FF2B5EF4-FFF2-40B4-BE49-F238E27FC236}">
                    <a16:creationId xmlns:a16="http://schemas.microsoft.com/office/drawing/2014/main" id="{2274731B-4A84-9C46-B997-919F5428E134}"/>
                  </a:ext>
                </a:extLst>
              </p:cNvPr>
              <p:cNvSpPr txBox="1">
                <a:spLocks noRot="1" noChangeAspect="1" noMove="1" noResize="1" noEditPoints="1" noAdjustHandles="1" noChangeArrowheads="1" noChangeShapeType="1" noTextEdit="1"/>
              </p:cNvSpPr>
              <p:nvPr/>
            </p:nvSpPr>
            <p:spPr>
              <a:xfrm>
                <a:off x="7570112" y="2942640"/>
                <a:ext cx="382222" cy="324470"/>
              </a:xfrm>
              <a:prstGeom prst="rect">
                <a:avLst/>
              </a:prstGeom>
              <a:blipFill>
                <a:blip r:embed="rId15"/>
                <a:stretch>
                  <a:fillRect b="-46154"/>
                </a:stretch>
              </a:blipFill>
            </p:spPr>
            <p:txBody>
              <a:bodyPr/>
              <a:lstStyle/>
              <a:p>
                <a:r>
                  <a:rPr lang="en-US">
                    <a:noFill/>
                  </a:rPr>
                  <a:t> </a:t>
                </a:r>
              </a:p>
            </p:txBody>
          </p:sp>
        </mc:Fallback>
      </mc:AlternateContent>
      <p:sp>
        <p:nvSpPr>
          <p:cNvPr id="103" name="Oval 102">
            <a:extLst>
              <a:ext uri="{FF2B5EF4-FFF2-40B4-BE49-F238E27FC236}">
                <a16:creationId xmlns:a16="http://schemas.microsoft.com/office/drawing/2014/main" id="{D3E390F3-C310-8A45-99A8-14D5F45F6AA5}"/>
              </a:ext>
            </a:extLst>
          </p:cNvPr>
          <p:cNvSpPr/>
          <p:nvPr/>
        </p:nvSpPr>
        <p:spPr>
          <a:xfrm>
            <a:off x="442708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a:extLst>
              <a:ext uri="{FF2B5EF4-FFF2-40B4-BE49-F238E27FC236}">
                <a16:creationId xmlns:a16="http://schemas.microsoft.com/office/drawing/2014/main" id="{23D108BC-A301-8E4E-883A-E5D1A505E4C7}"/>
              </a:ext>
            </a:extLst>
          </p:cNvPr>
          <p:cNvSpPr/>
          <p:nvPr/>
        </p:nvSpPr>
        <p:spPr>
          <a:xfrm>
            <a:off x="4364008" y="2379384"/>
            <a:ext cx="4458925" cy="302691"/>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D899741-069F-B04D-A46E-31A5259044FD}"/>
              </a:ext>
            </a:extLst>
          </p:cNvPr>
          <p:cNvSpPr/>
          <p:nvPr/>
        </p:nvSpPr>
        <p:spPr>
          <a:xfrm>
            <a:off x="4713704"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7F4BD85-01E3-2447-891B-0DDBF85D39AA}"/>
              </a:ext>
            </a:extLst>
          </p:cNvPr>
          <p:cNvSpPr/>
          <p:nvPr/>
        </p:nvSpPr>
        <p:spPr>
          <a:xfrm>
            <a:off x="5018409"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CF6B7C1-66D5-6449-A273-7D96DF0450FE}"/>
              </a:ext>
            </a:extLst>
          </p:cNvPr>
          <p:cNvSpPr/>
          <p:nvPr/>
        </p:nvSpPr>
        <p:spPr>
          <a:xfrm>
            <a:off x="5305026"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3234086-1BDE-A645-8A95-B98F58D88A19}"/>
              </a:ext>
            </a:extLst>
          </p:cNvPr>
          <p:cNvSpPr/>
          <p:nvPr/>
        </p:nvSpPr>
        <p:spPr>
          <a:xfrm>
            <a:off x="5598818"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3921BFB-E485-A14A-BF0D-4DDB95FCC8F0}"/>
              </a:ext>
            </a:extLst>
          </p:cNvPr>
          <p:cNvSpPr/>
          <p:nvPr/>
        </p:nvSpPr>
        <p:spPr>
          <a:xfrm>
            <a:off x="5885435"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D1CBE0A-978A-1245-A82B-7878A18277A3}"/>
              </a:ext>
            </a:extLst>
          </p:cNvPr>
          <p:cNvSpPr/>
          <p:nvPr/>
        </p:nvSpPr>
        <p:spPr>
          <a:xfrm>
            <a:off x="6190140"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4106EBF-4C56-A242-B963-DF432E63FB65}"/>
              </a:ext>
            </a:extLst>
          </p:cNvPr>
          <p:cNvSpPr/>
          <p:nvPr/>
        </p:nvSpPr>
        <p:spPr>
          <a:xfrm>
            <a:off x="6476757" y="2421013"/>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1039E16-C213-CA4F-893C-81312C2F54EC}"/>
              </a:ext>
            </a:extLst>
          </p:cNvPr>
          <p:cNvSpPr/>
          <p:nvPr/>
        </p:nvSpPr>
        <p:spPr>
          <a:xfrm>
            <a:off x="6763055"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9EA1BDC-163E-304C-BB27-A98D15FCF0D6}"/>
              </a:ext>
            </a:extLst>
          </p:cNvPr>
          <p:cNvSpPr/>
          <p:nvPr/>
        </p:nvSpPr>
        <p:spPr>
          <a:xfrm>
            <a:off x="7049672"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D90D25D-9923-7D4B-B596-58F0AAD50CB5}"/>
              </a:ext>
            </a:extLst>
          </p:cNvPr>
          <p:cNvSpPr/>
          <p:nvPr/>
        </p:nvSpPr>
        <p:spPr>
          <a:xfrm>
            <a:off x="735437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69B8FF5-C555-3F49-8177-21207D9B7867}"/>
              </a:ext>
            </a:extLst>
          </p:cNvPr>
          <p:cNvSpPr/>
          <p:nvPr/>
        </p:nvSpPr>
        <p:spPr>
          <a:xfrm>
            <a:off x="7640994"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371A46E4-66C3-594E-B499-F59C14F2774F}"/>
              </a:ext>
            </a:extLst>
          </p:cNvPr>
          <p:cNvSpPr/>
          <p:nvPr/>
        </p:nvSpPr>
        <p:spPr>
          <a:xfrm>
            <a:off x="7633420"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3D69E92-0978-234F-A50A-1A6807B6EB9A}"/>
              </a:ext>
            </a:extLst>
          </p:cNvPr>
          <p:cNvSpPr/>
          <p:nvPr/>
        </p:nvSpPr>
        <p:spPr>
          <a:xfrm>
            <a:off x="7920037"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0EE52E1-BCCE-C046-B2CE-A1342B62E208}"/>
              </a:ext>
            </a:extLst>
          </p:cNvPr>
          <p:cNvSpPr/>
          <p:nvPr/>
        </p:nvSpPr>
        <p:spPr>
          <a:xfrm>
            <a:off x="8224742"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D07CEFB-88F9-0444-B32A-A5CBC623B245}"/>
              </a:ext>
            </a:extLst>
          </p:cNvPr>
          <p:cNvSpPr/>
          <p:nvPr/>
        </p:nvSpPr>
        <p:spPr>
          <a:xfrm>
            <a:off x="8511359" y="2417335"/>
            <a:ext cx="224971" cy="21576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4220F926-0E1F-BB42-97F4-59699DA6E37E}"/>
              </a:ext>
            </a:extLst>
          </p:cNvPr>
          <p:cNvSpPr/>
          <p:nvPr/>
        </p:nvSpPr>
        <p:spPr>
          <a:xfrm rot="16200000">
            <a:off x="6421852" y="1995909"/>
            <a:ext cx="365609" cy="179567"/>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a:extLst>
              <a:ext uri="{FF2B5EF4-FFF2-40B4-BE49-F238E27FC236}">
                <a16:creationId xmlns:a16="http://schemas.microsoft.com/office/drawing/2014/main" id="{CC77658A-A8F0-834A-9C26-5C64371721F1}"/>
              </a:ext>
            </a:extLst>
          </p:cNvPr>
          <p:cNvSpPr/>
          <p:nvPr/>
        </p:nvSpPr>
        <p:spPr>
          <a:xfrm>
            <a:off x="6309414" y="1618314"/>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AAE146C-5544-A94B-BB39-0BDD55B09941}"/>
              </a:ext>
            </a:extLst>
          </p:cNvPr>
          <p:cNvSpPr/>
          <p:nvPr/>
        </p:nvSpPr>
        <p:spPr>
          <a:xfrm>
            <a:off x="6366520"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C096E98-3854-1948-ADEC-DB376E0925EF}"/>
              </a:ext>
            </a:extLst>
          </p:cNvPr>
          <p:cNvSpPr/>
          <p:nvPr/>
        </p:nvSpPr>
        <p:spPr>
          <a:xfrm>
            <a:off x="6500730"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9CC0A3D-D883-E141-ADA1-C18A89DD39F2}"/>
              </a:ext>
            </a:extLst>
          </p:cNvPr>
          <p:cNvSpPr/>
          <p:nvPr/>
        </p:nvSpPr>
        <p:spPr>
          <a:xfrm>
            <a:off x="6634941"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CC163D9-4032-7D40-90F8-9A01696FC12A}"/>
              </a:ext>
            </a:extLst>
          </p:cNvPr>
          <p:cNvSpPr/>
          <p:nvPr/>
        </p:nvSpPr>
        <p:spPr>
          <a:xfrm>
            <a:off x="6772209" y="1653978"/>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itle 1">
            <a:extLst>
              <a:ext uri="{FF2B5EF4-FFF2-40B4-BE49-F238E27FC236}">
                <a16:creationId xmlns:a16="http://schemas.microsoft.com/office/drawing/2014/main" id="{46154241-DAEC-1640-85C1-17B5539E8BCA}"/>
              </a:ext>
            </a:extLst>
          </p:cNvPr>
          <p:cNvSpPr txBox="1">
            <a:spLocks/>
          </p:cNvSpPr>
          <p:nvPr/>
        </p:nvSpPr>
        <p:spPr>
          <a:xfrm>
            <a:off x="5198147" y="1252620"/>
            <a:ext cx="2991364" cy="33953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gn="ctr"/>
            <a:r>
              <a:rPr lang="en-US" sz="2000" dirty="0">
                <a:solidFill>
                  <a:schemeClr val="tx1">
                    <a:lumMod val="85000"/>
                    <a:lumOff val="15000"/>
                  </a:schemeClr>
                </a:solidFill>
              </a:rPr>
              <a:t>Sentiment score</a:t>
            </a:r>
          </a:p>
        </p:txBody>
      </p:sp>
      <p:sp>
        <p:nvSpPr>
          <p:cNvPr id="129" name="Content Placeholder 2">
            <a:extLst>
              <a:ext uri="{FF2B5EF4-FFF2-40B4-BE49-F238E27FC236}">
                <a16:creationId xmlns:a16="http://schemas.microsoft.com/office/drawing/2014/main" id="{8C617F9E-A579-A146-9FA9-FE586CCA3266}"/>
              </a:ext>
            </a:extLst>
          </p:cNvPr>
          <p:cNvSpPr txBox="1">
            <a:spLocks/>
          </p:cNvSpPr>
          <p:nvPr/>
        </p:nvSpPr>
        <p:spPr>
          <a:xfrm>
            <a:off x="2426199" y="3805429"/>
            <a:ext cx="1601640"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Inputs</a:t>
            </a:r>
          </a:p>
        </p:txBody>
      </p:sp>
      <p:sp>
        <p:nvSpPr>
          <p:cNvPr id="130" name="Content Placeholder 2">
            <a:extLst>
              <a:ext uri="{FF2B5EF4-FFF2-40B4-BE49-F238E27FC236}">
                <a16:creationId xmlns:a16="http://schemas.microsoft.com/office/drawing/2014/main" id="{5945F71D-61A3-1A4A-9DF2-E24AB9F8E29B}"/>
              </a:ext>
            </a:extLst>
          </p:cNvPr>
          <p:cNvSpPr txBox="1">
            <a:spLocks/>
          </p:cNvSpPr>
          <p:nvPr/>
        </p:nvSpPr>
        <p:spPr>
          <a:xfrm>
            <a:off x="2295720" y="3101507"/>
            <a:ext cx="1765984"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131" name="Content Placeholder 2">
            <a:extLst>
              <a:ext uri="{FF2B5EF4-FFF2-40B4-BE49-F238E27FC236}">
                <a16:creationId xmlns:a16="http://schemas.microsoft.com/office/drawing/2014/main" id="{BE963DFA-72FA-2341-A3EB-21682CC21CFF}"/>
              </a:ext>
            </a:extLst>
          </p:cNvPr>
          <p:cNvSpPr txBox="1">
            <a:spLocks/>
          </p:cNvSpPr>
          <p:nvPr/>
        </p:nvSpPr>
        <p:spPr>
          <a:xfrm>
            <a:off x="2582280" y="2356828"/>
            <a:ext cx="1525967" cy="303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32" name="Rectangle 131">
            <a:extLst>
              <a:ext uri="{FF2B5EF4-FFF2-40B4-BE49-F238E27FC236}">
                <a16:creationId xmlns:a16="http://schemas.microsoft.com/office/drawing/2014/main" id="{89F996CA-2917-BE4C-A235-8EEAC272B7A8}"/>
              </a:ext>
            </a:extLst>
          </p:cNvPr>
          <p:cNvSpPr/>
          <p:nvPr/>
        </p:nvSpPr>
        <p:spPr>
          <a:xfrm>
            <a:off x="167889" y="111886"/>
            <a:ext cx="11856222" cy="64840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2">
            <a:extLst>
              <a:ext uri="{FF2B5EF4-FFF2-40B4-BE49-F238E27FC236}">
                <a16:creationId xmlns:a16="http://schemas.microsoft.com/office/drawing/2014/main" id="{9902B466-8F4C-F74F-80D5-AB5A95AA905B}"/>
              </a:ext>
            </a:extLst>
          </p:cNvPr>
          <p:cNvSpPr/>
          <p:nvPr/>
        </p:nvSpPr>
        <p:spPr>
          <a:xfrm>
            <a:off x="1330037" y="276263"/>
            <a:ext cx="9139374" cy="4995506"/>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A8A1E1C8-E6EE-4F49-8700-5427871AE74D}"/>
              </a:ext>
            </a:extLst>
          </p:cNvPr>
          <p:cNvSpPr/>
          <p:nvPr/>
        </p:nvSpPr>
        <p:spPr>
          <a:xfrm>
            <a:off x="2918159" y="1281350"/>
            <a:ext cx="7327277" cy="3108543"/>
          </a:xfrm>
          <a:prstGeom prst="rect">
            <a:avLst/>
          </a:prstGeom>
        </p:spPr>
        <p:txBody>
          <a:bodyPr wrap="square">
            <a:spAutoFit/>
          </a:bodyPr>
          <a:lstStyle/>
          <a:p>
            <a:r>
              <a:rPr lang="en-US" sz="2800" b="1" dirty="0">
                <a:latin typeface="Avenir Book" panose="02000503020000020003" pitchFamily="2" charset="0"/>
              </a:rPr>
              <a:t>Takeaway #2:</a:t>
            </a:r>
            <a:br>
              <a:rPr lang="en-US" sz="2800" b="1" dirty="0">
                <a:latin typeface="Avenir Book" panose="02000503020000020003" pitchFamily="2" charset="0"/>
              </a:rPr>
            </a:br>
            <a:r>
              <a:rPr lang="en-US" sz="2800" dirty="0">
                <a:latin typeface="Avenir Book" panose="02000503020000020003" pitchFamily="2" charset="0"/>
              </a:rPr>
              <a:t>LSTMs are a great starting point for modelling language (or other time series).</a:t>
            </a:r>
          </a:p>
          <a:p>
            <a:endParaRPr lang="en-US" sz="2800" dirty="0">
              <a:latin typeface="Avenir Book" panose="02000503020000020003" pitchFamily="2" charset="0"/>
            </a:endParaRPr>
          </a:p>
          <a:p>
            <a:r>
              <a:rPr lang="en-US" sz="2800" dirty="0">
                <a:latin typeface="Avenir Book" panose="02000503020000020003" pitchFamily="2" charset="0"/>
              </a:rPr>
              <a:t>Can make:</a:t>
            </a:r>
          </a:p>
          <a:p>
            <a:r>
              <a:rPr lang="en-US" sz="2800" b="1" dirty="0">
                <a:solidFill>
                  <a:srgbClr val="C00000"/>
                </a:solidFill>
                <a:latin typeface="Avenir Book" panose="02000503020000020003" pitchFamily="2" charset="0"/>
              </a:rPr>
              <a:t>n</a:t>
            </a:r>
            <a:r>
              <a:rPr lang="en-US" sz="2800" dirty="0">
                <a:latin typeface="Avenir Book" panose="02000503020000020003" pitchFamily="2" charset="0"/>
              </a:rPr>
              <a:t> </a:t>
            </a:r>
            <a:r>
              <a:rPr lang="en-US" sz="2800" dirty="0">
                <a:latin typeface="Avenir Book" panose="02000503020000020003" pitchFamily="2" charset="0"/>
                <a:sym typeface="Wingdings" pitchFamily="2" charset="2"/>
              </a:rPr>
              <a:t> </a:t>
            </a:r>
            <a:r>
              <a:rPr lang="en-US" sz="2800" b="1" dirty="0">
                <a:solidFill>
                  <a:srgbClr val="C00000"/>
                </a:solidFill>
                <a:latin typeface="Avenir Book" panose="02000503020000020003" pitchFamily="2" charset="0"/>
                <a:sym typeface="Wingdings" pitchFamily="2" charset="2"/>
              </a:rPr>
              <a:t>n</a:t>
            </a:r>
            <a:r>
              <a:rPr lang="en-US" sz="2800" dirty="0">
                <a:latin typeface="Avenir Book" panose="02000503020000020003" pitchFamily="2" charset="0"/>
                <a:sym typeface="Wingdings" pitchFamily="2" charset="2"/>
              </a:rPr>
              <a:t> predictions  or </a:t>
            </a:r>
          </a:p>
          <a:p>
            <a:r>
              <a:rPr lang="en-US" sz="2800" b="1" dirty="0">
                <a:solidFill>
                  <a:srgbClr val="C00000"/>
                </a:solidFill>
                <a:latin typeface="Avenir Book" panose="02000503020000020003" pitchFamily="2" charset="0"/>
                <a:sym typeface="Wingdings" pitchFamily="2" charset="2"/>
              </a:rPr>
              <a:t>n</a:t>
            </a:r>
            <a:r>
              <a:rPr lang="en-US" sz="2800" dirty="0">
                <a:latin typeface="Avenir Book" panose="02000503020000020003" pitchFamily="2" charset="0"/>
                <a:sym typeface="Wingdings" pitchFamily="2" charset="2"/>
              </a:rPr>
              <a:t>  </a:t>
            </a:r>
            <a:r>
              <a:rPr lang="en-US" sz="2800" b="1" dirty="0">
                <a:solidFill>
                  <a:srgbClr val="C00000"/>
                </a:solidFill>
                <a:latin typeface="Avenir Book" panose="02000503020000020003" pitchFamily="2" charset="0"/>
                <a:sym typeface="Wingdings" pitchFamily="2" charset="2"/>
              </a:rPr>
              <a:t>1</a:t>
            </a:r>
            <a:r>
              <a:rPr lang="en-US" sz="2800" dirty="0">
                <a:latin typeface="Avenir Book" panose="02000503020000020003" pitchFamily="2" charset="0"/>
                <a:sym typeface="Wingdings" pitchFamily="2" charset="2"/>
              </a:rPr>
              <a:t> predictions</a:t>
            </a:r>
            <a:endParaRPr lang="en-US" sz="2800" dirty="0"/>
          </a:p>
        </p:txBody>
      </p:sp>
    </p:spTree>
    <p:extLst>
      <p:ext uri="{BB962C8B-B14F-4D97-AF65-F5344CB8AC3E}">
        <p14:creationId xmlns:p14="http://schemas.microsoft.com/office/powerpoint/2010/main" val="3758460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121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1409700" y="1840202"/>
            <a:ext cx="10124209" cy="1371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200" dirty="0">
                <a:latin typeface="Avenir Light" panose="020B0402020203020204" pitchFamily="34" charset="77"/>
              </a:rPr>
              <a:t>What if we want to predict a </a:t>
            </a:r>
            <a:r>
              <a:rPr lang="en-US" sz="3200" b="1" dirty="0">
                <a:latin typeface="Avenir Light" panose="020B0402020203020204" pitchFamily="34" charset="77"/>
              </a:rPr>
              <a:t>variable-length</a:t>
            </a:r>
            <a:r>
              <a:rPr lang="en-US" sz="3200" dirty="0">
                <a:latin typeface="Avenir Light" panose="020B0402020203020204" pitchFamily="34" charset="77"/>
              </a:rPr>
              <a:t> output?</a:t>
            </a:r>
            <a:br>
              <a:rPr lang="en-US" sz="3200" dirty="0">
                <a:latin typeface="Avenir Light" panose="020B0402020203020204" pitchFamily="34" charset="77"/>
              </a:rPr>
            </a:br>
            <a:r>
              <a:rPr lang="en-US" sz="3200" dirty="0">
                <a:latin typeface="Avenir Light" panose="020B0402020203020204" pitchFamily="34" charset="77"/>
              </a:rPr>
              <a:t>(e.g., </a:t>
            </a:r>
            <a:r>
              <a:rPr lang="en-US" sz="3200" b="1" dirty="0">
                <a:solidFill>
                  <a:srgbClr val="C00000"/>
                </a:solidFill>
                <a:latin typeface="Avenir Book" panose="02000503020000020003" pitchFamily="2" charset="0"/>
              </a:rPr>
              <a:t>n</a:t>
            </a:r>
            <a:r>
              <a:rPr lang="en-US" sz="3200" dirty="0">
                <a:solidFill>
                  <a:srgbClr val="FF0000"/>
                </a:solidFill>
                <a:latin typeface="Avenir Book" panose="02000503020000020003" pitchFamily="2" charset="0"/>
              </a:rPr>
              <a:t> </a:t>
            </a:r>
            <a:r>
              <a:rPr lang="en-US" sz="3200" dirty="0">
                <a:latin typeface="Avenir Book" panose="02000503020000020003" pitchFamily="2" charset="0"/>
                <a:sym typeface="Wingdings" pitchFamily="2" charset="2"/>
              </a:rPr>
              <a:t></a:t>
            </a:r>
            <a:r>
              <a:rPr lang="en-US" sz="3200" dirty="0">
                <a:solidFill>
                  <a:srgbClr val="FF0000"/>
                </a:solidFill>
                <a:latin typeface="Avenir Book" panose="02000503020000020003" pitchFamily="2" charset="0"/>
                <a:sym typeface="Wingdings" pitchFamily="2" charset="2"/>
              </a:rPr>
              <a:t> </a:t>
            </a:r>
            <a:r>
              <a:rPr lang="en-US" sz="3200" b="1" dirty="0">
                <a:solidFill>
                  <a:srgbClr val="C00000"/>
                </a:solidFill>
                <a:latin typeface="Avenir Book" panose="02000503020000020003" pitchFamily="2" charset="0"/>
                <a:sym typeface="Wingdings" pitchFamily="2" charset="2"/>
              </a:rPr>
              <a:t>m</a:t>
            </a:r>
            <a:r>
              <a:rPr lang="en-US" sz="3200" dirty="0">
                <a:solidFill>
                  <a:srgbClr val="FF0000"/>
                </a:solidFill>
                <a:latin typeface="Avenir Book" panose="02000503020000020003" pitchFamily="2" charset="0"/>
                <a:sym typeface="Wingdings" pitchFamily="2" charset="2"/>
              </a:rPr>
              <a:t> </a:t>
            </a:r>
            <a:r>
              <a:rPr lang="en-US" sz="3200" dirty="0">
                <a:latin typeface="Avenir Book" panose="02000503020000020003" pitchFamily="2" charset="0"/>
                <a:sym typeface="Wingdings" pitchFamily="2" charset="2"/>
              </a:rPr>
              <a:t>predictions</a:t>
            </a:r>
            <a:r>
              <a:rPr lang="en-US" sz="3200" dirty="0">
                <a:latin typeface="Avenir Light" panose="020B0402020203020204" pitchFamily="34" charset="77"/>
              </a:rPr>
              <a:t>)</a:t>
            </a:r>
          </a:p>
        </p:txBody>
      </p:sp>
      <p:sp>
        <p:nvSpPr>
          <p:cNvPr id="3" name="Rectangle 2">
            <a:extLst>
              <a:ext uri="{FF2B5EF4-FFF2-40B4-BE49-F238E27FC236}">
                <a16:creationId xmlns:a16="http://schemas.microsoft.com/office/drawing/2014/main" id="{8B120D9E-D39C-BA4C-9A38-DBF7C6507D7D}"/>
              </a:ext>
            </a:extLst>
          </p:cNvPr>
          <p:cNvSpPr/>
          <p:nvPr/>
        </p:nvSpPr>
        <p:spPr>
          <a:xfrm>
            <a:off x="2400301" y="5164282"/>
            <a:ext cx="3512128" cy="461665"/>
          </a:xfrm>
          <a:prstGeom prst="rect">
            <a:avLst/>
          </a:prstGeom>
        </p:spPr>
        <p:txBody>
          <a:bodyPr wrap="square">
            <a:spAutoFit/>
          </a:bodyPr>
          <a:lstStyle/>
          <a:p>
            <a:r>
              <a:rPr lang="en-US" sz="2400" dirty="0">
                <a:latin typeface="Avenir Book" panose="02000503020000020003" pitchFamily="2" charset="0"/>
              </a:rPr>
              <a:t>Thank you for visiting!</a:t>
            </a:r>
          </a:p>
        </p:txBody>
      </p:sp>
      <p:sp>
        <p:nvSpPr>
          <p:cNvPr id="7" name="Rectangle 6">
            <a:extLst>
              <a:ext uri="{FF2B5EF4-FFF2-40B4-BE49-F238E27FC236}">
                <a16:creationId xmlns:a16="http://schemas.microsoft.com/office/drawing/2014/main" id="{46872365-D851-6843-9393-F89AD1F6335C}"/>
              </a:ext>
            </a:extLst>
          </p:cNvPr>
          <p:cNvSpPr/>
          <p:nvPr/>
        </p:nvSpPr>
        <p:spPr>
          <a:xfrm>
            <a:off x="6854536" y="5164282"/>
            <a:ext cx="3512128" cy="461665"/>
          </a:xfrm>
          <a:prstGeom prst="rect">
            <a:avLst/>
          </a:prstGeom>
        </p:spPr>
        <p:txBody>
          <a:bodyPr wrap="square">
            <a:spAutoFit/>
          </a:bodyPr>
          <a:lstStyle/>
          <a:p>
            <a:r>
              <a:rPr lang="cs-CZ" sz="2400" dirty="0">
                <a:latin typeface="Avenir Book" panose="02000503020000020003" pitchFamily="2" charset="0"/>
              </a:rPr>
              <a:t>Děkujeme za návštěvu!</a:t>
            </a:r>
            <a:endParaRPr lang="en-US" sz="2400" dirty="0">
              <a:latin typeface="Avenir Book" panose="02000503020000020003" pitchFamily="2" charset="0"/>
            </a:endParaRPr>
          </a:p>
        </p:txBody>
      </p:sp>
      <p:grpSp>
        <p:nvGrpSpPr>
          <p:cNvPr id="4" name="Group 3">
            <a:extLst>
              <a:ext uri="{FF2B5EF4-FFF2-40B4-BE49-F238E27FC236}">
                <a16:creationId xmlns:a16="http://schemas.microsoft.com/office/drawing/2014/main" id="{8381BCBD-1E0E-A749-8B93-3310E11B530A}"/>
              </a:ext>
            </a:extLst>
          </p:cNvPr>
          <p:cNvGrpSpPr/>
          <p:nvPr/>
        </p:nvGrpSpPr>
        <p:grpSpPr>
          <a:xfrm rot="16200000">
            <a:off x="3710643" y="4349918"/>
            <a:ext cx="1044754" cy="289544"/>
            <a:chOff x="4440201" y="3952213"/>
            <a:chExt cx="651892" cy="212666"/>
          </a:xfrm>
        </p:grpSpPr>
        <p:sp>
          <p:nvSpPr>
            <p:cNvPr id="8" name="Rounded Rectangle 7">
              <a:extLst>
                <a:ext uri="{FF2B5EF4-FFF2-40B4-BE49-F238E27FC236}">
                  <a16:creationId xmlns:a16="http://schemas.microsoft.com/office/drawing/2014/main" id="{AFBEC86D-5E80-A743-9234-D9DFAEC2D5B4}"/>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B6706F9-B3CC-3A4F-8B9C-0EBF9B5E5AFC}"/>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A019B6D-ADDB-4247-BBE0-8E5190212ED4}"/>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3BB037-26C2-744A-A0EB-8836E6A8475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8334A8-7E80-0345-BA8C-D5C9B4BC379B}"/>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24E075F-7FDB-A74D-89AF-9FFF3D4B3D35}"/>
              </a:ext>
            </a:extLst>
          </p:cNvPr>
          <p:cNvGrpSpPr/>
          <p:nvPr/>
        </p:nvGrpSpPr>
        <p:grpSpPr>
          <a:xfrm rot="16200000">
            <a:off x="3055816" y="4349918"/>
            <a:ext cx="1044754" cy="289544"/>
            <a:chOff x="4440201" y="3952213"/>
            <a:chExt cx="651892" cy="212666"/>
          </a:xfrm>
        </p:grpSpPr>
        <p:sp>
          <p:nvSpPr>
            <p:cNvPr id="17" name="Rounded Rectangle 16">
              <a:extLst>
                <a:ext uri="{FF2B5EF4-FFF2-40B4-BE49-F238E27FC236}">
                  <a16:creationId xmlns:a16="http://schemas.microsoft.com/office/drawing/2014/main" id="{AF1BE01D-ED87-4648-8490-DA1377984FA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DF40D3D-49BB-0947-A40B-4498F9D1B0AF}"/>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436BD92-017B-6E46-A0F1-812E799FCE3D}"/>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315FDA4-157C-614A-BF35-E2BD9B51131E}"/>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2E7964-0160-2240-B1E9-8FC5073B7DE6}"/>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D67D9E6-E347-B249-ABAA-10B202564725}"/>
              </a:ext>
            </a:extLst>
          </p:cNvPr>
          <p:cNvGrpSpPr/>
          <p:nvPr/>
        </p:nvGrpSpPr>
        <p:grpSpPr>
          <a:xfrm rot="16200000">
            <a:off x="2336246" y="4349918"/>
            <a:ext cx="1044754" cy="289544"/>
            <a:chOff x="4440201" y="3952213"/>
            <a:chExt cx="651892" cy="212666"/>
          </a:xfrm>
        </p:grpSpPr>
        <p:sp>
          <p:nvSpPr>
            <p:cNvPr id="23" name="Rounded Rectangle 22">
              <a:extLst>
                <a:ext uri="{FF2B5EF4-FFF2-40B4-BE49-F238E27FC236}">
                  <a16:creationId xmlns:a16="http://schemas.microsoft.com/office/drawing/2014/main" id="{14691EB7-BA33-AE4E-B1CD-9DD968253C2F}"/>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CA5E360-93CD-A64E-A690-98894310595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04FE10-7902-494A-AC34-69F392E128C9}"/>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3EF3B1-8DCB-A547-8B17-305B1D9A23A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E48456-E6F4-9348-B239-54562DFAE07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91FFA62-4D23-F34A-9EAB-82FFA2ADE384}"/>
              </a:ext>
            </a:extLst>
          </p:cNvPr>
          <p:cNvGrpSpPr/>
          <p:nvPr/>
        </p:nvGrpSpPr>
        <p:grpSpPr>
          <a:xfrm rot="16200000">
            <a:off x="4430212" y="4349917"/>
            <a:ext cx="1044754" cy="289544"/>
            <a:chOff x="4440201" y="3952213"/>
            <a:chExt cx="651892" cy="212666"/>
          </a:xfrm>
        </p:grpSpPr>
        <p:sp>
          <p:nvSpPr>
            <p:cNvPr id="29" name="Rounded Rectangle 28">
              <a:extLst>
                <a:ext uri="{FF2B5EF4-FFF2-40B4-BE49-F238E27FC236}">
                  <a16:creationId xmlns:a16="http://schemas.microsoft.com/office/drawing/2014/main" id="{FF41DEFD-5F17-4843-8133-71884A1DE5F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9FB0E31-82F3-694C-9203-EDC22C84CF5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83964C-DC21-A043-B3E9-E85474C1255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BA9BE-F56C-7A4E-87E3-A943F3D75225}"/>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4F378-3C47-E04D-93E6-681F04B8AC2A}"/>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70D40E3-DE4E-A449-9D18-BF592AA08A36}"/>
              </a:ext>
            </a:extLst>
          </p:cNvPr>
          <p:cNvGrpSpPr/>
          <p:nvPr/>
        </p:nvGrpSpPr>
        <p:grpSpPr>
          <a:xfrm rot="16200000">
            <a:off x="8009350" y="4319226"/>
            <a:ext cx="1044754" cy="289544"/>
            <a:chOff x="4440201" y="3952213"/>
            <a:chExt cx="651892" cy="212666"/>
          </a:xfrm>
        </p:grpSpPr>
        <p:sp>
          <p:nvSpPr>
            <p:cNvPr id="35" name="Rounded Rectangle 34">
              <a:extLst>
                <a:ext uri="{FF2B5EF4-FFF2-40B4-BE49-F238E27FC236}">
                  <a16:creationId xmlns:a16="http://schemas.microsoft.com/office/drawing/2014/main" id="{7DAF83E1-08D4-6D47-89F5-1BA561380E4D}"/>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F080CA-6FAA-9A43-BABE-DFFEFA4826B2}"/>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164D61-D746-4F47-BBCC-1402A1E8D897}"/>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72A8EC2-731C-9646-B305-7E8F26A48AD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FF06157-2E94-8E41-8F43-D482FAFC1E65}"/>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E16DC2D-022F-FF4D-A15F-4D14D3CA2939}"/>
              </a:ext>
            </a:extLst>
          </p:cNvPr>
          <p:cNvGrpSpPr/>
          <p:nvPr/>
        </p:nvGrpSpPr>
        <p:grpSpPr>
          <a:xfrm rot="16200000">
            <a:off x="6987233" y="4319226"/>
            <a:ext cx="1044754" cy="289544"/>
            <a:chOff x="4440201" y="3952213"/>
            <a:chExt cx="651892" cy="212666"/>
          </a:xfrm>
        </p:grpSpPr>
        <p:sp>
          <p:nvSpPr>
            <p:cNvPr id="47" name="Rounded Rectangle 46">
              <a:extLst>
                <a:ext uri="{FF2B5EF4-FFF2-40B4-BE49-F238E27FC236}">
                  <a16:creationId xmlns:a16="http://schemas.microsoft.com/office/drawing/2014/main" id="{1B03BCBF-19C4-BB4D-B29B-33F0483F31C0}"/>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45A5D4-FEB6-C141-96E3-13DBD23C53D8}"/>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4102AA5-30DE-FA40-8944-1435FAC017B3}"/>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39D6BF-B74C-7E4F-ADE3-3BFABA6DB8A1}"/>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2689205-DC4E-614C-9568-77A80361421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EBD1685-D650-744D-86FF-C217CA14D93B}"/>
              </a:ext>
            </a:extLst>
          </p:cNvPr>
          <p:cNvGrpSpPr/>
          <p:nvPr/>
        </p:nvGrpSpPr>
        <p:grpSpPr>
          <a:xfrm rot="16200000">
            <a:off x="9018463" y="4308730"/>
            <a:ext cx="1044754" cy="289544"/>
            <a:chOff x="4440201" y="3952213"/>
            <a:chExt cx="651892" cy="212666"/>
          </a:xfrm>
        </p:grpSpPr>
        <p:sp>
          <p:nvSpPr>
            <p:cNvPr id="53" name="Rounded Rectangle 52">
              <a:extLst>
                <a:ext uri="{FF2B5EF4-FFF2-40B4-BE49-F238E27FC236}">
                  <a16:creationId xmlns:a16="http://schemas.microsoft.com/office/drawing/2014/main" id="{4CBE6E04-1152-0E4B-A0CC-F404F4E84558}"/>
                </a:ext>
              </a:extLst>
            </p:cNvPr>
            <p:cNvSpPr/>
            <p:nvPr/>
          </p:nvSpPr>
          <p:spPr>
            <a:xfrm>
              <a:off x="4440201" y="3952213"/>
              <a:ext cx="651892" cy="21266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6E24AC-3785-EE4D-BF8A-AC992CAA82B5}"/>
                </a:ext>
              </a:extLst>
            </p:cNvPr>
            <p:cNvSpPr/>
            <p:nvPr/>
          </p:nvSpPr>
          <p:spPr>
            <a:xfrm>
              <a:off x="4497307"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E610CD7-E58E-1642-B02A-B8824B6E4AAC}"/>
                </a:ext>
              </a:extLst>
            </p:cNvPr>
            <p:cNvSpPr/>
            <p:nvPr/>
          </p:nvSpPr>
          <p:spPr>
            <a:xfrm>
              <a:off x="463151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1EE4721-1F6A-324B-BAB7-F6EBB6B94043}"/>
                </a:ext>
              </a:extLst>
            </p:cNvPr>
            <p:cNvSpPr/>
            <p:nvPr/>
          </p:nvSpPr>
          <p:spPr>
            <a:xfrm>
              <a:off x="4765728"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22FB6D-CC7E-BC42-88AF-6A931A3C6E29}"/>
                </a:ext>
              </a:extLst>
            </p:cNvPr>
            <p:cNvSpPr/>
            <p:nvPr/>
          </p:nvSpPr>
          <p:spPr>
            <a:xfrm>
              <a:off x="4902996" y="3987877"/>
              <a:ext cx="110744" cy="130925"/>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ight Arrow 57">
            <a:extLst>
              <a:ext uri="{FF2B5EF4-FFF2-40B4-BE49-F238E27FC236}">
                <a16:creationId xmlns:a16="http://schemas.microsoft.com/office/drawing/2014/main" id="{03ED84F4-E72D-7545-B331-7E2B1F0A4288}"/>
              </a:ext>
            </a:extLst>
          </p:cNvPr>
          <p:cNvSpPr/>
          <p:nvPr/>
        </p:nvSpPr>
        <p:spPr>
          <a:xfrm>
            <a:off x="5699711" y="4066212"/>
            <a:ext cx="965003" cy="598440"/>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78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50" y="1663720"/>
            <a:ext cx="2412808"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122</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251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11138" y="2514619"/>
            <a:ext cx="3521956"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123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73BF0687-00CA-5B41-A778-4DAD07F0C2C1}"/>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Tree>
    <p:extLst>
      <p:ext uri="{BB962C8B-B14F-4D97-AF65-F5344CB8AC3E}">
        <p14:creationId xmlns:p14="http://schemas.microsoft.com/office/powerpoint/2010/main" val="3587428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6" name="Title 1">
            <a:extLst>
              <a:ext uri="{FF2B5EF4-FFF2-40B4-BE49-F238E27FC236}">
                <a16:creationId xmlns:a16="http://schemas.microsoft.com/office/drawing/2014/main" id="{B73F9E9B-FB92-1341-A890-0E41AAC8CA1F}"/>
              </a:ext>
            </a:extLst>
          </p:cNvPr>
          <p:cNvSpPr txBox="1">
            <a:spLocks/>
          </p:cNvSpPr>
          <p:nvPr/>
        </p:nvSpPr>
        <p:spPr>
          <a:xfrm>
            <a:off x="698500" y="1219200"/>
            <a:ext cx="10744200"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342900" indent="-342900">
              <a:lnSpc>
                <a:spcPct val="150000"/>
              </a:lnSpc>
              <a:spcBef>
                <a:spcPts val="2000"/>
              </a:spcBef>
              <a:buFont typeface="Arial" panose="020B0604020202020204" pitchFamily="34" charset="0"/>
              <a:buChar char="•"/>
            </a:pPr>
            <a:r>
              <a:rPr lang="en-US" sz="2400" dirty="0"/>
              <a:t>If our input is a sentence in </a:t>
            </a:r>
            <a:r>
              <a:rPr lang="en-US" sz="2400" dirty="0">
                <a:solidFill>
                  <a:srgbClr val="C00000"/>
                </a:solidFill>
              </a:rPr>
              <a:t>Language A</a:t>
            </a:r>
            <a:r>
              <a:rPr lang="en-US" sz="2400" dirty="0"/>
              <a:t>, and we wish to translate it to </a:t>
            </a:r>
            <a:r>
              <a:rPr lang="en-US" sz="2400" dirty="0">
                <a:solidFill>
                  <a:schemeClr val="accent5">
                    <a:lumMod val="75000"/>
                  </a:schemeClr>
                </a:solidFill>
              </a:rPr>
              <a:t>Language B</a:t>
            </a:r>
            <a:r>
              <a:rPr lang="en-US" sz="2400" dirty="0"/>
              <a:t>, it is clearly sub-optimal to translate word by word (like our current models are suited to do).</a:t>
            </a:r>
          </a:p>
          <a:p>
            <a:pPr marL="342900" indent="-342900">
              <a:lnSpc>
                <a:spcPct val="150000"/>
              </a:lnSpc>
              <a:spcBef>
                <a:spcPts val="2000"/>
              </a:spcBef>
              <a:buFont typeface="Arial" panose="020B0604020202020204" pitchFamily="34" charset="0"/>
              <a:buChar char="•"/>
            </a:pPr>
            <a:r>
              <a:rPr lang="en-US" sz="2400" dirty="0"/>
              <a:t>Instead, let a </a:t>
            </a:r>
            <a:r>
              <a:rPr lang="en-US" sz="2400" b="1" i="1" dirty="0"/>
              <a:t>sequence</a:t>
            </a:r>
            <a:r>
              <a:rPr lang="en-US" sz="2400" dirty="0"/>
              <a:t> of tokens be the unit that we ultimately wish to work with (a sequence of length </a:t>
            </a:r>
            <a:r>
              <a:rPr lang="en-US" sz="2400" b="1" dirty="0">
                <a:solidFill>
                  <a:schemeClr val="accent5">
                    <a:lumMod val="75000"/>
                  </a:schemeClr>
                </a:solidFill>
              </a:rPr>
              <a:t>N</a:t>
            </a:r>
            <a:r>
              <a:rPr lang="en-US" sz="2400" dirty="0"/>
              <a:t> may emit a sequences of length </a:t>
            </a:r>
            <a:r>
              <a:rPr lang="en-US" sz="2400" b="1" dirty="0">
                <a:solidFill>
                  <a:schemeClr val="accent5">
                    <a:lumMod val="75000"/>
                  </a:schemeClr>
                </a:solidFill>
              </a:rPr>
              <a:t>M</a:t>
            </a:r>
            <a:r>
              <a:rPr lang="en-US" sz="2400" dirty="0"/>
              <a:t>)</a:t>
            </a:r>
          </a:p>
          <a:p>
            <a:pPr marL="342900" indent="-342900">
              <a:lnSpc>
                <a:spcPct val="150000"/>
              </a:lnSpc>
              <a:spcBef>
                <a:spcPts val="2000"/>
              </a:spcBef>
              <a:buFont typeface="Arial" panose="020B0604020202020204" pitchFamily="34" charset="0"/>
              <a:buChar char="•"/>
            </a:pPr>
            <a:r>
              <a:rPr lang="en-US" sz="2400" dirty="0">
                <a:solidFill>
                  <a:schemeClr val="accent5">
                    <a:lumMod val="75000"/>
                  </a:schemeClr>
                </a:solidFill>
              </a:rPr>
              <a:t>Seq2seq</a:t>
            </a:r>
            <a:r>
              <a:rPr lang="en-US" sz="2400" dirty="0"/>
              <a:t> models are comprised of </a:t>
            </a:r>
            <a:r>
              <a:rPr lang="en-US" sz="2400" b="1" dirty="0"/>
              <a:t>2 RNNs</a:t>
            </a:r>
            <a:r>
              <a:rPr lang="en-US" sz="2400" dirty="0"/>
              <a:t>: 1 encoder, 1 decoder</a:t>
            </a:r>
          </a:p>
        </p:txBody>
      </p:sp>
    </p:spTree>
    <p:extLst>
      <p:ext uri="{BB962C8B-B14F-4D97-AF65-F5344CB8AC3E}">
        <p14:creationId xmlns:p14="http://schemas.microsoft.com/office/powerpoint/2010/main" val="38854813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Tree>
    <p:extLst>
      <p:ext uri="{BB962C8B-B14F-4D97-AF65-F5344CB8AC3E}">
        <p14:creationId xmlns:p14="http://schemas.microsoft.com/office/powerpoint/2010/main" val="868040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59" name="Content Placeholder 2">
            <a:extLst>
              <a:ext uri="{FF2B5EF4-FFF2-40B4-BE49-F238E27FC236}">
                <a16:creationId xmlns:a16="http://schemas.microsoft.com/office/drawing/2014/main" id="{FEE6ED06-01E7-A141-9DF3-E94C70D2E0C1}"/>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Tree>
    <p:extLst>
      <p:ext uri="{BB962C8B-B14F-4D97-AF65-F5344CB8AC3E}">
        <p14:creationId xmlns:p14="http://schemas.microsoft.com/office/powerpoint/2010/main" val="23270803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ontent Placeholder 2">
            <a:extLst>
              <a:ext uri="{FF2B5EF4-FFF2-40B4-BE49-F238E27FC236}">
                <a16:creationId xmlns:a16="http://schemas.microsoft.com/office/drawing/2014/main" id="{22A2E70F-3ACF-6742-9B73-9A31BF7781CA}"/>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3409833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40C4B1F5-510F-2F42-B21F-5806E198B3A3}"/>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
        <p:nvSpPr>
          <p:cNvPr id="71" name="Content Placeholder 2">
            <a:extLst>
              <a:ext uri="{FF2B5EF4-FFF2-40B4-BE49-F238E27FC236}">
                <a16:creationId xmlns:a16="http://schemas.microsoft.com/office/drawing/2014/main" id="{A4072C3A-5EFD-A243-AFB7-7C8FFA9F044C}"/>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72" name="Right Arrow 71">
            <a:extLst>
              <a:ext uri="{FF2B5EF4-FFF2-40B4-BE49-F238E27FC236}">
                <a16:creationId xmlns:a16="http://schemas.microsoft.com/office/drawing/2014/main" id="{5AC62089-F4C5-C34D-B657-13A6BED3BD0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3402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3" name="Content Placeholder 2">
            <a:extLst>
              <a:ext uri="{FF2B5EF4-FFF2-40B4-BE49-F238E27FC236}">
                <a16:creationId xmlns:a16="http://schemas.microsoft.com/office/drawing/2014/main" id="{FA14EF32-B7C2-3B42-BD65-7459605A43E3}"/>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
        <p:nvSpPr>
          <p:cNvPr id="164" name="Content Placeholder 2">
            <a:extLst>
              <a:ext uri="{FF2B5EF4-FFF2-40B4-BE49-F238E27FC236}">
                <a16:creationId xmlns:a16="http://schemas.microsoft.com/office/drawing/2014/main" id="{D5D03FF4-6F53-5345-8FB7-CFFA1A92BBA1}"/>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5" name="Right Arrow 164">
            <a:extLst>
              <a:ext uri="{FF2B5EF4-FFF2-40B4-BE49-F238E27FC236}">
                <a16:creationId xmlns:a16="http://schemas.microsoft.com/office/drawing/2014/main" id="{B811549D-A3F3-9E49-88A0-385374AA002B}"/>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4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3B19D9-B23E-8244-A1CB-81DF38CCA5E6}"/>
              </a:ext>
            </a:extLst>
          </p:cNvPr>
          <p:cNvPicPr>
            <a:picLocks noChangeAspect="1"/>
          </p:cNvPicPr>
          <p:nvPr/>
        </p:nvPicPr>
        <p:blipFill>
          <a:blip r:embed="rId2"/>
          <a:stretch>
            <a:fillRect/>
          </a:stretch>
        </p:blipFill>
        <p:spPr>
          <a:xfrm>
            <a:off x="2703336" y="2590800"/>
            <a:ext cx="6785326" cy="3549650"/>
          </a:xfrm>
          <a:prstGeom prst="rect">
            <a:avLst/>
          </a:prstGeom>
        </p:spPr>
      </p:pic>
    </p:spTree>
    <p:extLst>
      <p:ext uri="{BB962C8B-B14F-4D97-AF65-F5344CB8AC3E}">
        <p14:creationId xmlns:p14="http://schemas.microsoft.com/office/powerpoint/2010/main" val="25871458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3" name="Content Placeholder 2">
            <a:extLst>
              <a:ext uri="{FF2B5EF4-FFF2-40B4-BE49-F238E27FC236}">
                <a16:creationId xmlns:a16="http://schemas.microsoft.com/office/drawing/2014/main" id="{FA14EF32-B7C2-3B42-BD65-7459605A43E3}"/>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
        <p:nvSpPr>
          <p:cNvPr id="164" name="Content Placeholder 2">
            <a:extLst>
              <a:ext uri="{FF2B5EF4-FFF2-40B4-BE49-F238E27FC236}">
                <a16:creationId xmlns:a16="http://schemas.microsoft.com/office/drawing/2014/main" id="{D5D03FF4-6F53-5345-8FB7-CFFA1A92BBA1}"/>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5" name="Right Arrow 164">
            <a:extLst>
              <a:ext uri="{FF2B5EF4-FFF2-40B4-BE49-F238E27FC236}">
                <a16:creationId xmlns:a16="http://schemas.microsoft.com/office/drawing/2014/main" id="{B811549D-A3F3-9E49-88A0-385374AA002B}"/>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ontent Placeholder 2">
            <a:extLst>
              <a:ext uri="{FF2B5EF4-FFF2-40B4-BE49-F238E27FC236}">
                <a16:creationId xmlns:a16="http://schemas.microsoft.com/office/drawing/2014/main" id="{587A2DBD-54CE-1848-AF0A-5964A1C1DFDB}"/>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80" name="Right Arrow 79">
            <a:extLst>
              <a:ext uri="{FF2B5EF4-FFF2-40B4-BE49-F238E27FC236}">
                <a16:creationId xmlns:a16="http://schemas.microsoft.com/office/drawing/2014/main" id="{339856BF-5551-7643-9975-2D81037C3D99}"/>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1767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56BCAFBD-CFF3-234C-8327-A5390C8D23F6}"/>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8255824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2">
            <a:extLst>
              <a:ext uri="{FF2B5EF4-FFF2-40B4-BE49-F238E27FC236}">
                <a16:creationId xmlns:a16="http://schemas.microsoft.com/office/drawing/2014/main" id="{8F59D6A4-F3B9-444B-A624-4E23710BEF78}"/>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33050694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B6020504-39FE-4745-8CA2-A440A6294F62}"/>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29559928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ontent Placeholder 2">
            <a:extLst>
              <a:ext uri="{FF2B5EF4-FFF2-40B4-BE49-F238E27FC236}">
                <a16:creationId xmlns:a16="http://schemas.microsoft.com/office/drawing/2014/main" id="{26BB91AA-B5A8-3945-BDA0-8ECD6EEAC664}"/>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2879228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53ED51A7-E717-0342-BCE6-D340FA5D4976}"/>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8018423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88543CB4-CCEC-DD4D-B9FE-72EB696EFBB9}"/>
              </a:ext>
            </a:extLst>
          </p:cNvPr>
          <p:cNvSpPr txBox="1">
            <a:spLocks/>
          </p:cNvSpPr>
          <p:nvPr/>
        </p:nvSpPr>
        <p:spPr>
          <a:xfrm>
            <a:off x="10118640" y="1781779"/>
            <a:ext cx="9878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couru</a:t>
            </a:r>
            <a:endParaRPr lang="en-US" sz="2400" dirty="0">
              <a:solidFill>
                <a:srgbClr val="00449C"/>
              </a:solidFill>
              <a:latin typeface="Avenir Light" panose="020B0402020203020204" pitchFamily="34" charset="77"/>
            </a:endParaRPr>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3CDE1E91-1F95-5E47-8DA4-83CAA990AD09}"/>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25847311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88543CB4-CCEC-DD4D-B9FE-72EB696EFBB9}"/>
              </a:ext>
            </a:extLst>
          </p:cNvPr>
          <p:cNvSpPr txBox="1">
            <a:spLocks/>
          </p:cNvSpPr>
          <p:nvPr/>
        </p:nvSpPr>
        <p:spPr>
          <a:xfrm>
            <a:off x="10118640" y="1781779"/>
            <a:ext cx="9878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couru</a:t>
            </a:r>
            <a:endParaRPr lang="en-US" sz="2400" dirty="0">
              <a:solidFill>
                <a:srgbClr val="00449C"/>
              </a:solidFill>
              <a:latin typeface="Avenir Light" panose="020B0402020203020204" pitchFamily="34" charset="77"/>
            </a:endParaRPr>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ED3F93AB-509F-3440-BE8F-8220B12E4A16}"/>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2638493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2" name="Content Placeholder 2">
            <a:extLst>
              <a:ext uri="{FF2B5EF4-FFF2-40B4-BE49-F238E27FC236}">
                <a16:creationId xmlns:a16="http://schemas.microsoft.com/office/drawing/2014/main" id="{DAC54578-F2FD-7D41-B2ED-77B4D9152DD5}"/>
              </a:ext>
            </a:extLst>
          </p:cNvPr>
          <p:cNvSpPr txBox="1">
            <a:spLocks/>
          </p:cNvSpPr>
          <p:nvPr/>
        </p:nvSpPr>
        <p:spPr>
          <a:xfrm>
            <a:off x="6501919" y="1766187"/>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Le</a:t>
            </a:r>
          </a:p>
        </p:txBody>
      </p:sp>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51168FCC-EC13-AF4F-856E-0D8AEDA902F1}"/>
              </a:ext>
            </a:extLst>
          </p:cNvPr>
          <p:cNvSpPr txBox="1">
            <a:spLocks/>
          </p:cNvSpPr>
          <p:nvPr/>
        </p:nvSpPr>
        <p:spPr>
          <a:xfrm>
            <a:off x="7389928" y="176892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chien</a:t>
            </a:r>
            <a:endParaRPr lang="en-US" sz="2400" dirty="0">
              <a:solidFill>
                <a:srgbClr val="00449C"/>
              </a:solidFill>
              <a:latin typeface="Avenir Light" panose="020B0402020203020204" pitchFamily="34" charset="77"/>
            </a:endParaRPr>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ontent Placeholder 2">
            <a:extLst>
              <a:ext uri="{FF2B5EF4-FFF2-40B4-BE49-F238E27FC236}">
                <a16:creationId xmlns:a16="http://schemas.microsoft.com/office/drawing/2014/main" id="{B7DD7F37-C71E-2348-99F5-EEBA7B6C440C}"/>
              </a:ext>
            </a:extLst>
          </p:cNvPr>
          <p:cNvSpPr txBox="1">
            <a:spLocks/>
          </p:cNvSpPr>
          <p:nvPr/>
        </p:nvSpPr>
        <p:spPr>
          <a:xfrm>
            <a:off x="8334660" y="1768769"/>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brun</a:t>
            </a:r>
            <a:endParaRPr lang="en-US" sz="2400" dirty="0">
              <a:solidFill>
                <a:srgbClr val="00449C"/>
              </a:solidFill>
              <a:latin typeface="Avenir Light" panose="020B0402020203020204" pitchFamily="34" charset="77"/>
            </a:endParaRPr>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ontent Placeholder 2">
            <a:extLst>
              <a:ext uri="{FF2B5EF4-FFF2-40B4-BE49-F238E27FC236}">
                <a16:creationId xmlns:a16="http://schemas.microsoft.com/office/drawing/2014/main" id="{91EF60F2-B1F6-A842-8722-15672F4E7E03}"/>
              </a:ext>
            </a:extLst>
          </p:cNvPr>
          <p:cNvSpPr txBox="1">
            <a:spLocks/>
          </p:cNvSpPr>
          <p:nvPr/>
        </p:nvSpPr>
        <p:spPr>
          <a:xfrm>
            <a:off x="9258462" y="177111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a</a:t>
            </a:r>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88543CB4-CCEC-DD4D-B9FE-72EB696EFBB9}"/>
              </a:ext>
            </a:extLst>
          </p:cNvPr>
          <p:cNvSpPr txBox="1">
            <a:spLocks/>
          </p:cNvSpPr>
          <p:nvPr/>
        </p:nvSpPr>
        <p:spPr>
          <a:xfrm>
            <a:off x="10118640" y="1781779"/>
            <a:ext cx="98786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00449C"/>
                </a:solidFill>
                <a:latin typeface="Avenir Light" panose="020B0402020203020204" pitchFamily="34" charset="77"/>
              </a:rPr>
              <a:t>couru</a:t>
            </a:r>
            <a:endParaRPr lang="en-US" sz="2400" dirty="0">
              <a:solidFill>
                <a:srgbClr val="00449C"/>
              </a:solidFill>
              <a:latin typeface="Avenir Light" panose="020B0402020203020204" pitchFamily="34" charset="77"/>
            </a:endParaRPr>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ontent Placeholder 2">
            <a:extLst>
              <a:ext uri="{FF2B5EF4-FFF2-40B4-BE49-F238E27FC236}">
                <a16:creationId xmlns:a16="http://schemas.microsoft.com/office/drawing/2014/main" id="{09401DC6-8700-DD41-BE49-5ED05956D531}"/>
              </a:ext>
            </a:extLst>
          </p:cNvPr>
          <p:cNvSpPr txBox="1">
            <a:spLocks/>
          </p:cNvSpPr>
          <p:nvPr/>
        </p:nvSpPr>
        <p:spPr>
          <a:xfrm>
            <a:off x="11050384" y="1807578"/>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00449C"/>
                </a:solidFill>
                <a:latin typeface="Avenir Light" panose="020B0402020203020204" pitchFamily="34" charset="77"/>
              </a:rPr>
              <a:t>&lt;/s&gt;</a:t>
            </a:r>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Content Placeholder 2">
            <a:extLst>
              <a:ext uri="{FF2B5EF4-FFF2-40B4-BE49-F238E27FC236}">
                <a16:creationId xmlns:a16="http://schemas.microsoft.com/office/drawing/2014/main" id="{ED3F93AB-509F-3440-BE8F-8220B12E4A16}"/>
              </a:ext>
            </a:extLst>
          </p:cNvPr>
          <p:cNvSpPr txBox="1">
            <a:spLocks/>
          </p:cNvSpPr>
          <p:nvPr/>
        </p:nvSpPr>
        <p:spPr>
          <a:xfrm>
            <a:off x="3978738" y="1101579"/>
            <a:ext cx="4675293" cy="968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rgbClr val="C00000"/>
                </a:solidFill>
                <a:latin typeface="Avenir Light" panose="020B0402020203020204" pitchFamily="34" charset="77"/>
              </a:rPr>
              <a:t>The final hidden state of the encoder RNN is the initial state of the decoder RNN</a:t>
            </a:r>
          </a:p>
        </p:txBody>
      </p:sp>
    </p:spTree>
    <p:extLst>
      <p:ext uri="{BB962C8B-B14F-4D97-AF65-F5344CB8AC3E}">
        <p14:creationId xmlns:p14="http://schemas.microsoft.com/office/powerpoint/2010/main" val="2357451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Tree>
    <p:extLst>
      <p:ext uri="{BB962C8B-B14F-4D97-AF65-F5344CB8AC3E}">
        <p14:creationId xmlns:p14="http://schemas.microsoft.com/office/powerpoint/2010/main" val="3702811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22B74A-7107-574F-A8EF-A4474968932B}"/>
              </a:ext>
            </a:extLst>
          </p:cNvPr>
          <p:cNvPicPr>
            <a:picLocks noChangeAspect="1"/>
          </p:cNvPicPr>
          <p:nvPr/>
        </p:nvPicPr>
        <p:blipFill>
          <a:blip r:embed="rId2"/>
          <a:stretch>
            <a:fillRect/>
          </a:stretch>
        </p:blipFill>
        <p:spPr>
          <a:xfrm>
            <a:off x="3553661" y="3130261"/>
            <a:ext cx="5084676" cy="2121478"/>
          </a:xfrm>
          <a:prstGeom prst="rect">
            <a:avLst/>
          </a:prstGeom>
        </p:spPr>
      </p:pic>
    </p:spTree>
    <p:extLst>
      <p:ext uri="{BB962C8B-B14F-4D97-AF65-F5344CB8AC3E}">
        <p14:creationId xmlns:p14="http://schemas.microsoft.com/office/powerpoint/2010/main" val="11279839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0B021189-9996-3849-A137-643E07B34A28}"/>
              </a:ext>
            </a:extLst>
          </p:cNvPr>
          <p:cNvSpPr/>
          <p:nvPr/>
        </p:nvSpPr>
        <p:spPr>
          <a:xfrm>
            <a:off x="8486818" y="1647533"/>
            <a:ext cx="526160" cy="2497362"/>
          </a:xfrm>
          <a:prstGeom prst="rect">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ontent Placeholder 2">
            <a:extLst>
              <a:ext uri="{FF2B5EF4-FFF2-40B4-BE49-F238E27FC236}">
                <a16:creationId xmlns:a16="http://schemas.microsoft.com/office/drawing/2014/main" id="{EC3AD702-6F9B-6443-81C6-36B0B6D47EB0}"/>
              </a:ext>
            </a:extLst>
          </p:cNvPr>
          <p:cNvSpPr txBox="1">
            <a:spLocks/>
          </p:cNvSpPr>
          <p:nvPr/>
        </p:nvSpPr>
        <p:spPr>
          <a:xfrm>
            <a:off x="616178" y="1073738"/>
            <a:ext cx="5894742" cy="1872722"/>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p:sp>
        <p:nvSpPr>
          <p:cNvPr id="166" name="Content Placeholder 2">
            <a:extLst>
              <a:ext uri="{FF2B5EF4-FFF2-40B4-BE49-F238E27FC236}">
                <a16:creationId xmlns:a16="http://schemas.microsoft.com/office/drawing/2014/main" id="{8CDDCF43-BDD3-4F45-BAFD-BC39D490C8AA}"/>
              </a:ext>
            </a:extLst>
          </p:cNvPr>
          <p:cNvSpPr txBox="1">
            <a:spLocks/>
          </p:cNvSpPr>
          <p:nvPr/>
        </p:nvSpPr>
        <p:spPr>
          <a:xfrm>
            <a:off x="820524" y="1217932"/>
            <a:ext cx="5394599" cy="1467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Training</a:t>
            </a:r>
            <a:r>
              <a:rPr lang="en-US" sz="2000" b="1" dirty="0">
                <a:solidFill>
                  <a:schemeClr val="tx1"/>
                </a:solidFill>
                <a:latin typeface="Avenir Light" panose="020B0402020203020204" pitchFamily="34" charset="77"/>
              </a:rPr>
              <a:t> occurs like RNNs typically do; the loss (from the decoder outputs) is calculated, and we update weights all the way to the beginning (encoder)</a:t>
            </a:r>
          </a:p>
        </p:txBody>
      </p:sp>
      <p:sp>
        <p:nvSpPr>
          <p:cNvPr id="168" name="Right Arrow 167">
            <a:extLst>
              <a:ext uri="{FF2B5EF4-FFF2-40B4-BE49-F238E27FC236}">
                <a16:creationId xmlns:a16="http://schemas.microsoft.com/office/drawing/2014/main" id="{F87DD86F-2E21-AD4A-AE7E-5A3E07651410}"/>
              </a:ext>
            </a:extLst>
          </p:cNvPr>
          <p:cNvSpPr/>
          <p:nvPr/>
        </p:nvSpPr>
        <p:spPr>
          <a:xfrm rot="10800000">
            <a:off x="2117908" y="3423157"/>
            <a:ext cx="6441356" cy="992934"/>
          </a:xfrm>
          <a:prstGeom prst="rightArrow">
            <a:avLst>
              <a:gd name="adj1" fmla="val 43272"/>
              <a:gd name="adj2" fmla="val 64733"/>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1684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63" name="Right Arrow 162">
            <a:extLst>
              <a:ext uri="{FF2B5EF4-FFF2-40B4-BE49-F238E27FC236}">
                <a16:creationId xmlns:a16="http://schemas.microsoft.com/office/drawing/2014/main" id="{EE39B8FE-E683-F94A-92E8-CD781B30BFD4}"/>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ight Arrow 164">
            <a:extLst>
              <a:ext uri="{FF2B5EF4-FFF2-40B4-BE49-F238E27FC236}">
                <a16:creationId xmlns:a16="http://schemas.microsoft.com/office/drawing/2014/main" id="{CC7E0308-C999-8B4F-9955-69DD206D7BBE}"/>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ight Arrow 166">
            <a:extLst>
              <a:ext uri="{FF2B5EF4-FFF2-40B4-BE49-F238E27FC236}">
                <a16:creationId xmlns:a16="http://schemas.microsoft.com/office/drawing/2014/main" id="{D76299D8-76DC-DE41-B860-2863BDD9DCE8}"/>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ight Arrow 168">
            <a:extLst>
              <a:ext uri="{FF2B5EF4-FFF2-40B4-BE49-F238E27FC236}">
                <a16:creationId xmlns:a16="http://schemas.microsoft.com/office/drawing/2014/main" id="{D04F3A62-0695-2A42-8D99-8769A4F3956D}"/>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ight Arrow 170">
            <a:extLst>
              <a:ext uri="{FF2B5EF4-FFF2-40B4-BE49-F238E27FC236}">
                <a16:creationId xmlns:a16="http://schemas.microsoft.com/office/drawing/2014/main" id="{52DBD83B-334E-A542-B5A7-510AE217E560}"/>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Arrow 172">
            <a:extLst>
              <a:ext uri="{FF2B5EF4-FFF2-40B4-BE49-F238E27FC236}">
                <a16:creationId xmlns:a16="http://schemas.microsoft.com/office/drawing/2014/main" id="{501825A0-BC24-2442-85E0-F67922E7E728}"/>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5" name="Content Placeholder 2">
                <a:extLst>
                  <a:ext uri="{FF2B5EF4-FFF2-40B4-BE49-F238E27FC236}">
                    <a16:creationId xmlns:a16="http://schemas.microsoft.com/office/drawing/2014/main" id="{616C9A7D-8448-EF4A-A75F-F123CCC592D3}"/>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5" name="Content Placeholder 2">
                <a:extLst>
                  <a:ext uri="{FF2B5EF4-FFF2-40B4-BE49-F238E27FC236}">
                    <a16:creationId xmlns:a16="http://schemas.microsoft.com/office/drawing/2014/main" id="{616C9A7D-8448-EF4A-A75F-F123CCC592D3}"/>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Content Placeholder 2">
                <a:extLst>
                  <a:ext uri="{FF2B5EF4-FFF2-40B4-BE49-F238E27FC236}">
                    <a16:creationId xmlns:a16="http://schemas.microsoft.com/office/drawing/2014/main" id="{BE5FFC96-96E1-754A-82D6-48DB6D48C820}"/>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6" name="Content Placeholder 2">
                <a:extLst>
                  <a:ext uri="{FF2B5EF4-FFF2-40B4-BE49-F238E27FC236}">
                    <a16:creationId xmlns:a16="http://schemas.microsoft.com/office/drawing/2014/main" id="{BE5FFC96-96E1-754A-82D6-48DB6D48C820}"/>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Content Placeholder 2">
                <a:extLst>
                  <a:ext uri="{FF2B5EF4-FFF2-40B4-BE49-F238E27FC236}">
                    <a16:creationId xmlns:a16="http://schemas.microsoft.com/office/drawing/2014/main" id="{7B771592-E2AA-EF48-ADC6-65D072D4F0D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7" name="Content Placeholder 2">
                <a:extLst>
                  <a:ext uri="{FF2B5EF4-FFF2-40B4-BE49-F238E27FC236}">
                    <a16:creationId xmlns:a16="http://schemas.microsoft.com/office/drawing/2014/main" id="{7B771592-E2AA-EF48-ADC6-65D072D4F0D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Content Placeholder 2">
                <a:extLst>
                  <a:ext uri="{FF2B5EF4-FFF2-40B4-BE49-F238E27FC236}">
                    <a16:creationId xmlns:a16="http://schemas.microsoft.com/office/drawing/2014/main" id="{5C57BFF3-BB7E-F548-9D23-C10F85DBF760}"/>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8" name="Content Placeholder 2">
                <a:extLst>
                  <a:ext uri="{FF2B5EF4-FFF2-40B4-BE49-F238E27FC236}">
                    <a16:creationId xmlns:a16="http://schemas.microsoft.com/office/drawing/2014/main" id="{5C57BFF3-BB7E-F548-9D23-C10F85DBF760}"/>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Content Placeholder 2">
                <a:extLst>
                  <a:ext uri="{FF2B5EF4-FFF2-40B4-BE49-F238E27FC236}">
                    <a16:creationId xmlns:a16="http://schemas.microsoft.com/office/drawing/2014/main" id="{46A71D21-785C-8F4A-8F8B-A46CA4C17886}"/>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79" name="Content Placeholder 2">
                <a:extLst>
                  <a:ext uri="{FF2B5EF4-FFF2-40B4-BE49-F238E27FC236}">
                    <a16:creationId xmlns:a16="http://schemas.microsoft.com/office/drawing/2014/main" id="{46A71D21-785C-8F4A-8F8B-A46CA4C17886}"/>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Content Placeholder 2">
                <a:extLst>
                  <a:ext uri="{FF2B5EF4-FFF2-40B4-BE49-F238E27FC236}">
                    <a16:creationId xmlns:a16="http://schemas.microsoft.com/office/drawing/2014/main" id="{D322597B-8A53-1B43-9F88-B748E2B31BE5}"/>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80" name="Content Placeholder 2">
                <a:extLst>
                  <a:ext uri="{FF2B5EF4-FFF2-40B4-BE49-F238E27FC236}">
                    <a16:creationId xmlns:a16="http://schemas.microsoft.com/office/drawing/2014/main" id="{D322597B-8A53-1B43-9F88-B748E2B31BE5}"/>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0B021189-9996-3849-A137-643E07B34A28}"/>
              </a:ext>
            </a:extLst>
          </p:cNvPr>
          <p:cNvSpPr/>
          <p:nvPr/>
        </p:nvSpPr>
        <p:spPr>
          <a:xfrm>
            <a:off x="8486818" y="1647533"/>
            <a:ext cx="526160" cy="2497362"/>
          </a:xfrm>
          <a:prstGeom prst="rect">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ight Arrow 167">
            <a:extLst>
              <a:ext uri="{FF2B5EF4-FFF2-40B4-BE49-F238E27FC236}">
                <a16:creationId xmlns:a16="http://schemas.microsoft.com/office/drawing/2014/main" id="{F87DD86F-2E21-AD4A-AE7E-5A3E07651410}"/>
              </a:ext>
            </a:extLst>
          </p:cNvPr>
          <p:cNvSpPr/>
          <p:nvPr/>
        </p:nvSpPr>
        <p:spPr>
          <a:xfrm rot="10800000">
            <a:off x="2117908" y="3423157"/>
            <a:ext cx="6441356" cy="992934"/>
          </a:xfrm>
          <a:prstGeom prst="rightArrow">
            <a:avLst>
              <a:gd name="adj1" fmla="val 43272"/>
              <a:gd name="adj2" fmla="val 64733"/>
            </a:avLst>
          </a:prstGeom>
          <a:solidFill>
            <a:srgbClr val="FF7F9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402D709F-3A5F-924C-B7B9-DCE25A40EFF4}"/>
              </a:ext>
            </a:extLst>
          </p:cNvPr>
          <p:cNvSpPr txBox="1">
            <a:spLocks/>
          </p:cNvSpPr>
          <p:nvPr/>
        </p:nvSpPr>
        <p:spPr>
          <a:xfrm>
            <a:off x="2258428" y="1050673"/>
            <a:ext cx="5894742" cy="1872722"/>
          </a:xfrm>
          <a:prstGeom prst="rect">
            <a:avLst/>
          </a:prstGeom>
          <a:solidFill>
            <a:schemeClr val="accent4">
              <a:lumMod val="40000"/>
              <a:lumOff val="60000"/>
            </a:schemeClr>
          </a:solidFill>
          <a:ln w="635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endParaRPr lang="en-US" sz="2400" b="1" dirty="0">
              <a:solidFill>
                <a:schemeClr val="tx1">
                  <a:lumMod val="85000"/>
                  <a:lumOff val="15000"/>
                </a:schemeClr>
              </a:solidFill>
              <a:latin typeface="Avenir Light" panose="020B0402020203020204" pitchFamily="34" charset="77"/>
            </a:endParaRPr>
          </a:p>
        </p:txBody>
      </p:sp>
      <mc:AlternateContent xmlns:mc="http://schemas.openxmlformats.org/markup-compatibility/2006" xmlns:a14="http://schemas.microsoft.com/office/drawing/2010/main">
        <mc:Choice Requires="a14">
          <p:sp>
            <p:nvSpPr>
              <p:cNvPr id="172" name="Content Placeholder 2">
                <a:extLst>
                  <a:ext uri="{FF2B5EF4-FFF2-40B4-BE49-F238E27FC236}">
                    <a16:creationId xmlns:a16="http://schemas.microsoft.com/office/drawing/2014/main" id="{9829DEE9-3477-B64E-93F2-E88471C9256C}"/>
                  </a:ext>
                </a:extLst>
              </p:cNvPr>
              <p:cNvSpPr txBox="1">
                <a:spLocks/>
              </p:cNvSpPr>
              <p:nvPr/>
            </p:nvSpPr>
            <p:spPr>
              <a:xfrm>
                <a:off x="2462774" y="1194867"/>
                <a:ext cx="5394599" cy="14671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Testing</a:t>
                </a:r>
                <a:r>
                  <a:rPr lang="en-US" sz="2000" b="1" dirty="0">
                    <a:solidFill>
                      <a:schemeClr val="tx1"/>
                    </a:solidFill>
                    <a:latin typeface="Avenir Light" panose="020B0402020203020204" pitchFamily="34" charset="77"/>
                  </a:rPr>
                  <a:t> generates decoder outputs one word at a time, until we generate a </a:t>
                </a:r>
                <a:r>
                  <a:rPr lang="en-US" sz="2000" b="1" dirty="0">
                    <a:solidFill>
                      <a:srgbClr val="7030A0"/>
                    </a:solidFill>
                    <a:latin typeface="Avenir Light" panose="020B0402020203020204" pitchFamily="34" charset="77"/>
                  </a:rPr>
                  <a:t>&lt;/S&gt; </a:t>
                </a:r>
                <a:r>
                  <a:rPr lang="en-US" sz="2000" b="1" dirty="0">
                    <a:solidFill>
                      <a:schemeClr val="tx1"/>
                    </a:solidFill>
                    <a:latin typeface="Avenir Light" panose="020B0402020203020204" pitchFamily="34" charset="77"/>
                  </a:rPr>
                  <a:t>token.</a:t>
                </a:r>
              </a:p>
              <a:p>
                <a:pPr marL="0" indent="0">
                  <a:lnSpc>
                    <a:spcPct val="120000"/>
                  </a:lnSpc>
                  <a:buNone/>
                </a:pPr>
                <a:r>
                  <a:rPr lang="en-US" sz="2000" b="1" dirty="0">
                    <a:latin typeface="Avenir Light" panose="020B0402020203020204" pitchFamily="34" charset="77"/>
                  </a:rPr>
                  <a:t>Each decoder’s </a:t>
                </a:r>
                <a14:m>
                  <m:oMath xmlns:m="http://schemas.openxmlformats.org/officeDocument/2006/math">
                    <m:sSub>
                      <m:sSubPr>
                        <m:ctrlPr>
                          <a:rPr lang="en-US" sz="2000" b="1" i="1" dirty="0" smtClean="0">
                            <a:solidFill>
                              <a:srgbClr val="C00000"/>
                            </a:solidFill>
                            <a:latin typeface="Cambria Math" panose="02040503050406030204" pitchFamily="18" charset="0"/>
                          </a:rPr>
                        </m:ctrlPr>
                      </m:sSubPr>
                      <m:e>
                        <m:acc>
                          <m:accPr>
                            <m:chr m:val="̂"/>
                            <m:ctrlPr>
                              <a:rPr lang="en-US" sz="2000" b="1" i="1" dirty="0">
                                <a:solidFill>
                                  <a:srgbClr val="C00000"/>
                                </a:solidFill>
                                <a:latin typeface="Cambria Math" panose="02040503050406030204" pitchFamily="18" charset="0"/>
                              </a:rPr>
                            </m:ctrlPr>
                          </m:accPr>
                          <m:e>
                            <m:r>
                              <a:rPr lang="en-US" sz="2000" b="1" i="1" dirty="0">
                                <a:solidFill>
                                  <a:srgbClr val="C00000"/>
                                </a:solidFill>
                                <a:latin typeface="Cambria Math" panose="02040503050406030204" pitchFamily="18" charset="0"/>
                              </a:rPr>
                              <m:t>𝒚</m:t>
                            </m:r>
                          </m:e>
                        </m:acc>
                      </m:e>
                      <m:sub>
                        <m:r>
                          <a:rPr lang="en-US" sz="2000" b="1" i="1" dirty="0" smtClean="0">
                            <a:solidFill>
                              <a:srgbClr val="C00000"/>
                            </a:solidFill>
                            <a:latin typeface="Cambria Math" panose="02040503050406030204" pitchFamily="18" charset="0"/>
                          </a:rPr>
                          <m:t>𝒊</m:t>
                        </m:r>
                      </m:sub>
                    </m:sSub>
                  </m:oMath>
                </a14:m>
                <a:r>
                  <a:rPr lang="en-US" sz="2000" b="1"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becomes the input </a:t>
                </a:r>
                <a14:m>
                  <m:oMath xmlns:m="http://schemas.openxmlformats.org/officeDocument/2006/math">
                    <m:sSub>
                      <m:sSubPr>
                        <m:ctrlPr>
                          <a:rPr lang="en-US" sz="2000" b="1" i="1" dirty="0" smtClean="0">
                            <a:solidFill>
                              <a:srgbClr val="C00000"/>
                            </a:solidFill>
                            <a:latin typeface="Cambria Math" panose="02040503050406030204" pitchFamily="18" charset="0"/>
                          </a:rPr>
                        </m:ctrlPr>
                      </m:sSubPr>
                      <m:e>
                        <m:r>
                          <a:rPr lang="en-US" sz="2000" b="1" i="1" dirty="0" smtClean="0">
                            <a:solidFill>
                              <a:srgbClr val="C00000"/>
                            </a:solidFill>
                            <a:latin typeface="Cambria Math" panose="02040503050406030204" pitchFamily="18" charset="0"/>
                          </a:rPr>
                          <m:t>𝒙</m:t>
                        </m:r>
                      </m:e>
                      <m:sub>
                        <m:r>
                          <a:rPr lang="en-US" sz="2000" b="1" i="1" dirty="0" smtClean="0">
                            <a:solidFill>
                              <a:srgbClr val="C00000"/>
                            </a:solidFill>
                            <a:latin typeface="Cambria Math" panose="02040503050406030204" pitchFamily="18" charset="0"/>
                          </a:rPr>
                          <m:t>𝒊</m:t>
                        </m:r>
                        <m:r>
                          <a:rPr lang="en-US" sz="2000" b="1" i="1" dirty="0" smtClean="0">
                            <a:solidFill>
                              <a:srgbClr val="C00000"/>
                            </a:solidFill>
                            <a:latin typeface="Cambria Math" panose="02040503050406030204" pitchFamily="18" charset="0"/>
                          </a:rPr>
                          <m:t>+</m:t>
                        </m:r>
                        <m:r>
                          <a:rPr lang="en-US" sz="2000" b="1" i="1" dirty="0" smtClean="0">
                            <a:solidFill>
                              <a:srgbClr val="C00000"/>
                            </a:solidFill>
                            <a:latin typeface="Cambria Math" panose="02040503050406030204" pitchFamily="18" charset="0"/>
                          </a:rPr>
                          <m:t>𝟏</m:t>
                        </m:r>
                      </m:sub>
                    </m:sSub>
                  </m:oMath>
                </a14:m>
                <a:endParaRPr lang="en-US" sz="2000" b="1" dirty="0">
                  <a:solidFill>
                    <a:schemeClr val="tx1"/>
                  </a:solidFill>
                  <a:latin typeface="Avenir Light" panose="020B0402020203020204" pitchFamily="34" charset="77"/>
                </a:endParaRPr>
              </a:p>
            </p:txBody>
          </p:sp>
        </mc:Choice>
        <mc:Fallback xmlns="">
          <p:sp>
            <p:nvSpPr>
              <p:cNvPr id="172" name="Content Placeholder 2">
                <a:extLst>
                  <a:ext uri="{FF2B5EF4-FFF2-40B4-BE49-F238E27FC236}">
                    <a16:creationId xmlns:a16="http://schemas.microsoft.com/office/drawing/2014/main" id="{9829DEE9-3477-B64E-93F2-E88471C9256C}"/>
                  </a:ext>
                </a:extLst>
              </p:cNvPr>
              <p:cNvSpPr txBox="1">
                <a:spLocks noRot="1" noChangeAspect="1" noMove="1" noResize="1" noEditPoints="1" noAdjustHandles="1" noChangeArrowheads="1" noChangeShapeType="1" noTextEdit="1"/>
              </p:cNvSpPr>
              <p:nvPr/>
            </p:nvSpPr>
            <p:spPr>
              <a:xfrm>
                <a:off x="2462774" y="1194867"/>
                <a:ext cx="5394599" cy="1467167"/>
              </a:xfrm>
              <a:prstGeom prst="rect">
                <a:avLst/>
              </a:prstGeom>
              <a:blipFill>
                <a:blip r:embed="rId19"/>
                <a:stretch>
                  <a:fillRect l="-1174"/>
                </a:stretch>
              </a:blipFill>
            </p:spPr>
            <p:txBody>
              <a:bodyPr/>
              <a:lstStyle/>
              <a:p>
                <a:r>
                  <a:rPr lang="en-US">
                    <a:noFill/>
                  </a:rPr>
                  <a:t> </a:t>
                </a:r>
              </a:p>
            </p:txBody>
          </p:sp>
        </mc:Fallback>
      </mc:AlternateContent>
    </p:spTree>
    <p:extLst>
      <p:ext uri="{BB962C8B-B14F-4D97-AF65-F5344CB8AC3E}">
        <p14:creationId xmlns:p14="http://schemas.microsoft.com/office/powerpoint/2010/main" val="41830378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905000" y="2070100"/>
            <a:ext cx="9118600" cy="1143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t>See any issues with this traditional </a:t>
            </a:r>
            <a:r>
              <a:rPr lang="en-US" b="1" dirty="0">
                <a:solidFill>
                  <a:srgbClr val="C00000"/>
                </a:solidFill>
              </a:rPr>
              <a:t>seq2seq</a:t>
            </a:r>
            <a:r>
              <a:rPr lang="en-US" dirty="0"/>
              <a:t> paradigm?</a:t>
            </a:r>
          </a:p>
        </p:txBody>
      </p:sp>
    </p:spTree>
    <p:extLst>
      <p:ext uri="{BB962C8B-B14F-4D97-AF65-F5344CB8AC3E}">
        <p14:creationId xmlns:p14="http://schemas.microsoft.com/office/powerpoint/2010/main" val="17677927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90" name="Right Arrow 189">
            <a:extLst>
              <a:ext uri="{FF2B5EF4-FFF2-40B4-BE49-F238E27FC236}">
                <a16:creationId xmlns:a16="http://schemas.microsoft.com/office/drawing/2014/main" id="{864AEB1C-B27A-B24D-B1E3-4F6EE752AACD}"/>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ight Arrow 190">
            <a:extLst>
              <a:ext uri="{FF2B5EF4-FFF2-40B4-BE49-F238E27FC236}">
                <a16:creationId xmlns:a16="http://schemas.microsoft.com/office/drawing/2014/main" id="{91835056-D0C2-B043-A16F-AC4C0077CE44}"/>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ight Arrow 191">
            <a:extLst>
              <a:ext uri="{FF2B5EF4-FFF2-40B4-BE49-F238E27FC236}">
                <a16:creationId xmlns:a16="http://schemas.microsoft.com/office/drawing/2014/main" id="{9BA997D3-395A-E941-A257-7FAC94705AC7}"/>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ight Arrow 192">
            <a:extLst>
              <a:ext uri="{FF2B5EF4-FFF2-40B4-BE49-F238E27FC236}">
                <a16:creationId xmlns:a16="http://schemas.microsoft.com/office/drawing/2014/main" id="{E0E3F8B8-C9C9-BD42-B376-848135D4E654}"/>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ight Arrow 193">
            <a:extLst>
              <a:ext uri="{FF2B5EF4-FFF2-40B4-BE49-F238E27FC236}">
                <a16:creationId xmlns:a16="http://schemas.microsoft.com/office/drawing/2014/main" id="{D44B03BB-D147-4F4F-BF4A-D98738D400EF}"/>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E2BE20A2-FE2C-F940-B4BA-3D19702D6467}"/>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6" name="Content Placeholder 2">
                <a:extLst>
                  <a:ext uri="{FF2B5EF4-FFF2-40B4-BE49-F238E27FC236}">
                    <a16:creationId xmlns:a16="http://schemas.microsoft.com/office/drawing/2014/main" id="{02D93CE6-3623-B544-9F17-0BC6B3596DD6}"/>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6" name="Content Placeholder 2">
                <a:extLst>
                  <a:ext uri="{FF2B5EF4-FFF2-40B4-BE49-F238E27FC236}">
                    <a16:creationId xmlns:a16="http://schemas.microsoft.com/office/drawing/2014/main" id="{02D93CE6-3623-B544-9F17-0BC6B3596DD6}"/>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Content Placeholder 2">
                <a:extLst>
                  <a:ext uri="{FF2B5EF4-FFF2-40B4-BE49-F238E27FC236}">
                    <a16:creationId xmlns:a16="http://schemas.microsoft.com/office/drawing/2014/main" id="{BB0DAD99-7C66-BF49-91D2-9C03DD3948FD}"/>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7" name="Content Placeholder 2">
                <a:extLst>
                  <a:ext uri="{FF2B5EF4-FFF2-40B4-BE49-F238E27FC236}">
                    <a16:creationId xmlns:a16="http://schemas.microsoft.com/office/drawing/2014/main" id="{BB0DAD99-7C66-BF49-91D2-9C03DD3948FD}"/>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548410E5-A606-864D-AC31-B35BE1A2F16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548410E5-A606-864D-AC31-B35BE1A2F16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5D2994C5-AC51-C34F-82F2-68B2A0C26DC3}"/>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5D2994C5-AC51-C34F-82F2-68B2A0C26DC3}"/>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E16BCDC-9C02-2E4E-9227-1E97388F0EEB}"/>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9E16BCDC-9C02-2E4E-9227-1E97388F0EEB}"/>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ECB067D7-68DA-9440-9CAD-A01C9F856D73}"/>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ECB067D7-68DA-9440-9CAD-A01C9F856D73}"/>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Tree>
    <p:extLst>
      <p:ext uri="{BB962C8B-B14F-4D97-AF65-F5344CB8AC3E}">
        <p14:creationId xmlns:p14="http://schemas.microsoft.com/office/powerpoint/2010/main" val="3906298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68628EF1-8E94-2E40-96DD-3B27711560F0}"/>
              </a:ext>
            </a:extLst>
          </p:cNvPr>
          <p:cNvSpPr/>
          <p:nvPr/>
        </p:nvSpPr>
        <p:spPr>
          <a:xfrm>
            <a:off x="5444497" y="2732169"/>
            <a:ext cx="574031" cy="2044200"/>
          </a:xfrm>
          <a:prstGeom prst="rect">
            <a:avLst/>
          </a:prstGeom>
          <a:solidFill>
            <a:srgbClr val="FFF2CC"/>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0" name="Title 1">
            <a:extLst>
              <a:ext uri="{FF2B5EF4-FFF2-40B4-BE49-F238E27FC236}">
                <a16:creationId xmlns:a16="http://schemas.microsoft.com/office/drawing/2014/main" id="{760309EF-1E28-6D40-BD74-9DEFA49710E1}"/>
              </a:ext>
            </a:extLst>
          </p:cNvPr>
          <p:cNvSpPr txBox="1">
            <a:spLocks/>
          </p:cNvSpPr>
          <p:nvPr/>
        </p:nvSpPr>
        <p:spPr>
          <a:xfrm>
            <a:off x="903804" y="1438854"/>
            <a:ext cx="10538896" cy="4597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marL="457200" indent="-457200">
              <a:lnSpc>
                <a:spcPct val="150000"/>
              </a:lnSpc>
              <a:spcBef>
                <a:spcPts val="2000"/>
              </a:spcBef>
              <a:buFont typeface="Arial" panose="020B0604020202020204" pitchFamily="34" charset="0"/>
              <a:buChar char="•"/>
            </a:pPr>
            <a:endParaRPr lang="en-US" sz="2400" dirty="0"/>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40077" y="5297038"/>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36508" y="3628183"/>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15592" y="3787459"/>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1288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5044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897753" y="3787459"/>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295042"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32605"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52512" y="3787459"/>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49801" y="486315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87364" y="376558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40756" y="3787458"/>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38045" y="486315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792B8EA4-B3D9-4C4B-A985-188BA8D1D72E}"/>
                  </a:ext>
                </a:extLst>
              </p:cNvPr>
              <p:cNvSpPr txBox="1">
                <a:spLocks/>
              </p:cNvSpPr>
              <p:nvPr/>
            </p:nvSpPr>
            <p:spPr>
              <a:xfrm>
                <a:off x="2331858" y="27081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0" name="Content Placeholder 2">
                <a:extLst>
                  <a:ext uri="{FF2B5EF4-FFF2-40B4-BE49-F238E27FC236}">
                    <a16:creationId xmlns:a16="http://schemas.microsoft.com/office/drawing/2014/main" id="{792B8EA4-B3D9-4C4B-A985-188BA8D1D72E}"/>
                  </a:ext>
                </a:extLst>
              </p:cNvPr>
              <p:cNvSpPr txBox="1">
                <a:spLocks noRot="1" noChangeAspect="1" noMove="1" noResize="1" noEditPoints="1" noAdjustHandles="1" noChangeArrowheads="1" noChangeShapeType="1" noTextEdit="1"/>
              </p:cNvSpPr>
              <p:nvPr/>
            </p:nvSpPr>
            <p:spPr>
              <a:xfrm>
                <a:off x="2331858" y="2708107"/>
                <a:ext cx="466367" cy="503588"/>
              </a:xfrm>
              <a:prstGeom prst="rect">
                <a:avLst/>
              </a:prstGeom>
              <a:blipFill>
                <a:blip r:embed="rId3"/>
                <a:stretch>
                  <a:fillRect l="-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9AA811B3-185B-9C4D-A67E-D0184A7B4B41}"/>
                  </a:ext>
                </a:extLst>
              </p:cNvPr>
              <p:cNvSpPr txBox="1">
                <a:spLocks/>
              </p:cNvSpPr>
              <p:nvPr/>
            </p:nvSpPr>
            <p:spPr>
              <a:xfrm>
                <a:off x="3366238" y="27321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1" name="Content Placeholder 2">
                <a:extLst>
                  <a:ext uri="{FF2B5EF4-FFF2-40B4-BE49-F238E27FC236}">
                    <a16:creationId xmlns:a16="http://schemas.microsoft.com/office/drawing/2014/main" id="{9AA811B3-185B-9C4D-A67E-D0184A7B4B41}"/>
                  </a:ext>
                </a:extLst>
              </p:cNvPr>
              <p:cNvSpPr txBox="1">
                <a:spLocks noRot="1" noChangeAspect="1" noMove="1" noResize="1" noEditPoints="1" noAdjustHandles="1" noChangeArrowheads="1" noChangeShapeType="1" noTextEdit="1"/>
              </p:cNvSpPr>
              <p:nvPr/>
            </p:nvSpPr>
            <p:spPr>
              <a:xfrm>
                <a:off x="3366238" y="2732169"/>
                <a:ext cx="466367" cy="503588"/>
              </a:xfrm>
              <a:prstGeom prst="rect">
                <a:avLst/>
              </a:prstGeom>
              <a:blipFill>
                <a:blip r:embed="rId4"/>
                <a:stretch>
                  <a:fillRect l="-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393087C2-33E8-2745-AA7F-57B4193E7175}"/>
                  </a:ext>
                </a:extLst>
              </p:cNvPr>
              <p:cNvSpPr txBox="1">
                <a:spLocks/>
              </p:cNvSpPr>
              <p:nvPr/>
            </p:nvSpPr>
            <p:spPr>
              <a:xfrm>
                <a:off x="4478841" y="27322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2" name="Content Placeholder 2">
                <a:extLst>
                  <a:ext uri="{FF2B5EF4-FFF2-40B4-BE49-F238E27FC236}">
                    <a16:creationId xmlns:a16="http://schemas.microsoft.com/office/drawing/2014/main" id="{393087C2-33E8-2745-AA7F-57B4193E7175}"/>
                  </a:ext>
                </a:extLst>
              </p:cNvPr>
              <p:cNvSpPr txBox="1">
                <a:spLocks noRot="1" noChangeAspect="1" noMove="1" noResize="1" noEditPoints="1" noAdjustHandles="1" noChangeArrowheads="1" noChangeShapeType="1" noTextEdit="1"/>
              </p:cNvSpPr>
              <p:nvPr/>
            </p:nvSpPr>
            <p:spPr>
              <a:xfrm>
                <a:off x="4478841" y="2732205"/>
                <a:ext cx="466367" cy="503588"/>
              </a:xfrm>
              <a:prstGeom prst="rect">
                <a:avLst/>
              </a:prstGeom>
              <a:blipFill>
                <a:blip r:embed="rId5"/>
                <a:stretch>
                  <a:fillRect l="-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63A07A0-35DB-3148-BA81-EFB421EDD3A3}"/>
                  </a:ext>
                </a:extLst>
              </p:cNvPr>
              <p:cNvSpPr txBox="1">
                <a:spLocks/>
              </p:cNvSpPr>
              <p:nvPr/>
            </p:nvSpPr>
            <p:spPr>
              <a:xfrm>
                <a:off x="5557021" y="27203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53" name="Content Placeholder 2">
                <a:extLst>
                  <a:ext uri="{FF2B5EF4-FFF2-40B4-BE49-F238E27FC236}">
                    <a16:creationId xmlns:a16="http://schemas.microsoft.com/office/drawing/2014/main" id="{663A07A0-35DB-3148-BA81-EFB421EDD3A3}"/>
                  </a:ext>
                </a:extLst>
              </p:cNvPr>
              <p:cNvSpPr txBox="1">
                <a:spLocks noRot="1" noChangeAspect="1" noMove="1" noResize="1" noEditPoints="1" noAdjustHandles="1" noChangeArrowheads="1" noChangeShapeType="1" noTextEdit="1"/>
              </p:cNvSpPr>
              <p:nvPr/>
            </p:nvSpPr>
            <p:spPr>
              <a:xfrm>
                <a:off x="5557021" y="2720397"/>
                <a:ext cx="466367" cy="503588"/>
              </a:xfrm>
              <a:prstGeom prst="rect">
                <a:avLst/>
              </a:prstGeom>
              <a:blipFill>
                <a:blip r:embed="rId6"/>
                <a:stretch>
                  <a:fillRect l="-18919"/>
                </a:stretch>
              </a:blipFill>
            </p:spPr>
            <p:txBody>
              <a:bodyPr/>
              <a:lstStyle/>
              <a:p>
                <a:r>
                  <a:rPr lang="en-US">
                    <a:noFill/>
                  </a:rPr>
                  <a:t> </a:t>
                </a:r>
              </a:p>
            </p:txBody>
          </p:sp>
        </mc:Fallback>
      </mc:AlternateContent>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83961" y="5297038"/>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41947" y="529703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78738" y="5309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01692" y="53226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710448" y="6122229"/>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grpSp>
        <p:nvGrpSpPr>
          <p:cNvPr id="62" name="Group 61">
            <a:extLst>
              <a:ext uri="{FF2B5EF4-FFF2-40B4-BE49-F238E27FC236}">
                <a16:creationId xmlns:a16="http://schemas.microsoft.com/office/drawing/2014/main" id="{95EBDC45-51F4-2E42-880D-7AF8D985C7F6}"/>
              </a:ext>
            </a:extLst>
          </p:cNvPr>
          <p:cNvGrpSpPr/>
          <p:nvPr/>
        </p:nvGrpSpPr>
        <p:grpSpPr>
          <a:xfrm rot="16200000">
            <a:off x="6289568" y="3790073"/>
            <a:ext cx="1364224" cy="311369"/>
            <a:chOff x="2297660" y="4140835"/>
            <a:chExt cx="1364224" cy="311369"/>
          </a:xfrm>
        </p:grpSpPr>
        <p:sp>
          <p:nvSpPr>
            <p:cNvPr id="63" name="Rounded Rectangle 62">
              <a:extLst>
                <a:ext uri="{FF2B5EF4-FFF2-40B4-BE49-F238E27FC236}">
                  <a16:creationId xmlns:a16="http://schemas.microsoft.com/office/drawing/2014/main" id="{1ACF6078-E2DB-0049-8F53-87D781392620}"/>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12B5527-0BE4-CB4E-B46E-03E7213CCF26}"/>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718A4A41-F480-B843-A065-E66F90567406}"/>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1327A638-D336-2443-8338-B53DFAE7FA1A}"/>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7" name="Oval 66">
              <a:extLst>
                <a:ext uri="{FF2B5EF4-FFF2-40B4-BE49-F238E27FC236}">
                  <a16:creationId xmlns:a16="http://schemas.microsoft.com/office/drawing/2014/main" id="{E5F2284B-2410-E641-BEB4-407ED178D76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8" name="Oval 67">
              <a:extLst>
                <a:ext uri="{FF2B5EF4-FFF2-40B4-BE49-F238E27FC236}">
                  <a16:creationId xmlns:a16="http://schemas.microsoft.com/office/drawing/2014/main" id="{12E6131F-CBF7-BD41-9FB8-1E2D72CB728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9" name="Right Arrow 68">
            <a:extLst>
              <a:ext uri="{FF2B5EF4-FFF2-40B4-BE49-F238E27FC236}">
                <a16:creationId xmlns:a16="http://schemas.microsoft.com/office/drawing/2014/main" id="{23622B38-79A3-3A44-84CF-A25954BA91F2}"/>
              </a:ext>
            </a:extLst>
          </p:cNvPr>
          <p:cNvSpPr/>
          <p:nvPr/>
        </p:nvSpPr>
        <p:spPr>
          <a:xfrm rot="16200000">
            <a:off x="6678905" y="486875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2BD27F86-3184-9445-ACB6-805FE57DE18C}"/>
              </a:ext>
            </a:extLst>
          </p:cNvPr>
          <p:cNvSpPr/>
          <p:nvPr/>
        </p:nvSpPr>
        <p:spPr>
          <a:xfrm>
            <a:off x="7224420" y="3768196"/>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71" name="Group 70">
            <a:extLst>
              <a:ext uri="{FF2B5EF4-FFF2-40B4-BE49-F238E27FC236}">
                <a16:creationId xmlns:a16="http://schemas.microsoft.com/office/drawing/2014/main" id="{F7CAB22E-C058-6C4D-99DC-52A908A57E57}"/>
              </a:ext>
            </a:extLst>
          </p:cNvPr>
          <p:cNvGrpSpPr/>
          <p:nvPr/>
        </p:nvGrpSpPr>
        <p:grpSpPr>
          <a:xfrm rot="16200000">
            <a:off x="7211701" y="3771016"/>
            <a:ext cx="1364224" cy="311369"/>
            <a:chOff x="2297660" y="4140835"/>
            <a:chExt cx="1364224" cy="311369"/>
          </a:xfrm>
        </p:grpSpPr>
        <p:sp>
          <p:nvSpPr>
            <p:cNvPr id="72" name="Rounded Rectangle 71">
              <a:extLst>
                <a:ext uri="{FF2B5EF4-FFF2-40B4-BE49-F238E27FC236}">
                  <a16:creationId xmlns:a16="http://schemas.microsoft.com/office/drawing/2014/main" id="{883F939B-AD40-454A-9C78-F8A567BCFE67}"/>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3" name="Oval 72">
              <a:extLst>
                <a:ext uri="{FF2B5EF4-FFF2-40B4-BE49-F238E27FC236}">
                  <a16:creationId xmlns:a16="http://schemas.microsoft.com/office/drawing/2014/main" id="{8D9966B0-7A04-E74F-A13B-CF86075664DC}"/>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4" name="Oval 73">
              <a:extLst>
                <a:ext uri="{FF2B5EF4-FFF2-40B4-BE49-F238E27FC236}">
                  <a16:creationId xmlns:a16="http://schemas.microsoft.com/office/drawing/2014/main" id="{9DF1E077-DBF0-4A41-8A1B-D59945CE964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5" name="Oval 74">
              <a:extLst>
                <a:ext uri="{FF2B5EF4-FFF2-40B4-BE49-F238E27FC236}">
                  <a16:creationId xmlns:a16="http://schemas.microsoft.com/office/drawing/2014/main" id="{61BA6460-4E29-0143-B9C6-2FFA05F559FB}"/>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6" name="Oval 75">
              <a:extLst>
                <a:ext uri="{FF2B5EF4-FFF2-40B4-BE49-F238E27FC236}">
                  <a16:creationId xmlns:a16="http://schemas.microsoft.com/office/drawing/2014/main" id="{9E6D369E-99F0-874A-9DA2-58279FFAE7E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7" name="Oval 76">
              <a:extLst>
                <a:ext uri="{FF2B5EF4-FFF2-40B4-BE49-F238E27FC236}">
                  <a16:creationId xmlns:a16="http://schemas.microsoft.com/office/drawing/2014/main" id="{7C7773A3-4D0B-3146-9BFE-2E321F8D97F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78" name="Right Arrow 77">
            <a:extLst>
              <a:ext uri="{FF2B5EF4-FFF2-40B4-BE49-F238E27FC236}">
                <a16:creationId xmlns:a16="http://schemas.microsoft.com/office/drawing/2014/main" id="{74B734A1-7172-774A-BC94-E7CC6AA83F30}"/>
              </a:ext>
            </a:extLst>
          </p:cNvPr>
          <p:cNvSpPr/>
          <p:nvPr/>
        </p:nvSpPr>
        <p:spPr>
          <a:xfrm rot="16200000">
            <a:off x="7619214" y="486137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84B4BA8F-C374-D34A-A1DD-93DC39E2D9F0}"/>
                  </a:ext>
                </a:extLst>
              </p:cNvPr>
              <p:cNvSpPr txBox="1">
                <a:spLocks/>
              </p:cNvSpPr>
              <p:nvPr/>
            </p:nvSpPr>
            <p:spPr>
              <a:xfrm>
                <a:off x="6805834" y="271072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0" name="Content Placeholder 2">
                <a:extLst>
                  <a:ext uri="{FF2B5EF4-FFF2-40B4-BE49-F238E27FC236}">
                    <a16:creationId xmlns:a16="http://schemas.microsoft.com/office/drawing/2014/main" id="{84B4BA8F-C374-D34A-A1DD-93DC39E2D9F0}"/>
                  </a:ext>
                </a:extLst>
              </p:cNvPr>
              <p:cNvSpPr txBox="1">
                <a:spLocks noRot="1" noChangeAspect="1" noMove="1" noResize="1" noEditPoints="1" noAdjustHandles="1" noChangeArrowheads="1" noChangeShapeType="1" noTextEdit="1"/>
              </p:cNvSpPr>
              <p:nvPr/>
            </p:nvSpPr>
            <p:spPr>
              <a:xfrm>
                <a:off x="6805834" y="2710721"/>
                <a:ext cx="466367" cy="503588"/>
              </a:xfrm>
              <a:prstGeom prst="rect">
                <a:avLst/>
              </a:prstGeom>
              <a:blipFill>
                <a:blip r:embed="rId7"/>
                <a:stretch>
                  <a:fillRect l="-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F6C4A4CB-663D-9141-8659-37BBA400FDBC}"/>
                  </a:ext>
                </a:extLst>
              </p:cNvPr>
              <p:cNvSpPr txBox="1">
                <a:spLocks/>
              </p:cNvSpPr>
              <p:nvPr/>
            </p:nvSpPr>
            <p:spPr>
              <a:xfrm>
                <a:off x="7680186" y="271572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91" name="Content Placeholder 2">
                <a:extLst>
                  <a:ext uri="{FF2B5EF4-FFF2-40B4-BE49-F238E27FC236}">
                    <a16:creationId xmlns:a16="http://schemas.microsoft.com/office/drawing/2014/main" id="{F6C4A4CB-663D-9141-8659-37BBA400FDBC}"/>
                  </a:ext>
                </a:extLst>
              </p:cNvPr>
              <p:cNvSpPr txBox="1">
                <a:spLocks noRot="1" noChangeAspect="1" noMove="1" noResize="1" noEditPoints="1" noAdjustHandles="1" noChangeArrowheads="1" noChangeShapeType="1" noTextEdit="1"/>
              </p:cNvSpPr>
              <p:nvPr/>
            </p:nvSpPr>
            <p:spPr>
              <a:xfrm>
                <a:off x="7680186" y="2715726"/>
                <a:ext cx="466367" cy="503588"/>
              </a:xfrm>
              <a:prstGeom prst="rect">
                <a:avLst/>
              </a:prstGeom>
              <a:blipFill>
                <a:blip r:embed="rId8"/>
                <a:stretch>
                  <a:fillRect l="-18919" b="-2500"/>
                </a:stretch>
              </a:blipFill>
            </p:spPr>
            <p:txBody>
              <a:bodyPr/>
              <a:lstStyle/>
              <a:p>
                <a:r>
                  <a:rPr lang="en-US">
                    <a:noFill/>
                  </a:rPr>
                  <a:t> </a:t>
                </a:r>
              </a:p>
            </p:txBody>
          </p:sp>
        </mc:Fallback>
      </mc:AlternateContent>
      <p:sp>
        <p:nvSpPr>
          <p:cNvPr id="94" name="Content Placeholder 2">
            <a:extLst>
              <a:ext uri="{FF2B5EF4-FFF2-40B4-BE49-F238E27FC236}">
                <a16:creationId xmlns:a16="http://schemas.microsoft.com/office/drawing/2014/main" id="{06BAF6E7-6C4F-914B-A786-1113D15FF73F}"/>
              </a:ext>
            </a:extLst>
          </p:cNvPr>
          <p:cNvSpPr txBox="1">
            <a:spLocks/>
          </p:cNvSpPr>
          <p:nvPr/>
        </p:nvSpPr>
        <p:spPr>
          <a:xfrm>
            <a:off x="6508887" y="5310331"/>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&lt;s&gt;</a:t>
            </a:r>
          </a:p>
        </p:txBody>
      </p:sp>
      <p:sp>
        <p:nvSpPr>
          <p:cNvPr id="95" name="Content Placeholder 2">
            <a:extLst>
              <a:ext uri="{FF2B5EF4-FFF2-40B4-BE49-F238E27FC236}">
                <a16:creationId xmlns:a16="http://schemas.microsoft.com/office/drawing/2014/main" id="{BF117C78-DE67-5C4C-AADA-2CC9FAED56F0}"/>
              </a:ext>
            </a:extLst>
          </p:cNvPr>
          <p:cNvSpPr txBox="1">
            <a:spLocks/>
          </p:cNvSpPr>
          <p:nvPr/>
        </p:nvSpPr>
        <p:spPr>
          <a:xfrm>
            <a:off x="8173004" y="528117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fr-FR" sz="2400" dirty="0">
                <a:solidFill>
                  <a:srgbClr val="C00000"/>
                </a:solidFill>
              </a:rPr>
              <a:t>chien</a:t>
            </a:r>
            <a:endParaRPr lang="en-US" sz="2400" dirty="0">
              <a:solidFill>
                <a:srgbClr val="C00000"/>
              </a:solidFill>
              <a:latin typeface="Avenir Light" panose="020B0402020203020204" pitchFamily="34" charset="77"/>
            </a:endParaRPr>
          </a:p>
        </p:txBody>
      </p:sp>
      <p:sp>
        <p:nvSpPr>
          <p:cNvPr id="96" name="Content Placeholder 2">
            <a:extLst>
              <a:ext uri="{FF2B5EF4-FFF2-40B4-BE49-F238E27FC236}">
                <a16:creationId xmlns:a16="http://schemas.microsoft.com/office/drawing/2014/main" id="{2205462C-B410-D049-A60D-0F52F2223833}"/>
              </a:ext>
            </a:extLst>
          </p:cNvPr>
          <p:cNvSpPr txBox="1">
            <a:spLocks/>
          </p:cNvSpPr>
          <p:nvPr/>
        </p:nvSpPr>
        <p:spPr>
          <a:xfrm>
            <a:off x="9166584" y="528499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97" name="Content Placeholder 2">
            <a:extLst>
              <a:ext uri="{FF2B5EF4-FFF2-40B4-BE49-F238E27FC236}">
                <a16:creationId xmlns:a16="http://schemas.microsoft.com/office/drawing/2014/main" id="{D665232D-E99D-934B-9CB2-489F0E3F59A8}"/>
              </a:ext>
            </a:extLst>
          </p:cNvPr>
          <p:cNvSpPr txBox="1">
            <a:spLocks/>
          </p:cNvSpPr>
          <p:nvPr/>
        </p:nvSpPr>
        <p:spPr>
          <a:xfrm>
            <a:off x="10054788"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98" name="Content Placeholder 2">
            <a:extLst>
              <a:ext uri="{FF2B5EF4-FFF2-40B4-BE49-F238E27FC236}">
                <a16:creationId xmlns:a16="http://schemas.microsoft.com/office/drawing/2014/main" id="{F465FF3C-9902-1E4F-8AC5-7C037E30DB8D}"/>
              </a:ext>
            </a:extLst>
          </p:cNvPr>
          <p:cNvSpPr txBox="1">
            <a:spLocks/>
          </p:cNvSpPr>
          <p:nvPr/>
        </p:nvSpPr>
        <p:spPr>
          <a:xfrm>
            <a:off x="8054654" y="6046915"/>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
        <p:nvSpPr>
          <p:cNvPr id="118" name="Content Placeholder 2">
            <a:extLst>
              <a:ext uri="{FF2B5EF4-FFF2-40B4-BE49-F238E27FC236}">
                <a16:creationId xmlns:a16="http://schemas.microsoft.com/office/drawing/2014/main" id="{76799ECF-4316-7346-9C37-0DA00FB57B42}"/>
              </a:ext>
            </a:extLst>
          </p:cNvPr>
          <p:cNvSpPr txBox="1">
            <a:spLocks/>
          </p:cNvSpPr>
          <p:nvPr/>
        </p:nvSpPr>
        <p:spPr>
          <a:xfrm>
            <a:off x="10939177" y="529184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19" name="Right Arrow 118">
            <a:extLst>
              <a:ext uri="{FF2B5EF4-FFF2-40B4-BE49-F238E27FC236}">
                <a16:creationId xmlns:a16="http://schemas.microsoft.com/office/drawing/2014/main" id="{6269671D-D5D1-2D44-A1F8-E57D192895DB}"/>
              </a:ext>
            </a:extLst>
          </p:cNvPr>
          <p:cNvSpPr/>
          <p:nvPr/>
        </p:nvSpPr>
        <p:spPr>
          <a:xfrm>
            <a:off x="6184540" y="3794233"/>
            <a:ext cx="48817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5346667C-35B3-1147-BBBA-9758BC02E0CC}"/>
              </a:ext>
            </a:extLst>
          </p:cNvPr>
          <p:cNvSpPr/>
          <p:nvPr/>
        </p:nvSpPr>
        <p:spPr>
          <a:xfrm>
            <a:off x="8143140" y="3760044"/>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22" name="Group 121">
            <a:extLst>
              <a:ext uri="{FF2B5EF4-FFF2-40B4-BE49-F238E27FC236}">
                <a16:creationId xmlns:a16="http://schemas.microsoft.com/office/drawing/2014/main" id="{81F0AE9B-E494-E441-9F89-0D486FDB6EDD}"/>
              </a:ext>
            </a:extLst>
          </p:cNvPr>
          <p:cNvGrpSpPr/>
          <p:nvPr/>
        </p:nvGrpSpPr>
        <p:grpSpPr>
          <a:xfrm rot="16200000">
            <a:off x="8130421" y="3762864"/>
            <a:ext cx="1364224" cy="311369"/>
            <a:chOff x="2297660" y="4140835"/>
            <a:chExt cx="1364224" cy="311369"/>
          </a:xfrm>
        </p:grpSpPr>
        <p:sp>
          <p:nvSpPr>
            <p:cNvPr id="123" name="Rounded Rectangle 122">
              <a:extLst>
                <a:ext uri="{FF2B5EF4-FFF2-40B4-BE49-F238E27FC236}">
                  <a16:creationId xmlns:a16="http://schemas.microsoft.com/office/drawing/2014/main" id="{9141A1CC-D5CC-6E41-B437-10CDEF3A265F}"/>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828C286-FEDF-0D4C-B0C7-5B14E4A2325D}"/>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2B725D81-43BB-1A4E-817A-0F029B76215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6" name="Oval 125">
              <a:extLst>
                <a:ext uri="{FF2B5EF4-FFF2-40B4-BE49-F238E27FC236}">
                  <a16:creationId xmlns:a16="http://schemas.microsoft.com/office/drawing/2014/main" id="{79DBC450-C088-D84F-99CA-A5B1522B5A6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7" name="Oval 126">
              <a:extLst>
                <a:ext uri="{FF2B5EF4-FFF2-40B4-BE49-F238E27FC236}">
                  <a16:creationId xmlns:a16="http://schemas.microsoft.com/office/drawing/2014/main" id="{D1943757-4CF1-9240-BE1C-E311D6C5C8AB}"/>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8" name="Oval 127">
              <a:extLst>
                <a:ext uri="{FF2B5EF4-FFF2-40B4-BE49-F238E27FC236}">
                  <a16:creationId xmlns:a16="http://schemas.microsoft.com/office/drawing/2014/main" id="{770B61DF-842B-C842-957B-E74856FCABFB}"/>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29" name="Right Arrow 128">
            <a:extLst>
              <a:ext uri="{FF2B5EF4-FFF2-40B4-BE49-F238E27FC236}">
                <a16:creationId xmlns:a16="http://schemas.microsoft.com/office/drawing/2014/main" id="{A377A17A-290B-8748-A038-4C85F4893F5E}"/>
              </a:ext>
            </a:extLst>
          </p:cNvPr>
          <p:cNvSpPr/>
          <p:nvPr/>
        </p:nvSpPr>
        <p:spPr>
          <a:xfrm rot="16200000">
            <a:off x="8537934" y="485322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0" name="Content Placeholder 2">
                <a:extLst>
                  <a:ext uri="{FF2B5EF4-FFF2-40B4-BE49-F238E27FC236}">
                    <a16:creationId xmlns:a16="http://schemas.microsoft.com/office/drawing/2014/main" id="{394BF4E9-B3A5-E845-AEA5-EFCE061336F7}"/>
                  </a:ext>
                </a:extLst>
              </p:cNvPr>
              <p:cNvSpPr txBox="1">
                <a:spLocks/>
              </p:cNvSpPr>
              <p:nvPr/>
            </p:nvSpPr>
            <p:spPr>
              <a:xfrm>
                <a:off x="8598906" y="270757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30" name="Content Placeholder 2">
                <a:extLst>
                  <a:ext uri="{FF2B5EF4-FFF2-40B4-BE49-F238E27FC236}">
                    <a16:creationId xmlns:a16="http://schemas.microsoft.com/office/drawing/2014/main" id="{394BF4E9-B3A5-E845-AEA5-EFCE061336F7}"/>
                  </a:ext>
                </a:extLst>
              </p:cNvPr>
              <p:cNvSpPr txBox="1">
                <a:spLocks noRot="1" noChangeAspect="1" noMove="1" noResize="1" noEditPoints="1" noAdjustHandles="1" noChangeArrowheads="1" noChangeShapeType="1" noTextEdit="1"/>
              </p:cNvSpPr>
              <p:nvPr/>
            </p:nvSpPr>
            <p:spPr>
              <a:xfrm>
                <a:off x="8598906" y="2707574"/>
                <a:ext cx="466367" cy="503588"/>
              </a:xfrm>
              <a:prstGeom prst="rect">
                <a:avLst/>
              </a:prstGeom>
              <a:blipFill>
                <a:blip r:embed="rId9"/>
                <a:stretch>
                  <a:fillRect l="-18421"/>
                </a:stretch>
              </a:blipFill>
            </p:spPr>
            <p:txBody>
              <a:bodyPr/>
              <a:lstStyle/>
              <a:p>
                <a:r>
                  <a:rPr lang="en-US">
                    <a:noFill/>
                  </a:rPr>
                  <a:t> </a:t>
                </a:r>
              </a:p>
            </p:txBody>
          </p:sp>
        </mc:Fallback>
      </mc:AlternateContent>
      <p:sp>
        <p:nvSpPr>
          <p:cNvPr id="131" name="Right Arrow 130">
            <a:extLst>
              <a:ext uri="{FF2B5EF4-FFF2-40B4-BE49-F238E27FC236}">
                <a16:creationId xmlns:a16="http://schemas.microsoft.com/office/drawing/2014/main" id="{A13B96B2-B336-2E42-AF4A-C334A82FD486}"/>
              </a:ext>
            </a:extLst>
          </p:cNvPr>
          <p:cNvSpPr/>
          <p:nvPr/>
        </p:nvSpPr>
        <p:spPr>
          <a:xfrm>
            <a:off x="9088417" y="3781457"/>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32" name="Group 131">
            <a:extLst>
              <a:ext uri="{FF2B5EF4-FFF2-40B4-BE49-F238E27FC236}">
                <a16:creationId xmlns:a16="http://schemas.microsoft.com/office/drawing/2014/main" id="{FFEE26FA-C341-8C4F-8639-86B100719549}"/>
              </a:ext>
            </a:extLst>
          </p:cNvPr>
          <p:cNvGrpSpPr/>
          <p:nvPr/>
        </p:nvGrpSpPr>
        <p:grpSpPr>
          <a:xfrm rot="16200000">
            <a:off x="9075698" y="3784277"/>
            <a:ext cx="1364224" cy="311369"/>
            <a:chOff x="2297660" y="4140835"/>
            <a:chExt cx="1364224" cy="311369"/>
          </a:xfrm>
        </p:grpSpPr>
        <p:sp>
          <p:nvSpPr>
            <p:cNvPr id="133" name="Rounded Rectangle 132">
              <a:extLst>
                <a:ext uri="{FF2B5EF4-FFF2-40B4-BE49-F238E27FC236}">
                  <a16:creationId xmlns:a16="http://schemas.microsoft.com/office/drawing/2014/main" id="{416C9704-1E43-5D49-B27C-F77D1207B56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4" name="Oval 133">
              <a:extLst>
                <a:ext uri="{FF2B5EF4-FFF2-40B4-BE49-F238E27FC236}">
                  <a16:creationId xmlns:a16="http://schemas.microsoft.com/office/drawing/2014/main" id="{31229566-2C83-4E45-B71C-475CF45A8712}"/>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7A07EC7D-C3E6-434C-B465-06BCFB73FD39}"/>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390E5720-B2AF-804E-B800-C6E9B3B6D45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D495CCB3-67AB-8A41-B0DD-39D8589D00F1}"/>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37AA9495-699E-404B-8167-C32C55E326DE}"/>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39" name="Right Arrow 138">
            <a:extLst>
              <a:ext uri="{FF2B5EF4-FFF2-40B4-BE49-F238E27FC236}">
                <a16:creationId xmlns:a16="http://schemas.microsoft.com/office/drawing/2014/main" id="{1C4EB134-A4FE-AE4F-955A-4A5EF3D5E977}"/>
              </a:ext>
            </a:extLst>
          </p:cNvPr>
          <p:cNvSpPr/>
          <p:nvPr/>
        </p:nvSpPr>
        <p:spPr>
          <a:xfrm rot="16200000">
            <a:off x="9483211" y="487463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Content Placeholder 2">
                <a:extLst>
                  <a:ext uri="{FF2B5EF4-FFF2-40B4-BE49-F238E27FC236}">
                    <a16:creationId xmlns:a16="http://schemas.microsoft.com/office/drawing/2014/main" id="{92603E4C-E058-B84D-B0A7-FE01DF05BD38}"/>
                  </a:ext>
                </a:extLst>
              </p:cNvPr>
              <p:cNvSpPr txBox="1">
                <a:spLocks/>
              </p:cNvSpPr>
              <p:nvPr/>
            </p:nvSpPr>
            <p:spPr>
              <a:xfrm>
                <a:off x="9544183" y="272898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40" name="Content Placeholder 2">
                <a:extLst>
                  <a:ext uri="{FF2B5EF4-FFF2-40B4-BE49-F238E27FC236}">
                    <a16:creationId xmlns:a16="http://schemas.microsoft.com/office/drawing/2014/main" id="{92603E4C-E058-B84D-B0A7-FE01DF05BD38}"/>
                  </a:ext>
                </a:extLst>
              </p:cNvPr>
              <p:cNvSpPr txBox="1">
                <a:spLocks noRot="1" noChangeAspect="1" noMove="1" noResize="1" noEditPoints="1" noAdjustHandles="1" noChangeArrowheads="1" noChangeShapeType="1" noTextEdit="1"/>
              </p:cNvSpPr>
              <p:nvPr/>
            </p:nvSpPr>
            <p:spPr>
              <a:xfrm>
                <a:off x="9544183" y="2728987"/>
                <a:ext cx="466367" cy="503588"/>
              </a:xfrm>
              <a:prstGeom prst="rect">
                <a:avLst/>
              </a:prstGeom>
              <a:blipFill>
                <a:blip r:embed="rId10"/>
                <a:stretch>
                  <a:fillRect l="-1891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230CAF91-E760-0542-9CA9-3CD4B3D2BB55}"/>
              </a:ext>
            </a:extLst>
          </p:cNvPr>
          <p:cNvSpPr/>
          <p:nvPr/>
        </p:nvSpPr>
        <p:spPr>
          <a:xfrm>
            <a:off x="10017044" y="3787721"/>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42" name="Group 141">
            <a:extLst>
              <a:ext uri="{FF2B5EF4-FFF2-40B4-BE49-F238E27FC236}">
                <a16:creationId xmlns:a16="http://schemas.microsoft.com/office/drawing/2014/main" id="{F11CE7F8-1AA2-3746-9D82-6CD05FB24F2E}"/>
              </a:ext>
            </a:extLst>
          </p:cNvPr>
          <p:cNvGrpSpPr/>
          <p:nvPr/>
        </p:nvGrpSpPr>
        <p:grpSpPr>
          <a:xfrm rot="16200000">
            <a:off x="10004325" y="3790541"/>
            <a:ext cx="1364224" cy="311369"/>
            <a:chOff x="2297660" y="4140835"/>
            <a:chExt cx="1364224" cy="311369"/>
          </a:xfrm>
        </p:grpSpPr>
        <p:sp>
          <p:nvSpPr>
            <p:cNvPr id="143" name="Rounded Rectangle 142">
              <a:extLst>
                <a:ext uri="{FF2B5EF4-FFF2-40B4-BE49-F238E27FC236}">
                  <a16:creationId xmlns:a16="http://schemas.microsoft.com/office/drawing/2014/main" id="{88BC6650-A564-B14B-AAE1-64BACF6F818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4" name="Oval 143">
              <a:extLst>
                <a:ext uri="{FF2B5EF4-FFF2-40B4-BE49-F238E27FC236}">
                  <a16:creationId xmlns:a16="http://schemas.microsoft.com/office/drawing/2014/main" id="{C2C3521B-F39B-1C43-BE92-CE52525F1C0E}"/>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5" name="Oval 144">
              <a:extLst>
                <a:ext uri="{FF2B5EF4-FFF2-40B4-BE49-F238E27FC236}">
                  <a16:creationId xmlns:a16="http://schemas.microsoft.com/office/drawing/2014/main" id="{4461E635-53F6-7B41-B4BB-751A4EB3C2A0}"/>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6" name="Oval 145">
              <a:extLst>
                <a:ext uri="{FF2B5EF4-FFF2-40B4-BE49-F238E27FC236}">
                  <a16:creationId xmlns:a16="http://schemas.microsoft.com/office/drawing/2014/main" id="{D3DAEA02-6E1C-5840-82A0-C41CFDE6FA32}"/>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7" name="Oval 146">
              <a:extLst>
                <a:ext uri="{FF2B5EF4-FFF2-40B4-BE49-F238E27FC236}">
                  <a16:creationId xmlns:a16="http://schemas.microsoft.com/office/drawing/2014/main" id="{B03AD63F-3A7F-F049-B57B-13C5C8C350F3}"/>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8" name="Oval 147">
              <a:extLst>
                <a:ext uri="{FF2B5EF4-FFF2-40B4-BE49-F238E27FC236}">
                  <a16:creationId xmlns:a16="http://schemas.microsoft.com/office/drawing/2014/main" id="{A17A8F9B-C7CF-4149-AE0E-C5E257EA6416}"/>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49" name="Right Arrow 148">
            <a:extLst>
              <a:ext uri="{FF2B5EF4-FFF2-40B4-BE49-F238E27FC236}">
                <a16:creationId xmlns:a16="http://schemas.microsoft.com/office/drawing/2014/main" id="{59A9AE8C-B697-AD44-9B14-A68F915F0196}"/>
              </a:ext>
            </a:extLst>
          </p:cNvPr>
          <p:cNvSpPr/>
          <p:nvPr/>
        </p:nvSpPr>
        <p:spPr>
          <a:xfrm rot="16200000">
            <a:off x="10411838" y="48808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0" name="Content Placeholder 2">
                <a:extLst>
                  <a:ext uri="{FF2B5EF4-FFF2-40B4-BE49-F238E27FC236}">
                    <a16:creationId xmlns:a16="http://schemas.microsoft.com/office/drawing/2014/main" id="{63EF9E1B-1B26-944B-87BB-0D3B9281DC79}"/>
                  </a:ext>
                </a:extLst>
              </p:cNvPr>
              <p:cNvSpPr txBox="1">
                <a:spLocks/>
              </p:cNvSpPr>
              <p:nvPr/>
            </p:nvSpPr>
            <p:spPr>
              <a:xfrm>
                <a:off x="10472810" y="273525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5</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50" name="Content Placeholder 2">
                <a:extLst>
                  <a:ext uri="{FF2B5EF4-FFF2-40B4-BE49-F238E27FC236}">
                    <a16:creationId xmlns:a16="http://schemas.microsoft.com/office/drawing/2014/main" id="{63EF9E1B-1B26-944B-87BB-0D3B9281DC79}"/>
                  </a:ext>
                </a:extLst>
              </p:cNvPr>
              <p:cNvSpPr txBox="1">
                <a:spLocks noRot="1" noChangeAspect="1" noMove="1" noResize="1" noEditPoints="1" noAdjustHandles="1" noChangeArrowheads="1" noChangeShapeType="1" noTextEdit="1"/>
              </p:cNvSpPr>
              <p:nvPr/>
            </p:nvSpPr>
            <p:spPr>
              <a:xfrm>
                <a:off x="10472810" y="2735251"/>
                <a:ext cx="466367" cy="503588"/>
              </a:xfrm>
              <a:prstGeom prst="rect">
                <a:avLst/>
              </a:prstGeom>
              <a:blipFill>
                <a:blip r:embed="rId11"/>
                <a:stretch>
                  <a:fillRect l="-18919" b="-7317"/>
                </a:stretch>
              </a:blipFill>
            </p:spPr>
            <p:txBody>
              <a:bodyPr/>
              <a:lstStyle/>
              <a:p>
                <a:r>
                  <a:rPr lang="en-US">
                    <a:noFill/>
                  </a:rPr>
                  <a:t> </a:t>
                </a:r>
              </a:p>
            </p:txBody>
          </p:sp>
        </mc:Fallback>
      </mc:AlternateContent>
      <p:sp>
        <p:nvSpPr>
          <p:cNvPr id="151" name="Content Placeholder 2">
            <a:extLst>
              <a:ext uri="{FF2B5EF4-FFF2-40B4-BE49-F238E27FC236}">
                <a16:creationId xmlns:a16="http://schemas.microsoft.com/office/drawing/2014/main" id="{97DCBB67-3BF3-1441-B03C-2F8DC3DAF52C}"/>
              </a:ext>
            </a:extLst>
          </p:cNvPr>
          <p:cNvSpPr txBox="1">
            <a:spLocks/>
          </p:cNvSpPr>
          <p:nvPr/>
        </p:nvSpPr>
        <p:spPr>
          <a:xfrm>
            <a:off x="7433662" y="5291840"/>
            <a:ext cx="92140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Le</a:t>
            </a:r>
          </a:p>
          <a:p>
            <a:pPr marL="0" indent="0" algn="ctr">
              <a:lnSpc>
                <a:spcPct val="120000"/>
              </a:lnSpc>
              <a:buNone/>
            </a:pPr>
            <a:endParaRPr lang="en-US" sz="2400" dirty="0">
              <a:solidFill>
                <a:srgbClr val="C00000"/>
              </a:solidFill>
              <a:latin typeface="Avenir Light" panose="020B0402020203020204" pitchFamily="34" charset="77"/>
            </a:endParaRPr>
          </a:p>
        </p:txBody>
      </p:sp>
      <p:sp>
        <p:nvSpPr>
          <p:cNvPr id="152" name="Right Arrow 151">
            <a:extLst>
              <a:ext uri="{FF2B5EF4-FFF2-40B4-BE49-F238E27FC236}">
                <a16:creationId xmlns:a16="http://schemas.microsoft.com/office/drawing/2014/main" id="{C5242D7E-3AB2-AD41-AF83-02259FB2FA8F}"/>
              </a:ext>
            </a:extLst>
          </p:cNvPr>
          <p:cNvSpPr/>
          <p:nvPr/>
        </p:nvSpPr>
        <p:spPr>
          <a:xfrm>
            <a:off x="10905248" y="3808942"/>
            <a:ext cx="402515"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3" name="Group 152">
            <a:extLst>
              <a:ext uri="{FF2B5EF4-FFF2-40B4-BE49-F238E27FC236}">
                <a16:creationId xmlns:a16="http://schemas.microsoft.com/office/drawing/2014/main" id="{9DC2CDB1-7EE5-FB48-89AA-14922B2F097A}"/>
              </a:ext>
            </a:extLst>
          </p:cNvPr>
          <p:cNvGrpSpPr/>
          <p:nvPr/>
        </p:nvGrpSpPr>
        <p:grpSpPr>
          <a:xfrm rot="16200000">
            <a:off x="10892529" y="3811762"/>
            <a:ext cx="1364224" cy="311369"/>
            <a:chOff x="2297660" y="4140835"/>
            <a:chExt cx="1364224" cy="311369"/>
          </a:xfrm>
        </p:grpSpPr>
        <p:sp>
          <p:nvSpPr>
            <p:cNvPr id="154" name="Rounded Rectangle 153">
              <a:extLst>
                <a:ext uri="{FF2B5EF4-FFF2-40B4-BE49-F238E27FC236}">
                  <a16:creationId xmlns:a16="http://schemas.microsoft.com/office/drawing/2014/main" id="{DF1A9EF5-954A-6D48-99FB-ABB28CA3883E}"/>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5" name="Oval 154">
              <a:extLst>
                <a:ext uri="{FF2B5EF4-FFF2-40B4-BE49-F238E27FC236}">
                  <a16:creationId xmlns:a16="http://schemas.microsoft.com/office/drawing/2014/main" id="{CC14B3C1-86EB-254E-9679-31F07CD2DB9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6" name="Oval 155">
              <a:extLst>
                <a:ext uri="{FF2B5EF4-FFF2-40B4-BE49-F238E27FC236}">
                  <a16:creationId xmlns:a16="http://schemas.microsoft.com/office/drawing/2014/main" id="{F8E3AD7D-E73D-B74D-8B66-3A0C03750A2D}"/>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7" name="Oval 156">
              <a:extLst>
                <a:ext uri="{FF2B5EF4-FFF2-40B4-BE49-F238E27FC236}">
                  <a16:creationId xmlns:a16="http://schemas.microsoft.com/office/drawing/2014/main" id="{49C7F54C-5821-F746-B757-593F9B419F6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8" name="Oval 157">
              <a:extLst>
                <a:ext uri="{FF2B5EF4-FFF2-40B4-BE49-F238E27FC236}">
                  <a16:creationId xmlns:a16="http://schemas.microsoft.com/office/drawing/2014/main" id="{2E4AD30B-DCE1-854E-817E-3899529CCA6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9" name="Oval 158">
              <a:extLst>
                <a:ext uri="{FF2B5EF4-FFF2-40B4-BE49-F238E27FC236}">
                  <a16:creationId xmlns:a16="http://schemas.microsoft.com/office/drawing/2014/main" id="{AFF2D24E-5FFE-BF44-BC29-E981843452E3}"/>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60" name="Right Arrow 159">
            <a:extLst>
              <a:ext uri="{FF2B5EF4-FFF2-40B4-BE49-F238E27FC236}">
                <a16:creationId xmlns:a16="http://schemas.microsoft.com/office/drawing/2014/main" id="{E01595F1-35B7-4246-93ED-9AC8A029E68E}"/>
              </a:ext>
            </a:extLst>
          </p:cNvPr>
          <p:cNvSpPr/>
          <p:nvPr/>
        </p:nvSpPr>
        <p:spPr>
          <a:xfrm rot="16200000">
            <a:off x="11300042" y="490212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Content Placeholder 2">
                <a:extLst>
                  <a:ext uri="{FF2B5EF4-FFF2-40B4-BE49-F238E27FC236}">
                    <a16:creationId xmlns:a16="http://schemas.microsoft.com/office/drawing/2014/main" id="{5A4C3450-D1DD-5C42-ACC9-178171D11EE9}"/>
                  </a:ext>
                </a:extLst>
              </p:cNvPr>
              <p:cNvSpPr txBox="1">
                <a:spLocks/>
              </p:cNvSpPr>
              <p:nvPr/>
            </p:nvSpPr>
            <p:spPr>
              <a:xfrm>
                <a:off x="11361014" y="275647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6</m:t>
                          </m:r>
                        </m:sub>
                        <m:sup>
                          <m:r>
                            <a:rPr lang="en-US" sz="2400" b="0" i="1" dirty="0" smtClean="0">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xmlns="">
          <p:sp>
            <p:nvSpPr>
              <p:cNvPr id="161" name="Content Placeholder 2">
                <a:extLst>
                  <a:ext uri="{FF2B5EF4-FFF2-40B4-BE49-F238E27FC236}">
                    <a16:creationId xmlns:a16="http://schemas.microsoft.com/office/drawing/2014/main" id="{5A4C3450-D1DD-5C42-ACC9-178171D11EE9}"/>
                  </a:ext>
                </a:extLst>
              </p:cNvPr>
              <p:cNvSpPr txBox="1">
                <a:spLocks noRot="1" noChangeAspect="1" noMove="1" noResize="1" noEditPoints="1" noAdjustHandles="1" noChangeArrowheads="1" noChangeShapeType="1" noTextEdit="1"/>
              </p:cNvSpPr>
              <p:nvPr/>
            </p:nvSpPr>
            <p:spPr>
              <a:xfrm>
                <a:off x="11361014" y="2756472"/>
                <a:ext cx="466367" cy="503588"/>
              </a:xfrm>
              <a:prstGeom prst="rect">
                <a:avLst/>
              </a:prstGeom>
              <a:blipFill>
                <a:blip r:embed="rId12"/>
                <a:stretch>
                  <a:fillRect l="-18919"/>
                </a:stretch>
              </a:blipFill>
            </p:spPr>
            <p:txBody>
              <a:bodyPr/>
              <a:lstStyle/>
              <a:p>
                <a:r>
                  <a:rPr lang="en-US">
                    <a:noFill/>
                  </a:rPr>
                  <a:t> </a:t>
                </a:r>
              </a:p>
            </p:txBody>
          </p:sp>
        </mc:Fallback>
      </mc:AlternateContent>
      <p:sp>
        <p:nvSpPr>
          <p:cNvPr id="190" name="Right Arrow 189">
            <a:extLst>
              <a:ext uri="{FF2B5EF4-FFF2-40B4-BE49-F238E27FC236}">
                <a16:creationId xmlns:a16="http://schemas.microsoft.com/office/drawing/2014/main" id="{864AEB1C-B27A-B24D-B1E3-4F6EE752AACD}"/>
              </a:ext>
            </a:extLst>
          </p:cNvPr>
          <p:cNvSpPr/>
          <p:nvPr/>
        </p:nvSpPr>
        <p:spPr>
          <a:xfrm rot="16200000">
            <a:off x="6742638" y="233578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ight Arrow 190">
            <a:extLst>
              <a:ext uri="{FF2B5EF4-FFF2-40B4-BE49-F238E27FC236}">
                <a16:creationId xmlns:a16="http://schemas.microsoft.com/office/drawing/2014/main" id="{91835056-D0C2-B043-A16F-AC4C0077CE44}"/>
              </a:ext>
            </a:extLst>
          </p:cNvPr>
          <p:cNvSpPr/>
          <p:nvPr/>
        </p:nvSpPr>
        <p:spPr>
          <a:xfrm rot="16200000">
            <a:off x="7630647" y="2338531"/>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ight Arrow 191">
            <a:extLst>
              <a:ext uri="{FF2B5EF4-FFF2-40B4-BE49-F238E27FC236}">
                <a16:creationId xmlns:a16="http://schemas.microsoft.com/office/drawing/2014/main" id="{9BA997D3-395A-E941-A257-7FAC94705AC7}"/>
              </a:ext>
            </a:extLst>
          </p:cNvPr>
          <p:cNvSpPr/>
          <p:nvPr/>
        </p:nvSpPr>
        <p:spPr>
          <a:xfrm rot="16200000">
            <a:off x="8537700" y="2337949"/>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ight Arrow 192">
            <a:extLst>
              <a:ext uri="{FF2B5EF4-FFF2-40B4-BE49-F238E27FC236}">
                <a16:creationId xmlns:a16="http://schemas.microsoft.com/office/drawing/2014/main" id="{E0E3F8B8-C9C9-BD42-B376-848135D4E654}"/>
              </a:ext>
            </a:extLst>
          </p:cNvPr>
          <p:cNvSpPr/>
          <p:nvPr/>
        </p:nvSpPr>
        <p:spPr>
          <a:xfrm rot="16200000">
            <a:off x="9499181" y="234072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ight Arrow 193">
            <a:extLst>
              <a:ext uri="{FF2B5EF4-FFF2-40B4-BE49-F238E27FC236}">
                <a16:creationId xmlns:a16="http://schemas.microsoft.com/office/drawing/2014/main" id="{D44B03BB-D147-4F4F-BF4A-D98738D400EF}"/>
              </a:ext>
            </a:extLst>
          </p:cNvPr>
          <p:cNvSpPr/>
          <p:nvPr/>
        </p:nvSpPr>
        <p:spPr>
          <a:xfrm rot="16200000">
            <a:off x="10416103" y="2350718"/>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E2BE20A2-FE2C-F940-B4BA-3D19702D6467}"/>
              </a:ext>
            </a:extLst>
          </p:cNvPr>
          <p:cNvSpPr/>
          <p:nvPr/>
        </p:nvSpPr>
        <p:spPr>
          <a:xfrm rot="16200000">
            <a:off x="11291103" y="2377180"/>
            <a:ext cx="476198"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6" name="Content Placeholder 2">
                <a:extLst>
                  <a:ext uri="{FF2B5EF4-FFF2-40B4-BE49-F238E27FC236}">
                    <a16:creationId xmlns:a16="http://schemas.microsoft.com/office/drawing/2014/main" id="{02D93CE6-3623-B544-9F17-0BC6B3596DD6}"/>
                  </a:ext>
                </a:extLst>
              </p:cNvPr>
              <p:cNvSpPr txBox="1">
                <a:spLocks/>
              </p:cNvSpPr>
              <p:nvPr/>
            </p:nvSpPr>
            <p:spPr>
              <a:xfrm>
                <a:off x="6173252" y="164753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6" name="Content Placeholder 2">
                <a:extLst>
                  <a:ext uri="{FF2B5EF4-FFF2-40B4-BE49-F238E27FC236}">
                    <a16:creationId xmlns:a16="http://schemas.microsoft.com/office/drawing/2014/main" id="{02D93CE6-3623-B544-9F17-0BC6B3596DD6}"/>
                  </a:ext>
                </a:extLst>
              </p:cNvPr>
              <p:cNvSpPr txBox="1">
                <a:spLocks noRot="1" noChangeAspect="1" noMove="1" noResize="1" noEditPoints="1" noAdjustHandles="1" noChangeArrowheads="1" noChangeShapeType="1" noTextEdit="1"/>
              </p:cNvSpPr>
              <p:nvPr/>
            </p:nvSpPr>
            <p:spPr>
              <a:xfrm>
                <a:off x="6173252" y="1647533"/>
                <a:ext cx="1576747" cy="503588"/>
              </a:xfrm>
              <a:prstGeom prst="rect">
                <a:avLst/>
              </a:prstGeom>
              <a:blipFill>
                <a:blip r:embed="rId13"/>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Content Placeholder 2">
                <a:extLst>
                  <a:ext uri="{FF2B5EF4-FFF2-40B4-BE49-F238E27FC236}">
                    <a16:creationId xmlns:a16="http://schemas.microsoft.com/office/drawing/2014/main" id="{BB0DAD99-7C66-BF49-91D2-9C03DD3948FD}"/>
                  </a:ext>
                </a:extLst>
              </p:cNvPr>
              <p:cNvSpPr txBox="1">
                <a:spLocks/>
              </p:cNvSpPr>
              <p:nvPr/>
            </p:nvSpPr>
            <p:spPr>
              <a:xfrm>
                <a:off x="7080101" y="1651063"/>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7" name="Content Placeholder 2">
                <a:extLst>
                  <a:ext uri="{FF2B5EF4-FFF2-40B4-BE49-F238E27FC236}">
                    <a16:creationId xmlns:a16="http://schemas.microsoft.com/office/drawing/2014/main" id="{BB0DAD99-7C66-BF49-91D2-9C03DD3948FD}"/>
                  </a:ext>
                </a:extLst>
              </p:cNvPr>
              <p:cNvSpPr txBox="1">
                <a:spLocks noRot="1" noChangeAspect="1" noMove="1" noResize="1" noEditPoints="1" noAdjustHandles="1" noChangeArrowheads="1" noChangeShapeType="1" noTextEdit="1"/>
              </p:cNvSpPr>
              <p:nvPr/>
            </p:nvSpPr>
            <p:spPr>
              <a:xfrm>
                <a:off x="7080101" y="1651063"/>
                <a:ext cx="1576747" cy="503588"/>
              </a:xfrm>
              <a:prstGeom prst="rect">
                <a:avLst/>
              </a:prstGeom>
              <a:blipFill>
                <a:blip r:embed="rId14"/>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Content Placeholder 2">
                <a:extLst>
                  <a:ext uri="{FF2B5EF4-FFF2-40B4-BE49-F238E27FC236}">
                    <a16:creationId xmlns:a16="http://schemas.microsoft.com/office/drawing/2014/main" id="{548410E5-A606-864D-AC31-B35BE1A2F16E}"/>
                  </a:ext>
                </a:extLst>
              </p:cNvPr>
              <p:cNvSpPr txBox="1">
                <a:spLocks/>
              </p:cNvSpPr>
              <p:nvPr/>
            </p:nvSpPr>
            <p:spPr>
              <a:xfrm>
                <a:off x="7983561" y="1657426"/>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8" name="Content Placeholder 2">
                <a:extLst>
                  <a:ext uri="{FF2B5EF4-FFF2-40B4-BE49-F238E27FC236}">
                    <a16:creationId xmlns:a16="http://schemas.microsoft.com/office/drawing/2014/main" id="{548410E5-A606-864D-AC31-B35BE1A2F16E}"/>
                  </a:ext>
                </a:extLst>
              </p:cNvPr>
              <p:cNvSpPr txBox="1">
                <a:spLocks noRot="1" noChangeAspect="1" noMove="1" noResize="1" noEditPoints="1" noAdjustHandles="1" noChangeArrowheads="1" noChangeShapeType="1" noTextEdit="1"/>
              </p:cNvSpPr>
              <p:nvPr/>
            </p:nvSpPr>
            <p:spPr>
              <a:xfrm>
                <a:off x="7983561" y="1657426"/>
                <a:ext cx="1576747" cy="503588"/>
              </a:xfrm>
              <a:prstGeom prst="rect">
                <a:avLst/>
              </a:prstGeom>
              <a:blipFill>
                <a:blip r:embed="rId15"/>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Content Placeholder 2">
                <a:extLst>
                  <a:ext uri="{FF2B5EF4-FFF2-40B4-BE49-F238E27FC236}">
                    <a16:creationId xmlns:a16="http://schemas.microsoft.com/office/drawing/2014/main" id="{5D2994C5-AC51-C34F-82F2-68B2A0C26DC3}"/>
                  </a:ext>
                </a:extLst>
              </p:cNvPr>
              <p:cNvSpPr txBox="1">
                <a:spLocks/>
              </p:cNvSpPr>
              <p:nvPr/>
            </p:nvSpPr>
            <p:spPr>
              <a:xfrm>
                <a:off x="8929887" y="1689222"/>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199" name="Content Placeholder 2">
                <a:extLst>
                  <a:ext uri="{FF2B5EF4-FFF2-40B4-BE49-F238E27FC236}">
                    <a16:creationId xmlns:a16="http://schemas.microsoft.com/office/drawing/2014/main" id="{5D2994C5-AC51-C34F-82F2-68B2A0C26DC3}"/>
                  </a:ext>
                </a:extLst>
              </p:cNvPr>
              <p:cNvSpPr txBox="1">
                <a:spLocks noRot="1" noChangeAspect="1" noMove="1" noResize="1" noEditPoints="1" noAdjustHandles="1" noChangeArrowheads="1" noChangeShapeType="1" noTextEdit="1"/>
              </p:cNvSpPr>
              <p:nvPr/>
            </p:nvSpPr>
            <p:spPr>
              <a:xfrm>
                <a:off x="8929887" y="1689222"/>
                <a:ext cx="1576747" cy="503588"/>
              </a:xfrm>
              <a:prstGeom prst="rect">
                <a:avLst/>
              </a:prstGeom>
              <a:blipFill>
                <a:blip r:embed="rId16"/>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Content Placeholder 2">
                <a:extLst>
                  <a:ext uri="{FF2B5EF4-FFF2-40B4-BE49-F238E27FC236}">
                    <a16:creationId xmlns:a16="http://schemas.microsoft.com/office/drawing/2014/main" id="{9E16BCDC-9C02-2E4E-9227-1E97388F0EEB}"/>
                  </a:ext>
                </a:extLst>
              </p:cNvPr>
              <p:cNvSpPr txBox="1">
                <a:spLocks/>
              </p:cNvSpPr>
              <p:nvPr/>
            </p:nvSpPr>
            <p:spPr>
              <a:xfrm>
                <a:off x="9880715" y="1707120"/>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5</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0" name="Content Placeholder 2">
                <a:extLst>
                  <a:ext uri="{FF2B5EF4-FFF2-40B4-BE49-F238E27FC236}">
                    <a16:creationId xmlns:a16="http://schemas.microsoft.com/office/drawing/2014/main" id="{9E16BCDC-9C02-2E4E-9227-1E97388F0EEB}"/>
                  </a:ext>
                </a:extLst>
              </p:cNvPr>
              <p:cNvSpPr txBox="1">
                <a:spLocks noRot="1" noChangeAspect="1" noMove="1" noResize="1" noEditPoints="1" noAdjustHandles="1" noChangeArrowheads="1" noChangeShapeType="1" noTextEdit="1"/>
              </p:cNvSpPr>
              <p:nvPr/>
            </p:nvSpPr>
            <p:spPr>
              <a:xfrm>
                <a:off x="9880715" y="1707120"/>
                <a:ext cx="1576747" cy="503588"/>
              </a:xfrm>
              <a:prstGeom prst="rect">
                <a:avLst/>
              </a:prstGeom>
              <a:blipFill>
                <a:blip r:embed="rId17"/>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Content Placeholder 2">
                <a:extLst>
                  <a:ext uri="{FF2B5EF4-FFF2-40B4-BE49-F238E27FC236}">
                    <a16:creationId xmlns:a16="http://schemas.microsoft.com/office/drawing/2014/main" id="{ECB067D7-68DA-9440-9CAD-A01C9F856D73}"/>
                  </a:ext>
                </a:extLst>
              </p:cNvPr>
              <p:cNvSpPr txBox="1">
                <a:spLocks/>
              </p:cNvSpPr>
              <p:nvPr/>
            </p:nvSpPr>
            <p:spPr>
              <a:xfrm>
                <a:off x="10769413" y="171890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6</m:t>
                          </m:r>
                        </m:sub>
                      </m:sSub>
                    </m:oMath>
                  </m:oMathPara>
                </a14:m>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xmlns="">
          <p:sp>
            <p:nvSpPr>
              <p:cNvPr id="201" name="Content Placeholder 2">
                <a:extLst>
                  <a:ext uri="{FF2B5EF4-FFF2-40B4-BE49-F238E27FC236}">
                    <a16:creationId xmlns:a16="http://schemas.microsoft.com/office/drawing/2014/main" id="{ECB067D7-68DA-9440-9CAD-A01C9F856D73}"/>
                  </a:ext>
                </a:extLst>
              </p:cNvPr>
              <p:cNvSpPr txBox="1">
                <a:spLocks noRot="1" noChangeAspect="1" noMove="1" noResize="1" noEditPoints="1" noAdjustHandles="1" noChangeArrowheads="1" noChangeShapeType="1" noTextEdit="1"/>
              </p:cNvSpPr>
              <p:nvPr/>
            </p:nvSpPr>
            <p:spPr>
              <a:xfrm>
                <a:off x="10769413" y="1718901"/>
                <a:ext cx="1576747" cy="503588"/>
              </a:xfrm>
              <a:prstGeom prst="rect">
                <a:avLst/>
              </a:prstGeom>
              <a:blipFill>
                <a:blip r:embed="rId18"/>
                <a:stretch>
                  <a:fillRect b="-7317"/>
                </a:stretch>
              </a:blipFill>
            </p:spPr>
            <p:txBody>
              <a:bodyPr/>
              <a:lstStyle/>
              <a:p>
                <a:r>
                  <a:rPr lang="en-US">
                    <a:noFill/>
                  </a:rPr>
                  <a:t> </a:t>
                </a:r>
              </a:p>
            </p:txBody>
          </p:sp>
        </mc:Fallback>
      </mc:AlternateContent>
      <p:sp>
        <p:nvSpPr>
          <p:cNvPr id="162" name="Content Placeholder 2">
            <a:extLst>
              <a:ext uri="{FF2B5EF4-FFF2-40B4-BE49-F238E27FC236}">
                <a16:creationId xmlns:a16="http://schemas.microsoft.com/office/drawing/2014/main" id="{DD856D41-AEC1-CB4D-AFAF-68C8AFA26AA6}"/>
              </a:ext>
            </a:extLst>
          </p:cNvPr>
          <p:cNvSpPr txBox="1">
            <a:spLocks/>
          </p:cNvSpPr>
          <p:nvPr/>
        </p:nvSpPr>
        <p:spPr>
          <a:xfrm>
            <a:off x="837222" y="988651"/>
            <a:ext cx="6369751" cy="1244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It’s crazy that the entire “meaning” of the 1</a:t>
            </a:r>
            <a:r>
              <a:rPr lang="en-US" sz="2000" b="1" baseline="30000" dirty="0">
                <a:solidFill>
                  <a:srgbClr val="C00000"/>
                </a:solidFill>
                <a:latin typeface="Avenir Light" panose="020B0402020203020204" pitchFamily="34" charset="77"/>
              </a:rPr>
              <a:t>st</a:t>
            </a:r>
            <a:r>
              <a:rPr lang="en-US" sz="2000" b="1" dirty="0">
                <a:solidFill>
                  <a:srgbClr val="C00000"/>
                </a:solidFill>
                <a:latin typeface="Avenir Light" panose="020B0402020203020204" pitchFamily="34" charset="77"/>
              </a:rPr>
              <a:t> sequence is expected to be packed into this </a:t>
            </a:r>
            <a:r>
              <a:rPr lang="en-US" sz="2000" b="1" dirty="0">
                <a:highlight>
                  <a:srgbClr val="FFFF00"/>
                </a:highlight>
                <a:latin typeface="Avenir Light" panose="020B0402020203020204" pitchFamily="34" charset="77"/>
              </a:rPr>
              <a:t>one embedding</a:t>
            </a:r>
            <a:r>
              <a:rPr lang="en-US" sz="2000" b="1" dirty="0">
                <a:solidFill>
                  <a:srgbClr val="C00000"/>
                </a:solidFill>
                <a:latin typeface="Avenir Light" panose="020B0402020203020204" pitchFamily="34" charset="77"/>
              </a:rPr>
              <a:t>, and that the </a:t>
            </a:r>
            <a:r>
              <a:rPr lang="en-US" sz="2000" b="1" dirty="0">
                <a:solidFill>
                  <a:srgbClr val="7030A0"/>
                </a:solidFill>
                <a:latin typeface="Avenir Light" panose="020B0402020203020204" pitchFamily="34" charset="77"/>
              </a:rPr>
              <a:t>encoder</a:t>
            </a:r>
            <a:r>
              <a:rPr lang="en-US" sz="2000" b="1" dirty="0">
                <a:solidFill>
                  <a:srgbClr val="C00000"/>
                </a:solidFill>
                <a:latin typeface="Avenir Light" panose="020B0402020203020204" pitchFamily="34" charset="77"/>
              </a:rPr>
              <a:t> then never interacts w/ the </a:t>
            </a:r>
            <a:r>
              <a:rPr lang="en-US" sz="2000" b="1" dirty="0">
                <a:solidFill>
                  <a:srgbClr val="7030A0"/>
                </a:solidFill>
                <a:latin typeface="Avenir Light" panose="020B0402020203020204" pitchFamily="34" charset="77"/>
              </a:rPr>
              <a:t>decoder</a:t>
            </a:r>
            <a:r>
              <a:rPr lang="en-US" sz="2000" b="1" dirty="0">
                <a:solidFill>
                  <a:srgbClr val="C00000"/>
                </a:solidFill>
                <a:latin typeface="Avenir Light" panose="020B0402020203020204" pitchFamily="34" charset="77"/>
              </a:rPr>
              <a:t> again. Hands free.</a:t>
            </a:r>
          </a:p>
        </p:txBody>
      </p:sp>
    </p:spTree>
    <p:extLst>
      <p:ext uri="{BB962C8B-B14F-4D97-AF65-F5344CB8AC3E}">
        <p14:creationId xmlns:p14="http://schemas.microsoft.com/office/powerpoint/2010/main" val="34717303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651000" y="1934074"/>
            <a:ext cx="9118600"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t>Instead, what if the decoder, at each step, pays </a:t>
            </a:r>
            <a:r>
              <a:rPr lang="en-US" dirty="0">
                <a:solidFill>
                  <a:srgbClr val="C00000"/>
                </a:solidFill>
              </a:rPr>
              <a:t>attention</a:t>
            </a:r>
            <a:r>
              <a:rPr lang="en-US" dirty="0"/>
              <a:t> to a </a:t>
            </a:r>
            <a:r>
              <a:rPr lang="en-US" i="1" dirty="0"/>
              <a:t>distribution</a:t>
            </a:r>
            <a:r>
              <a:rPr lang="en-US" dirty="0"/>
              <a:t> of all of the encoder’s hidden states?</a:t>
            </a:r>
          </a:p>
        </p:txBody>
      </p:sp>
    </p:spTree>
    <p:extLst>
      <p:ext uri="{BB962C8B-B14F-4D97-AF65-F5344CB8AC3E}">
        <p14:creationId xmlns:p14="http://schemas.microsoft.com/office/powerpoint/2010/main" val="13228798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651000" y="1934074"/>
            <a:ext cx="9118600"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dirty="0"/>
              <a:t>Instead, what if the decoder, at each step, pays </a:t>
            </a:r>
            <a:r>
              <a:rPr lang="en-US" dirty="0">
                <a:solidFill>
                  <a:srgbClr val="C00000"/>
                </a:solidFill>
              </a:rPr>
              <a:t>attention</a:t>
            </a:r>
            <a:r>
              <a:rPr lang="en-US" dirty="0"/>
              <a:t> to a </a:t>
            </a:r>
            <a:r>
              <a:rPr lang="en-US" i="1" dirty="0"/>
              <a:t>distribution</a:t>
            </a:r>
            <a:r>
              <a:rPr lang="en-US" dirty="0"/>
              <a:t> of all of the encoder’s hidden states?</a:t>
            </a:r>
          </a:p>
        </p:txBody>
      </p:sp>
      <p:sp>
        <p:nvSpPr>
          <p:cNvPr id="5" name="Title 1">
            <a:extLst>
              <a:ext uri="{FF2B5EF4-FFF2-40B4-BE49-F238E27FC236}">
                <a16:creationId xmlns:a16="http://schemas.microsoft.com/office/drawing/2014/main" id="{0A05A278-5688-C946-BED2-EDA65D297D8A}"/>
              </a:ext>
            </a:extLst>
          </p:cNvPr>
          <p:cNvSpPr txBox="1">
            <a:spLocks/>
          </p:cNvSpPr>
          <p:nvPr/>
        </p:nvSpPr>
        <p:spPr>
          <a:xfrm>
            <a:off x="1651000" y="3436301"/>
            <a:ext cx="9474200" cy="2246041"/>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b="1" dirty="0">
                <a:solidFill>
                  <a:srgbClr val="C00000"/>
                </a:solidFill>
              </a:rPr>
              <a:t>Intuition: </a:t>
            </a:r>
            <a:r>
              <a:rPr lang="en-US" dirty="0"/>
              <a:t>when we (humans) translate a sentence, we don’t just consume the original sentence then regurgitate in a new language; we </a:t>
            </a:r>
            <a:r>
              <a:rPr lang="en-US" dirty="0">
                <a:solidFill>
                  <a:srgbClr val="00449C"/>
                </a:solidFill>
              </a:rPr>
              <a:t>continuously look back at the original </a:t>
            </a:r>
            <a:r>
              <a:rPr lang="en-US" dirty="0"/>
              <a:t>while focusing on </a:t>
            </a:r>
            <a:r>
              <a:rPr lang="en-US">
                <a:solidFill>
                  <a:srgbClr val="00449C"/>
                </a:solidFill>
              </a:rPr>
              <a:t>different parts.</a:t>
            </a:r>
            <a:endParaRPr lang="en-US" dirty="0">
              <a:solidFill>
                <a:srgbClr val="00449C"/>
              </a:solidFill>
            </a:endParaRPr>
          </a:p>
        </p:txBody>
      </p:sp>
    </p:spTree>
    <p:extLst>
      <p:ext uri="{BB962C8B-B14F-4D97-AF65-F5344CB8AC3E}">
        <p14:creationId xmlns:p14="http://schemas.microsoft.com/office/powerpoint/2010/main" val="28472877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963CA039-E065-554D-B310-A0DA4BA340F4}"/>
                  </a:ext>
                </a:extLst>
              </p:cNvPr>
              <p:cNvSpPr txBox="1">
                <a:spLocks/>
              </p:cNvSpPr>
              <p:nvPr/>
            </p:nvSpPr>
            <p:spPr>
              <a:xfrm>
                <a:off x="2095059" y="2577069"/>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.4?</m:t>
                      </m:r>
                    </m:oMath>
                  </m:oMathPara>
                </a14:m>
                <a:endParaRPr lang="en-US" sz="2400" dirty="0">
                  <a:solidFill>
                    <a:srgbClr val="C00000"/>
                  </a:solidFill>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963CA039-E065-554D-B310-A0DA4BA340F4}"/>
                  </a:ext>
                </a:extLst>
              </p:cNvPr>
              <p:cNvSpPr txBox="1">
                <a:spLocks noRot="1" noChangeAspect="1" noMove="1" noResize="1" noEditPoints="1" noAdjustHandles="1" noChangeArrowheads="1" noChangeShapeType="1" noTextEdit="1"/>
              </p:cNvSpPr>
              <p:nvPr/>
            </p:nvSpPr>
            <p:spPr>
              <a:xfrm>
                <a:off x="2095059" y="2577069"/>
                <a:ext cx="812612" cy="50358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Content Placeholder 2">
                <a:extLst>
                  <a:ext uri="{FF2B5EF4-FFF2-40B4-BE49-F238E27FC236}">
                    <a16:creationId xmlns:a16="http://schemas.microsoft.com/office/drawing/2014/main" id="{AB723E2A-94D9-9247-BBD1-85658CD7377B}"/>
                  </a:ext>
                </a:extLst>
              </p:cNvPr>
              <p:cNvSpPr txBox="1">
                <a:spLocks/>
              </p:cNvSpPr>
              <p:nvPr/>
            </p:nvSpPr>
            <p:spPr>
              <a:xfrm>
                <a:off x="3237602"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.3?</m:t>
                      </m:r>
                    </m:oMath>
                  </m:oMathPara>
                </a14:m>
                <a:endParaRPr lang="en-US" sz="2400" dirty="0">
                  <a:solidFill>
                    <a:srgbClr val="C00000"/>
                  </a:solidFill>
                  <a:latin typeface="Avenir Light" panose="020B0402020203020204" pitchFamily="34" charset="77"/>
                </a:endParaRPr>
              </a:p>
            </p:txBody>
          </p:sp>
        </mc:Choice>
        <mc:Fallback>
          <p:sp>
            <p:nvSpPr>
              <p:cNvPr id="79" name="Content Placeholder 2">
                <a:extLst>
                  <a:ext uri="{FF2B5EF4-FFF2-40B4-BE49-F238E27FC236}">
                    <a16:creationId xmlns:a16="http://schemas.microsoft.com/office/drawing/2014/main" id="{AB723E2A-94D9-9247-BBD1-85658CD7377B}"/>
                  </a:ext>
                </a:extLst>
              </p:cNvPr>
              <p:cNvSpPr txBox="1">
                <a:spLocks noRot="1" noChangeAspect="1" noMove="1" noResize="1" noEditPoints="1" noAdjustHandles="1" noChangeArrowheads="1" noChangeShapeType="1" noTextEdit="1"/>
              </p:cNvSpPr>
              <p:nvPr/>
            </p:nvSpPr>
            <p:spPr>
              <a:xfrm>
                <a:off x="3237602" y="2575121"/>
                <a:ext cx="812612" cy="5035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Content Placeholder 2">
                <a:extLst>
                  <a:ext uri="{FF2B5EF4-FFF2-40B4-BE49-F238E27FC236}">
                    <a16:creationId xmlns:a16="http://schemas.microsoft.com/office/drawing/2014/main" id="{9F28E261-6C6E-E748-B765-ABEAF4E2F1AD}"/>
                  </a:ext>
                </a:extLst>
              </p:cNvPr>
              <p:cNvSpPr txBox="1">
                <a:spLocks/>
              </p:cNvSpPr>
              <p:nvPr/>
            </p:nvSpPr>
            <p:spPr>
              <a:xfrm>
                <a:off x="4254804"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1?</m:t>
                      </m:r>
                    </m:oMath>
                  </m:oMathPara>
                </a14:m>
                <a:endParaRPr lang="en-US" sz="2400" dirty="0">
                  <a:solidFill>
                    <a:srgbClr val="C00000"/>
                  </a:solidFill>
                  <a:latin typeface="Avenir Light" panose="020B0402020203020204" pitchFamily="34" charset="77"/>
                </a:endParaRPr>
              </a:p>
            </p:txBody>
          </p:sp>
        </mc:Choice>
        <mc:Fallback>
          <p:sp>
            <p:nvSpPr>
              <p:cNvPr id="80" name="Content Placeholder 2">
                <a:extLst>
                  <a:ext uri="{FF2B5EF4-FFF2-40B4-BE49-F238E27FC236}">
                    <a16:creationId xmlns:a16="http://schemas.microsoft.com/office/drawing/2014/main" id="{9F28E261-6C6E-E748-B765-ABEAF4E2F1AD}"/>
                  </a:ext>
                </a:extLst>
              </p:cNvPr>
              <p:cNvSpPr txBox="1">
                <a:spLocks noRot="1" noChangeAspect="1" noMove="1" noResize="1" noEditPoints="1" noAdjustHandles="1" noChangeArrowheads="1" noChangeShapeType="1" noTextEdit="1"/>
              </p:cNvSpPr>
              <p:nvPr/>
            </p:nvSpPr>
            <p:spPr>
              <a:xfrm>
                <a:off x="4254804" y="2575121"/>
                <a:ext cx="812612" cy="50358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89B6344-0723-D44B-80C5-3BAB6DDA9DF3}"/>
                  </a:ext>
                </a:extLst>
              </p:cNvPr>
              <p:cNvSpPr txBox="1">
                <a:spLocks/>
              </p:cNvSpPr>
              <p:nvPr/>
            </p:nvSpPr>
            <p:spPr>
              <a:xfrm>
                <a:off x="5373940" y="25751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2?</m:t>
                      </m:r>
                    </m:oMath>
                  </m:oMathPara>
                </a14:m>
                <a:endParaRPr lang="en-US" sz="2400" dirty="0">
                  <a:solidFill>
                    <a:srgbClr val="C00000"/>
                  </a:solidFill>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89B6344-0723-D44B-80C5-3BAB6DDA9DF3}"/>
                  </a:ext>
                </a:extLst>
              </p:cNvPr>
              <p:cNvSpPr txBox="1">
                <a:spLocks noRot="1" noChangeAspect="1" noMove="1" noResize="1" noEditPoints="1" noAdjustHandles="1" noChangeArrowheads="1" noChangeShapeType="1" noTextEdit="1"/>
              </p:cNvSpPr>
              <p:nvPr/>
            </p:nvSpPr>
            <p:spPr>
              <a:xfrm>
                <a:off x="5373940" y="2575121"/>
                <a:ext cx="812612" cy="50358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7"/>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8"/>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9"/>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10"/>
                <a:stretch>
                  <a:fillRect l="-2703" r="-2703"/>
                </a:stretch>
              </a:blipFill>
            </p:spPr>
            <p:txBody>
              <a:bodyPr/>
              <a:lstStyle/>
              <a:p>
                <a:r>
                  <a:rPr lang="en-US">
                    <a:noFill/>
                  </a:rPr>
                  <a:t> </a:t>
                </a:r>
              </a:p>
            </p:txBody>
          </p:sp>
        </mc:Fallback>
      </mc:AlternateContent>
    </p:spTree>
    <p:extLst>
      <p:ext uri="{BB962C8B-B14F-4D97-AF65-F5344CB8AC3E}">
        <p14:creationId xmlns:p14="http://schemas.microsoft.com/office/powerpoint/2010/main" val="36047167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sp>
        <p:nvSpPr>
          <p:cNvPr id="58" name="Content Placeholder 2">
            <a:extLst>
              <a:ext uri="{FF2B5EF4-FFF2-40B4-BE49-F238E27FC236}">
                <a16:creationId xmlns:a16="http://schemas.microsoft.com/office/drawing/2014/main" id="{B3D298FE-330A-5B49-BA7B-60539E4119E5}"/>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B46AFDE4-EFA5-E44D-9C69-A26D75C040F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70" name="Right Arrow 69">
            <a:extLst>
              <a:ext uri="{FF2B5EF4-FFF2-40B4-BE49-F238E27FC236}">
                <a16:creationId xmlns:a16="http://schemas.microsoft.com/office/drawing/2014/main" id="{ECAFBB0D-52D4-F043-A954-256713B6B8C2}"/>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12FC0665-82CE-0642-991A-7162CDBB3585}"/>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28704931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902E7CCE-01E8-FE4F-83BA-DACC661640AE}"/>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mc:AlternateContent xmlns:mc="http://schemas.openxmlformats.org/markup-compatibility/2006">
        <mc:Choice xmlns:a14="http://schemas.microsoft.com/office/drawing/2010/main" Requires="a14">
          <p:sp>
            <p:nvSpPr>
              <p:cNvPr id="70" name="Content Placeholder 2">
                <a:extLst>
                  <a:ext uri="{FF2B5EF4-FFF2-40B4-BE49-F238E27FC236}">
                    <a16:creationId xmlns:a16="http://schemas.microsoft.com/office/drawing/2014/main" id="{46A34EEE-8DE7-2340-871B-FD620BD9CDC0}"/>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0" name="Content Placeholder 2">
                <a:extLst>
                  <a:ext uri="{FF2B5EF4-FFF2-40B4-BE49-F238E27FC236}">
                    <a16:creationId xmlns:a16="http://schemas.microsoft.com/office/drawing/2014/main" id="{46A34EEE-8DE7-2340-871B-FD620BD9CDC0}"/>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Content Placeholder 2">
                <a:extLst>
                  <a:ext uri="{FF2B5EF4-FFF2-40B4-BE49-F238E27FC236}">
                    <a16:creationId xmlns:a16="http://schemas.microsoft.com/office/drawing/2014/main" id="{0A087DEE-0019-FF43-B715-A5AEE90789E0}"/>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71" name="Content Placeholder 2">
                <a:extLst>
                  <a:ext uri="{FF2B5EF4-FFF2-40B4-BE49-F238E27FC236}">
                    <a16:creationId xmlns:a16="http://schemas.microsoft.com/office/drawing/2014/main" id="{0A087DEE-0019-FF43-B715-A5AEE90789E0}"/>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72" name="Right Arrow 71">
            <a:extLst>
              <a:ext uri="{FF2B5EF4-FFF2-40B4-BE49-F238E27FC236}">
                <a16:creationId xmlns:a16="http://schemas.microsoft.com/office/drawing/2014/main" id="{EA47454F-B073-FC46-AFC7-BD56EFCB37DC}"/>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5CE38501-696C-0B4F-8078-EAD7004A53A6}"/>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9E98A66C-7EEF-324D-8709-D84526243530}"/>
              </a:ext>
            </a:extLst>
          </p:cNvPr>
          <p:cNvGrpSpPr/>
          <p:nvPr/>
        </p:nvGrpSpPr>
        <p:grpSpPr>
          <a:xfrm>
            <a:off x="9928801" y="4183046"/>
            <a:ext cx="988787" cy="216833"/>
            <a:chOff x="9212512" y="3352831"/>
            <a:chExt cx="804752" cy="216833"/>
          </a:xfrm>
        </p:grpSpPr>
        <p:sp>
          <p:nvSpPr>
            <p:cNvPr id="75" name="Rounded Rectangle 74">
              <a:extLst>
                <a:ext uri="{FF2B5EF4-FFF2-40B4-BE49-F238E27FC236}">
                  <a16:creationId xmlns:a16="http://schemas.microsoft.com/office/drawing/2014/main" id="{9C1C3EE2-1A64-D446-A3D2-65319A537703}"/>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6" name="Oval 75">
              <a:extLst>
                <a:ext uri="{FF2B5EF4-FFF2-40B4-BE49-F238E27FC236}">
                  <a16:creationId xmlns:a16="http://schemas.microsoft.com/office/drawing/2014/main" id="{1F833A44-A507-F847-AC13-4139888369C4}"/>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78" name="Oval 77">
              <a:extLst>
                <a:ext uri="{FF2B5EF4-FFF2-40B4-BE49-F238E27FC236}">
                  <a16:creationId xmlns:a16="http://schemas.microsoft.com/office/drawing/2014/main" id="{4741253C-19A0-9048-BFAA-981BCBFB6F3D}"/>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79" name="Oval 78">
              <a:extLst>
                <a:ext uri="{FF2B5EF4-FFF2-40B4-BE49-F238E27FC236}">
                  <a16:creationId xmlns:a16="http://schemas.microsoft.com/office/drawing/2014/main" id="{FB90C35E-9CB6-4846-8DD9-0EB4CE6A3697}"/>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0" name="Oval 79">
              <a:extLst>
                <a:ext uri="{FF2B5EF4-FFF2-40B4-BE49-F238E27FC236}">
                  <a16:creationId xmlns:a16="http://schemas.microsoft.com/office/drawing/2014/main" id="{61AB6BDF-9C84-8E4D-B893-FF95C502CADF}"/>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1" name="Oval 80">
              <a:extLst>
                <a:ext uri="{FF2B5EF4-FFF2-40B4-BE49-F238E27FC236}">
                  <a16:creationId xmlns:a16="http://schemas.microsoft.com/office/drawing/2014/main" id="{E1B5BA1F-9266-C74E-A33B-B92468D47D0A}"/>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86" name="Right Arrow 85">
            <a:extLst>
              <a:ext uri="{FF2B5EF4-FFF2-40B4-BE49-F238E27FC236}">
                <a16:creationId xmlns:a16="http://schemas.microsoft.com/office/drawing/2014/main" id="{251717D1-D343-0549-B0CD-7D173DE1C6CD}"/>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7" name="Content Placeholder 2">
                <a:extLst>
                  <a:ext uri="{FF2B5EF4-FFF2-40B4-BE49-F238E27FC236}">
                    <a16:creationId xmlns:a16="http://schemas.microsoft.com/office/drawing/2014/main" id="{F9ED1835-971A-CE44-A415-E08778E2766E}"/>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7" name="Content Placeholder 2">
                <a:extLst>
                  <a:ext uri="{FF2B5EF4-FFF2-40B4-BE49-F238E27FC236}">
                    <a16:creationId xmlns:a16="http://schemas.microsoft.com/office/drawing/2014/main" id="{F9ED1835-971A-CE44-A415-E08778E2766E}"/>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A33B75BF-8EF2-2247-8F85-26407609765B}"/>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A33B75BF-8EF2-2247-8F85-26407609765B}"/>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89" name="Content Placeholder 2">
            <a:extLst>
              <a:ext uri="{FF2B5EF4-FFF2-40B4-BE49-F238E27FC236}">
                <a16:creationId xmlns:a16="http://schemas.microsoft.com/office/drawing/2014/main" id="{9B08269C-D32C-A84D-8FA2-1E344E6A708B}"/>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p:sp>
        <p:nvSpPr>
          <p:cNvPr id="90" name="Content Placeholder 2">
            <a:extLst>
              <a:ext uri="{FF2B5EF4-FFF2-40B4-BE49-F238E27FC236}">
                <a16:creationId xmlns:a16="http://schemas.microsoft.com/office/drawing/2014/main" id="{F6DFB481-069A-8841-8D84-0FE81B12865A}"/>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91" name="Right Arrow 90">
            <a:extLst>
              <a:ext uri="{FF2B5EF4-FFF2-40B4-BE49-F238E27FC236}">
                <a16:creationId xmlns:a16="http://schemas.microsoft.com/office/drawing/2014/main" id="{9E8B6185-8779-094E-AD25-01A8C3B420D9}"/>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2">
            <a:extLst>
              <a:ext uri="{FF2B5EF4-FFF2-40B4-BE49-F238E27FC236}">
                <a16:creationId xmlns:a16="http://schemas.microsoft.com/office/drawing/2014/main" id="{A1AD91EE-BB5A-EA41-90C7-718C13B2A1AC}"/>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2630243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9" y="1290098"/>
            <a:ext cx="9829801"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represents the language used by a given entity (e.g., a particular person, genre, or other well-defined class of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FCA904-A8E5-7743-A080-BA51FE901AAB}"/>
              </a:ext>
            </a:extLst>
          </p:cNvPr>
          <p:cNvPicPr>
            <a:picLocks noChangeAspect="1"/>
          </p:cNvPicPr>
          <p:nvPr/>
        </p:nvPicPr>
        <p:blipFill>
          <a:blip r:embed="rId2"/>
          <a:stretch>
            <a:fillRect/>
          </a:stretch>
        </p:blipFill>
        <p:spPr>
          <a:xfrm>
            <a:off x="2564428" y="2788713"/>
            <a:ext cx="7215191" cy="2716831"/>
          </a:xfrm>
          <a:prstGeom prst="rect">
            <a:avLst/>
          </a:prstGeom>
        </p:spPr>
      </p:pic>
    </p:spTree>
    <p:extLst>
      <p:ext uri="{BB962C8B-B14F-4D97-AF65-F5344CB8AC3E}">
        <p14:creationId xmlns:p14="http://schemas.microsoft.com/office/powerpoint/2010/main" val="34770478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902E7CCE-01E8-FE4F-83BA-DACC661640AE}"/>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F422F1A5-7BA3-9E40-A875-74560E3C53F0}"/>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F422F1A5-7BA3-9E40-A875-74560E3C53F0}"/>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Content Placeholder 2">
                <a:extLst>
                  <a:ext uri="{FF2B5EF4-FFF2-40B4-BE49-F238E27FC236}">
                    <a16:creationId xmlns:a16="http://schemas.microsoft.com/office/drawing/2014/main" id="{437E23C0-C50F-7349-B43D-EF74F376E830}"/>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90" name="Content Placeholder 2">
                <a:extLst>
                  <a:ext uri="{FF2B5EF4-FFF2-40B4-BE49-F238E27FC236}">
                    <a16:creationId xmlns:a16="http://schemas.microsoft.com/office/drawing/2014/main" id="{437E23C0-C50F-7349-B43D-EF74F376E830}"/>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4140F2A7-7119-EA49-9397-B8370C2613B2}"/>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AB780E9F-B256-8D4F-A197-FC288B9C69BE}"/>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094B186-8B9B-AF43-9081-932106BC6C58}"/>
              </a:ext>
            </a:extLst>
          </p:cNvPr>
          <p:cNvGrpSpPr/>
          <p:nvPr/>
        </p:nvGrpSpPr>
        <p:grpSpPr>
          <a:xfrm>
            <a:off x="9928801" y="4183046"/>
            <a:ext cx="988787" cy="216833"/>
            <a:chOff x="9212512" y="3352831"/>
            <a:chExt cx="804752" cy="216833"/>
          </a:xfrm>
        </p:grpSpPr>
        <p:sp>
          <p:nvSpPr>
            <p:cNvPr id="94" name="Rounded Rectangle 93">
              <a:extLst>
                <a:ext uri="{FF2B5EF4-FFF2-40B4-BE49-F238E27FC236}">
                  <a16:creationId xmlns:a16="http://schemas.microsoft.com/office/drawing/2014/main" id="{AD8A7CE3-BA7E-D249-A0CC-1EEA4FB8994B}"/>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5" name="Oval 94">
              <a:extLst>
                <a:ext uri="{FF2B5EF4-FFF2-40B4-BE49-F238E27FC236}">
                  <a16:creationId xmlns:a16="http://schemas.microsoft.com/office/drawing/2014/main" id="{EE123179-CC96-EB4D-A1FC-F8188C340C8E}"/>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6" name="Oval 95">
              <a:extLst>
                <a:ext uri="{FF2B5EF4-FFF2-40B4-BE49-F238E27FC236}">
                  <a16:creationId xmlns:a16="http://schemas.microsoft.com/office/drawing/2014/main" id="{87A466E5-6631-7342-A8EF-5D01BA56DCB4}"/>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7" name="Oval 96">
              <a:extLst>
                <a:ext uri="{FF2B5EF4-FFF2-40B4-BE49-F238E27FC236}">
                  <a16:creationId xmlns:a16="http://schemas.microsoft.com/office/drawing/2014/main" id="{854549BD-0E47-2846-AC49-BB9C34ED2A5C}"/>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9" name="Oval 98">
              <a:extLst>
                <a:ext uri="{FF2B5EF4-FFF2-40B4-BE49-F238E27FC236}">
                  <a16:creationId xmlns:a16="http://schemas.microsoft.com/office/drawing/2014/main" id="{344DA9CF-BABA-314D-89FF-5A5A911CC5D6}"/>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0" name="Oval 99">
              <a:extLst>
                <a:ext uri="{FF2B5EF4-FFF2-40B4-BE49-F238E27FC236}">
                  <a16:creationId xmlns:a16="http://schemas.microsoft.com/office/drawing/2014/main" id="{9DD4479C-16E0-A44B-8984-7998659FAA04}"/>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101" name="Right Arrow 100">
            <a:extLst>
              <a:ext uri="{FF2B5EF4-FFF2-40B4-BE49-F238E27FC236}">
                <a16:creationId xmlns:a16="http://schemas.microsoft.com/office/drawing/2014/main" id="{6214C459-BFB9-7948-84C2-5933677E55D4}"/>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Content Placeholder 2">
                <a:extLst>
                  <a:ext uri="{FF2B5EF4-FFF2-40B4-BE49-F238E27FC236}">
                    <a16:creationId xmlns:a16="http://schemas.microsoft.com/office/drawing/2014/main" id="{EE9B04C5-738C-284A-8C45-71939E272F80}"/>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02" name="Content Placeholder 2">
                <a:extLst>
                  <a:ext uri="{FF2B5EF4-FFF2-40B4-BE49-F238E27FC236}">
                    <a16:creationId xmlns:a16="http://schemas.microsoft.com/office/drawing/2014/main" id="{EE9B04C5-738C-284A-8C45-71939E272F80}"/>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Content Placeholder 2">
                <a:extLst>
                  <a:ext uri="{FF2B5EF4-FFF2-40B4-BE49-F238E27FC236}">
                    <a16:creationId xmlns:a16="http://schemas.microsoft.com/office/drawing/2014/main" id="{9BDD0154-84F0-8C43-BC8B-FD156514CFC9}"/>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03" name="Content Placeholder 2">
                <a:extLst>
                  <a:ext uri="{FF2B5EF4-FFF2-40B4-BE49-F238E27FC236}">
                    <a16:creationId xmlns:a16="http://schemas.microsoft.com/office/drawing/2014/main" id="{9BDD0154-84F0-8C43-BC8B-FD156514CFC9}"/>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p:sp>
        <p:nvSpPr>
          <p:cNvPr id="105" name="Content Placeholder 2">
            <a:extLst>
              <a:ext uri="{FF2B5EF4-FFF2-40B4-BE49-F238E27FC236}">
                <a16:creationId xmlns:a16="http://schemas.microsoft.com/office/drawing/2014/main" id="{A1579D4D-A939-5D4A-B536-86DD3323BFC9}"/>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06" name="Right Arrow 105">
            <a:extLst>
              <a:ext uri="{FF2B5EF4-FFF2-40B4-BE49-F238E27FC236}">
                <a16:creationId xmlns:a16="http://schemas.microsoft.com/office/drawing/2014/main" id="{03724A4A-4902-D24A-BBA4-28748806A2F4}"/>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ontent Placeholder 2">
            <a:extLst>
              <a:ext uri="{FF2B5EF4-FFF2-40B4-BE49-F238E27FC236}">
                <a16:creationId xmlns:a16="http://schemas.microsoft.com/office/drawing/2014/main" id="{6E8A96CD-9FB0-BA43-8184-95EB9BB1B9EF}"/>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8685031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902E7CCE-01E8-FE4F-83BA-DACC661640AE}"/>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68AEF880-4602-ED48-B9C7-9C1B4A41245D}"/>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68AEF880-4602-ED48-B9C7-9C1B4A41245D}"/>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Content Placeholder 2">
                <a:extLst>
                  <a:ext uri="{FF2B5EF4-FFF2-40B4-BE49-F238E27FC236}">
                    <a16:creationId xmlns:a16="http://schemas.microsoft.com/office/drawing/2014/main" id="{56643803-1FDE-0B40-9875-1D2E565ABD74}"/>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79" name="Content Placeholder 2">
                <a:extLst>
                  <a:ext uri="{FF2B5EF4-FFF2-40B4-BE49-F238E27FC236}">
                    <a16:creationId xmlns:a16="http://schemas.microsoft.com/office/drawing/2014/main" id="{56643803-1FDE-0B40-9875-1D2E565ABD74}"/>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80" name="Right Arrow 79">
            <a:extLst>
              <a:ext uri="{FF2B5EF4-FFF2-40B4-BE49-F238E27FC236}">
                <a16:creationId xmlns:a16="http://schemas.microsoft.com/office/drawing/2014/main" id="{59B90667-4320-424F-8964-96EBC321574C}"/>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BFCBFD94-533E-AB47-A89D-300139A489DC}"/>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1EF296C7-49E1-0F41-A67C-782895F238B4}"/>
              </a:ext>
            </a:extLst>
          </p:cNvPr>
          <p:cNvGrpSpPr/>
          <p:nvPr/>
        </p:nvGrpSpPr>
        <p:grpSpPr>
          <a:xfrm>
            <a:off x="9928801" y="4183046"/>
            <a:ext cx="988787" cy="216833"/>
            <a:chOff x="9212512" y="3352831"/>
            <a:chExt cx="804752" cy="216833"/>
          </a:xfrm>
        </p:grpSpPr>
        <p:sp>
          <p:nvSpPr>
            <p:cNvPr id="87" name="Rounded Rectangle 86">
              <a:extLst>
                <a:ext uri="{FF2B5EF4-FFF2-40B4-BE49-F238E27FC236}">
                  <a16:creationId xmlns:a16="http://schemas.microsoft.com/office/drawing/2014/main" id="{80A80D75-FF79-D644-A8D8-80DDB55E1DA4}"/>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88" name="Oval 87">
              <a:extLst>
                <a:ext uri="{FF2B5EF4-FFF2-40B4-BE49-F238E27FC236}">
                  <a16:creationId xmlns:a16="http://schemas.microsoft.com/office/drawing/2014/main" id="{C4C55076-0434-154B-87D6-B4D650CF612D}"/>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5" name="Oval 104">
              <a:extLst>
                <a:ext uri="{FF2B5EF4-FFF2-40B4-BE49-F238E27FC236}">
                  <a16:creationId xmlns:a16="http://schemas.microsoft.com/office/drawing/2014/main" id="{F7633A42-F255-B74D-B139-FDB00FD5739D}"/>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106" name="Oval 105">
              <a:extLst>
                <a:ext uri="{FF2B5EF4-FFF2-40B4-BE49-F238E27FC236}">
                  <a16:creationId xmlns:a16="http://schemas.microsoft.com/office/drawing/2014/main" id="{93B52D76-205E-7F47-B89A-33D430A71784}"/>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7" name="Oval 106">
              <a:extLst>
                <a:ext uri="{FF2B5EF4-FFF2-40B4-BE49-F238E27FC236}">
                  <a16:creationId xmlns:a16="http://schemas.microsoft.com/office/drawing/2014/main" id="{50BE1356-4114-2548-8E16-5C626F2D6D42}"/>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8" name="Oval 107">
              <a:extLst>
                <a:ext uri="{FF2B5EF4-FFF2-40B4-BE49-F238E27FC236}">
                  <a16:creationId xmlns:a16="http://schemas.microsoft.com/office/drawing/2014/main" id="{AA7DBF93-2695-A24D-A5C5-FA0E12EF1CCD}"/>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109" name="Right Arrow 108">
            <a:extLst>
              <a:ext uri="{FF2B5EF4-FFF2-40B4-BE49-F238E27FC236}">
                <a16:creationId xmlns:a16="http://schemas.microsoft.com/office/drawing/2014/main" id="{B03B0E11-15D1-BC4D-8C89-661119FD01C0}"/>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0" name="Content Placeholder 2">
                <a:extLst>
                  <a:ext uri="{FF2B5EF4-FFF2-40B4-BE49-F238E27FC236}">
                    <a16:creationId xmlns:a16="http://schemas.microsoft.com/office/drawing/2014/main" id="{8EC589D2-E6BA-F54C-B69E-E0CA72C15771}"/>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10" name="Content Placeholder 2">
                <a:extLst>
                  <a:ext uri="{FF2B5EF4-FFF2-40B4-BE49-F238E27FC236}">
                    <a16:creationId xmlns:a16="http://schemas.microsoft.com/office/drawing/2014/main" id="{8EC589D2-E6BA-F54C-B69E-E0CA72C15771}"/>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Content Placeholder 2">
                <a:extLst>
                  <a:ext uri="{FF2B5EF4-FFF2-40B4-BE49-F238E27FC236}">
                    <a16:creationId xmlns:a16="http://schemas.microsoft.com/office/drawing/2014/main" id="{D6D8DA84-73D1-024D-8AD2-A31753D549E3}"/>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11" name="Content Placeholder 2">
                <a:extLst>
                  <a:ext uri="{FF2B5EF4-FFF2-40B4-BE49-F238E27FC236}">
                    <a16:creationId xmlns:a16="http://schemas.microsoft.com/office/drawing/2014/main" id="{D6D8DA84-73D1-024D-8AD2-A31753D549E3}"/>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112" name="Content Placeholder 2">
            <a:extLst>
              <a:ext uri="{FF2B5EF4-FFF2-40B4-BE49-F238E27FC236}">
                <a16:creationId xmlns:a16="http://schemas.microsoft.com/office/drawing/2014/main" id="{897FFE5F-0834-4048-9820-AB0E25DBCA8C}"/>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13" name="Right Arrow 112">
            <a:extLst>
              <a:ext uri="{FF2B5EF4-FFF2-40B4-BE49-F238E27FC236}">
                <a16:creationId xmlns:a16="http://schemas.microsoft.com/office/drawing/2014/main" id="{795675B6-B418-064F-AFFF-3A23C10B3EA4}"/>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Content Placeholder 2">
            <a:extLst>
              <a:ext uri="{FF2B5EF4-FFF2-40B4-BE49-F238E27FC236}">
                <a16:creationId xmlns:a16="http://schemas.microsoft.com/office/drawing/2014/main" id="{7FC50294-AD05-BF48-A3FF-27E87C6680A3}"/>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088815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69" name="Content Placeholder 2">
            <a:extLst>
              <a:ext uri="{FF2B5EF4-FFF2-40B4-BE49-F238E27FC236}">
                <a16:creationId xmlns:a16="http://schemas.microsoft.com/office/drawing/2014/main" id="{902E7CCE-01E8-FE4F-83BA-DACC661640AE}"/>
              </a:ext>
            </a:extLst>
          </p:cNvPr>
          <p:cNvSpPr txBox="1">
            <a:spLocks/>
          </p:cNvSpPr>
          <p:nvPr/>
        </p:nvSpPr>
        <p:spPr>
          <a:xfrm>
            <a:off x="9162495" y="546458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C00000"/>
                </a:solidFill>
                <a:latin typeface="Avenir Light" panose="020B0402020203020204" pitchFamily="34" charset="77"/>
              </a:rPr>
              <a:t>Separate FFNN</a:t>
            </a:r>
          </a:p>
        </p:txBody>
      </p:sp>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7C9A456C-39FB-404C-8891-01A03A37DB04}"/>
                  </a:ext>
                </a:extLst>
              </p:cNvPr>
              <p:cNvSpPr txBox="1">
                <a:spLocks/>
              </p:cNvSpPr>
              <p:nvPr/>
            </p:nvSpPr>
            <p:spPr>
              <a:xfrm>
                <a:off x="9763696"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7C9A456C-39FB-404C-8891-01A03A37DB04}"/>
                  </a:ext>
                </a:extLst>
              </p:cNvPr>
              <p:cNvSpPr txBox="1">
                <a:spLocks noRot="1" noChangeAspect="1" noMove="1" noResize="1" noEditPoints="1" noAdjustHandles="1" noChangeArrowheads="1" noChangeShapeType="1" noTextEdit="1"/>
              </p:cNvSpPr>
              <p:nvPr/>
            </p:nvSpPr>
            <p:spPr>
              <a:xfrm>
                <a:off x="9763696" y="4892131"/>
                <a:ext cx="466367" cy="503588"/>
              </a:xfrm>
              <a:prstGeom prst="rect">
                <a:avLst/>
              </a:prstGeom>
              <a:blipFill>
                <a:blip r:embed="rId8"/>
                <a:stretch>
                  <a:fillRect l="-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Content Placeholder 2">
                <a:extLst>
                  <a:ext uri="{FF2B5EF4-FFF2-40B4-BE49-F238E27FC236}">
                    <a16:creationId xmlns:a16="http://schemas.microsoft.com/office/drawing/2014/main" id="{34887390-27E1-764D-84C7-30EC0ED114EC}"/>
                  </a:ext>
                </a:extLst>
              </p:cNvPr>
              <p:cNvSpPr txBox="1">
                <a:spLocks/>
              </p:cNvSpPr>
              <p:nvPr/>
            </p:nvSpPr>
            <p:spPr>
              <a:xfrm>
                <a:off x="10652131" y="4892131"/>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solidFill>
                    <a:srgbClr val="C00000"/>
                  </a:solidFill>
                  <a:latin typeface="Avenir Light" panose="020B0402020203020204" pitchFamily="34" charset="77"/>
                </a:endParaRPr>
              </a:p>
            </p:txBody>
          </p:sp>
        </mc:Choice>
        <mc:Fallback>
          <p:sp>
            <p:nvSpPr>
              <p:cNvPr id="90" name="Content Placeholder 2">
                <a:extLst>
                  <a:ext uri="{FF2B5EF4-FFF2-40B4-BE49-F238E27FC236}">
                    <a16:creationId xmlns:a16="http://schemas.microsoft.com/office/drawing/2014/main" id="{34887390-27E1-764D-84C7-30EC0ED114EC}"/>
                  </a:ext>
                </a:extLst>
              </p:cNvPr>
              <p:cNvSpPr txBox="1">
                <a:spLocks noRot="1" noChangeAspect="1" noMove="1" noResize="1" noEditPoints="1" noAdjustHandles="1" noChangeArrowheads="1" noChangeShapeType="1" noTextEdit="1"/>
              </p:cNvSpPr>
              <p:nvPr/>
            </p:nvSpPr>
            <p:spPr>
              <a:xfrm>
                <a:off x="10652131" y="4892131"/>
                <a:ext cx="466367" cy="503588"/>
              </a:xfrm>
              <a:prstGeom prst="rect">
                <a:avLst/>
              </a:prstGeom>
              <a:blipFill>
                <a:blip r:embed="rId9"/>
                <a:stretch>
                  <a:fillRect l="-18919"/>
                </a:stretch>
              </a:blipFill>
            </p:spPr>
            <p:txBody>
              <a:bodyPr/>
              <a:lstStyle/>
              <a:p>
                <a:r>
                  <a:rPr lang="en-US">
                    <a:noFill/>
                  </a:rPr>
                  <a:t> </a:t>
                </a:r>
              </a:p>
            </p:txBody>
          </p:sp>
        </mc:Fallback>
      </mc:AlternateContent>
      <p:sp>
        <p:nvSpPr>
          <p:cNvPr id="91" name="Right Arrow 90">
            <a:extLst>
              <a:ext uri="{FF2B5EF4-FFF2-40B4-BE49-F238E27FC236}">
                <a16:creationId xmlns:a16="http://schemas.microsoft.com/office/drawing/2014/main" id="{32C50485-171A-634A-B65E-EBEEAA622140}"/>
              </a:ext>
            </a:extLst>
          </p:cNvPr>
          <p:cNvSpPr/>
          <p:nvPr/>
        </p:nvSpPr>
        <p:spPr>
          <a:xfrm rot="18175798">
            <a:off x="9869168" y="451312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C871B514-6AB0-1741-882D-7C0AF88F234C}"/>
              </a:ext>
            </a:extLst>
          </p:cNvPr>
          <p:cNvSpPr/>
          <p:nvPr/>
        </p:nvSpPr>
        <p:spPr>
          <a:xfrm rot="14356710">
            <a:off x="10402287" y="45146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89CECA7-3309-1640-ADF1-17B7E2107D8D}"/>
              </a:ext>
            </a:extLst>
          </p:cNvPr>
          <p:cNvGrpSpPr/>
          <p:nvPr/>
        </p:nvGrpSpPr>
        <p:grpSpPr>
          <a:xfrm>
            <a:off x="9928801" y="4183046"/>
            <a:ext cx="988787" cy="216833"/>
            <a:chOff x="9212512" y="3352831"/>
            <a:chExt cx="804752" cy="216833"/>
          </a:xfrm>
        </p:grpSpPr>
        <p:sp>
          <p:nvSpPr>
            <p:cNvPr id="94" name="Rounded Rectangle 93">
              <a:extLst>
                <a:ext uri="{FF2B5EF4-FFF2-40B4-BE49-F238E27FC236}">
                  <a16:creationId xmlns:a16="http://schemas.microsoft.com/office/drawing/2014/main" id="{4D544841-9B0D-F046-9115-16D929F9C2DE}"/>
                </a:ext>
              </a:extLst>
            </p:cNvPr>
            <p:cNvSpPr/>
            <p:nvPr/>
          </p:nvSpPr>
          <p:spPr>
            <a:xfrm rot="10800000">
              <a:off x="9212512" y="3352831"/>
              <a:ext cx="804752" cy="21683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5" name="Oval 94">
              <a:extLst>
                <a:ext uri="{FF2B5EF4-FFF2-40B4-BE49-F238E27FC236}">
                  <a16:creationId xmlns:a16="http://schemas.microsoft.com/office/drawing/2014/main" id="{25CC8B89-3ABE-1A48-8B4A-66F23FBB8DD9}"/>
                </a:ext>
              </a:extLst>
            </p:cNvPr>
            <p:cNvSpPr/>
            <p:nvPr/>
          </p:nvSpPr>
          <p:spPr>
            <a:xfrm rot="10800000">
              <a:off x="9847521"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6" name="Oval 95">
              <a:extLst>
                <a:ext uri="{FF2B5EF4-FFF2-40B4-BE49-F238E27FC236}">
                  <a16:creationId xmlns:a16="http://schemas.microsoft.com/office/drawing/2014/main" id="{FEE05A8B-45E0-DC4F-8BAB-F3DFC6E41449}"/>
                </a:ext>
              </a:extLst>
            </p:cNvPr>
            <p:cNvSpPr/>
            <p:nvPr/>
          </p:nvSpPr>
          <p:spPr>
            <a:xfrm rot="10800000">
              <a:off x="9702254"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97" name="Oval 96">
              <a:extLst>
                <a:ext uri="{FF2B5EF4-FFF2-40B4-BE49-F238E27FC236}">
                  <a16:creationId xmlns:a16="http://schemas.microsoft.com/office/drawing/2014/main" id="{24845D9F-5C9B-AE48-BD9E-6E0C01FF8382}"/>
                </a:ext>
              </a:extLst>
            </p:cNvPr>
            <p:cNvSpPr/>
            <p:nvPr/>
          </p:nvSpPr>
          <p:spPr>
            <a:xfrm rot="10800000">
              <a:off x="9556986"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99" name="Oval 98">
              <a:extLst>
                <a:ext uri="{FF2B5EF4-FFF2-40B4-BE49-F238E27FC236}">
                  <a16:creationId xmlns:a16="http://schemas.microsoft.com/office/drawing/2014/main" id="{E91FF18D-2899-D340-872E-63F1EF96DB8C}"/>
                </a:ext>
              </a:extLst>
            </p:cNvPr>
            <p:cNvSpPr/>
            <p:nvPr/>
          </p:nvSpPr>
          <p:spPr>
            <a:xfrm rot="10800000">
              <a:off x="9408409" y="3391064"/>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100" name="Oval 99">
              <a:extLst>
                <a:ext uri="{FF2B5EF4-FFF2-40B4-BE49-F238E27FC236}">
                  <a16:creationId xmlns:a16="http://schemas.microsoft.com/office/drawing/2014/main" id="{96C4D398-F462-A343-BDE8-D1DE8A892BA9}"/>
                </a:ext>
              </a:extLst>
            </p:cNvPr>
            <p:cNvSpPr/>
            <p:nvPr/>
          </p:nvSpPr>
          <p:spPr>
            <a:xfrm rot="10800000">
              <a:off x="9256218" y="3389473"/>
              <a:ext cx="119867" cy="141506"/>
            </a:xfrm>
            <a:prstGeom prst="ellipse">
              <a:avLst/>
            </a:prstGeom>
            <a:solidFill>
              <a:schemeClr val="accent5">
                <a:lumMod val="60000"/>
                <a:lumOff val="4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sp>
        <p:nvSpPr>
          <p:cNvPr id="101" name="Right Arrow 100">
            <a:extLst>
              <a:ext uri="{FF2B5EF4-FFF2-40B4-BE49-F238E27FC236}">
                <a16:creationId xmlns:a16="http://schemas.microsoft.com/office/drawing/2014/main" id="{F5485541-76F0-A24A-BE06-6FEA0D8C14E3}"/>
              </a:ext>
            </a:extLst>
          </p:cNvPr>
          <p:cNvSpPr/>
          <p:nvPr/>
        </p:nvSpPr>
        <p:spPr>
          <a:xfrm rot="16200000">
            <a:off x="10193189" y="3721520"/>
            <a:ext cx="42937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 name="Content Placeholder 2">
                <a:extLst>
                  <a:ext uri="{FF2B5EF4-FFF2-40B4-BE49-F238E27FC236}">
                    <a16:creationId xmlns:a16="http://schemas.microsoft.com/office/drawing/2014/main" id="{CFE7217D-B8FC-0A47-A06D-1A3FBB6B8F99}"/>
                  </a:ext>
                </a:extLst>
              </p:cNvPr>
              <p:cNvSpPr txBox="1">
                <a:spLocks/>
              </p:cNvSpPr>
              <p:nvPr/>
            </p:nvSpPr>
            <p:spPr>
              <a:xfrm>
                <a:off x="10202870"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02" name="Content Placeholder 2">
                <a:extLst>
                  <a:ext uri="{FF2B5EF4-FFF2-40B4-BE49-F238E27FC236}">
                    <a16:creationId xmlns:a16="http://schemas.microsoft.com/office/drawing/2014/main" id="{CFE7217D-B8FC-0A47-A06D-1A3FBB6B8F99}"/>
                  </a:ext>
                </a:extLst>
              </p:cNvPr>
              <p:cNvSpPr txBox="1">
                <a:spLocks noRot="1" noChangeAspect="1" noMove="1" noResize="1" noEditPoints="1" noAdjustHandles="1" noChangeArrowheads="1" noChangeShapeType="1" noTextEdit="1"/>
              </p:cNvSpPr>
              <p:nvPr/>
            </p:nvSpPr>
            <p:spPr>
              <a:xfrm>
                <a:off x="10202870" y="3036969"/>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Content Placeholder 2">
                <a:extLst>
                  <a:ext uri="{FF2B5EF4-FFF2-40B4-BE49-F238E27FC236}">
                    <a16:creationId xmlns:a16="http://schemas.microsoft.com/office/drawing/2014/main" id="{A9386C61-D25E-3440-8AEC-1D029E2F9827}"/>
                  </a:ext>
                </a:extLst>
              </p:cNvPr>
              <p:cNvSpPr txBox="1">
                <a:spLocks/>
              </p:cNvSpPr>
              <p:nvPr/>
            </p:nvSpPr>
            <p:spPr>
              <a:xfrm>
                <a:off x="10599577" y="3074113"/>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03" name="Content Placeholder 2">
                <a:extLst>
                  <a:ext uri="{FF2B5EF4-FFF2-40B4-BE49-F238E27FC236}">
                    <a16:creationId xmlns:a16="http://schemas.microsoft.com/office/drawing/2014/main" id="{A9386C61-D25E-3440-8AEC-1D029E2F9827}"/>
                  </a:ext>
                </a:extLst>
              </p:cNvPr>
              <p:cNvSpPr txBox="1">
                <a:spLocks noRot="1" noChangeAspect="1" noMove="1" noResize="1" noEditPoints="1" noAdjustHandles="1" noChangeArrowheads="1" noChangeShapeType="1" noTextEdit="1"/>
              </p:cNvSpPr>
              <p:nvPr/>
            </p:nvSpPr>
            <p:spPr>
              <a:xfrm>
                <a:off x="10599577" y="3074113"/>
                <a:ext cx="812612" cy="503588"/>
              </a:xfrm>
              <a:prstGeom prst="rect">
                <a:avLst/>
              </a:prstGeom>
              <a:blipFill>
                <a:blip r:embed="rId11"/>
                <a:stretch>
                  <a:fillRect/>
                </a:stretch>
              </a:blipFill>
            </p:spPr>
            <p:txBody>
              <a:bodyPr/>
              <a:lstStyle/>
              <a:p>
                <a:r>
                  <a:rPr lang="en-US">
                    <a:noFill/>
                  </a:rPr>
                  <a:t> </a:t>
                </a:r>
              </a:p>
            </p:txBody>
          </p:sp>
        </mc:Fallback>
      </mc:AlternateContent>
      <p:sp>
        <p:nvSpPr>
          <p:cNvPr id="112" name="Content Placeholder 2">
            <a:extLst>
              <a:ext uri="{FF2B5EF4-FFF2-40B4-BE49-F238E27FC236}">
                <a16:creationId xmlns:a16="http://schemas.microsoft.com/office/drawing/2014/main" id="{50EF6F74-4E52-BB46-82DF-37D7AA3EB7EA}"/>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13" name="Right Arrow 112">
            <a:extLst>
              <a:ext uri="{FF2B5EF4-FFF2-40B4-BE49-F238E27FC236}">
                <a16:creationId xmlns:a16="http://schemas.microsoft.com/office/drawing/2014/main" id="{B25F3639-F191-FC46-BD92-D6A44CA63035}"/>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Content Placeholder 2">
            <a:extLst>
              <a:ext uri="{FF2B5EF4-FFF2-40B4-BE49-F238E27FC236}">
                <a16:creationId xmlns:a16="http://schemas.microsoft.com/office/drawing/2014/main" id="{6808FD07-E967-834A-8012-9B5BA3195DCC}"/>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5355015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94A593E7-DDD8-8847-A61B-58099BC3E57C}"/>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94A593E7-DDD8-8847-A61B-58099BC3E57C}"/>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Content Placeholder 2">
                <a:extLst>
                  <a:ext uri="{FF2B5EF4-FFF2-40B4-BE49-F238E27FC236}">
                    <a16:creationId xmlns:a16="http://schemas.microsoft.com/office/drawing/2014/main" id="{C114CBA4-8624-9240-B0A8-C073BC70E037}"/>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79" name="Content Placeholder 2">
                <a:extLst>
                  <a:ext uri="{FF2B5EF4-FFF2-40B4-BE49-F238E27FC236}">
                    <a16:creationId xmlns:a16="http://schemas.microsoft.com/office/drawing/2014/main" id="{C114CBA4-8624-9240-B0A8-C073BC70E037}"/>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80" name="Content Placeholder 2">
            <a:extLst>
              <a:ext uri="{FF2B5EF4-FFF2-40B4-BE49-F238E27FC236}">
                <a16:creationId xmlns:a16="http://schemas.microsoft.com/office/drawing/2014/main" id="{2EE646E0-6B36-4843-82DF-8DE039399E6C}"/>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D52FF8D1-9CF0-8D44-81F1-D949FECAEF39}"/>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D52FF8D1-9CF0-8D44-81F1-D949FECAEF39}"/>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Content Placeholder 2">
                <a:extLst>
                  <a:ext uri="{FF2B5EF4-FFF2-40B4-BE49-F238E27FC236}">
                    <a16:creationId xmlns:a16="http://schemas.microsoft.com/office/drawing/2014/main" id="{D5968903-8C4E-EF4A-AA5F-14437F5CF148}"/>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6" name="Content Placeholder 2">
                <a:extLst>
                  <a:ext uri="{FF2B5EF4-FFF2-40B4-BE49-F238E27FC236}">
                    <a16:creationId xmlns:a16="http://schemas.microsoft.com/office/drawing/2014/main" id="{D5968903-8C4E-EF4A-AA5F-14437F5CF148}"/>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Content Placeholder 2">
                <a:extLst>
                  <a:ext uri="{FF2B5EF4-FFF2-40B4-BE49-F238E27FC236}">
                    <a16:creationId xmlns:a16="http://schemas.microsoft.com/office/drawing/2014/main" id="{F80CB349-C170-8140-A6DD-01A6D675B0A2}"/>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7" name="Content Placeholder 2">
                <a:extLst>
                  <a:ext uri="{FF2B5EF4-FFF2-40B4-BE49-F238E27FC236}">
                    <a16:creationId xmlns:a16="http://schemas.microsoft.com/office/drawing/2014/main" id="{F80CB349-C170-8140-A6DD-01A6D675B0A2}"/>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128C4609-56D3-F241-893B-7D3E7F9FC282}"/>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128C4609-56D3-F241-893B-7D3E7F9FC282}"/>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AF0EB426-0A97-EB4F-A3B5-E7A16CB4C388}"/>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AF0EB426-0A97-EB4F-A3B5-E7A16CB4C388}"/>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57772C1C-EAF9-FF49-A579-858950EDF09F}"/>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57772C1C-EAF9-FF49-A579-858950EDF09F}"/>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107" name="Content Placeholder 2">
            <a:extLst>
              <a:ext uri="{FF2B5EF4-FFF2-40B4-BE49-F238E27FC236}">
                <a16:creationId xmlns:a16="http://schemas.microsoft.com/office/drawing/2014/main" id="{5F2B94DC-AC3A-9D44-9C58-E5CD17D8AB4B}"/>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08" name="Right Arrow 107">
            <a:extLst>
              <a:ext uri="{FF2B5EF4-FFF2-40B4-BE49-F238E27FC236}">
                <a16:creationId xmlns:a16="http://schemas.microsoft.com/office/drawing/2014/main" id="{7532DB2F-581B-294A-AF55-881FD34C7DF7}"/>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ontent Placeholder 2">
            <a:extLst>
              <a:ext uri="{FF2B5EF4-FFF2-40B4-BE49-F238E27FC236}">
                <a16:creationId xmlns:a16="http://schemas.microsoft.com/office/drawing/2014/main" id="{7C571739-B9B7-8745-AECB-6B3D9B6CB468}"/>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38288378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94A593E7-DDD8-8847-A61B-58099BC3E57C}"/>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94A593E7-DDD8-8847-A61B-58099BC3E57C}"/>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Content Placeholder 2">
                <a:extLst>
                  <a:ext uri="{FF2B5EF4-FFF2-40B4-BE49-F238E27FC236}">
                    <a16:creationId xmlns:a16="http://schemas.microsoft.com/office/drawing/2014/main" id="{C114CBA4-8624-9240-B0A8-C073BC70E037}"/>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79" name="Content Placeholder 2">
                <a:extLst>
                  <a:ext uri="{FF2B5EF4-FFF2-40B4-BE49-F238E27FC236}">
                    <a16:creationId xmlns:a16="http://schemas.microsoft.com/office/drawing/2014/main" id="{C114CBA4-8624-9240-B0A8-C073BC70E037}"/>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80" name="Content Placeholder 2">
            <a:extLst>
              <a:ext uri="{FF2B5EF4-FFF2-40B4-BE49-F238E27FC236}">
                <a16:creationId xmlns:a16="http://schemas.microsoft.com/office/drawing/2014/main" id="{2EE646E0-6B36-4843-82DF-8DE039399E6C}"/>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D52FF8D1-9CF0-8D44-81F1-D949FECAEF39}"/>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D52FF8D1-9CF0-8D44-81F1-D949FECAEF39}"/>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Content Placeholder 2">
                <a:extLst>
                  <a:ext uri="{FF2B5EF4-FFF2-40B4-BE49-F238E27FC236}">
                    <a16:creationId xmlns:a16="http://schemas.microsoft.com/office/drawing/2014/main" id="{D5968903-8C4E-EF4A-AA5F-14437F5CF148}"/>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6" name="Content Placeholder 2">
                <a:extLst>
                  <a:ext uri="{FF2B5EF4-FFF2-40B4-BE49-F238E27FC236}">
                    <a16:creationId xmlns:a16="http://schemas.microsoft.com/office/drawing/2014/main" id="{D5968903-8C4E-EF4A-AA5F-14437F5CF148}"/>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Content Placeholder 2">
                <a:extLst>
                  <a:ext uri="{FF2B5EF4-FFF2-40B4-BE49-F238E27FC236}">
                    <a16:creationId xmlns:a16="http://schemas.microsoft.com/office/drawing/2014/main" id="{F80CB349-C170-8140-A6DD-01A6D675B0A2}"/>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7" name="Content Placeholder 2">
                <a:extLst>
                  <a:ext uri="{FF2B5EF4-FFF2-40B4-BE49-F238E27FC236}">
                    <a16:creationId xmlns:a16="http://schemas.microsoft.com/office/drawing/2014/main" id="{F80CB349-C170-8140-A6DD-01A6D675B0A2}"/>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128C4609-56D3-F241-893B-7D3E7F9FC282}"/>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128C4609-56D3-F241-893B-7D3E7F9FC282}"/>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AF0EB426-0A97-EB4F-A3B5-E7A16CB4C388}"/>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AF0EB426-0A97-EB4F-A3B5-E7A16CB4C388}"/>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57772C1C-EAF9-FF49-A579-858950EDF09F}"/>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57772C1C-EAF9-FF49-A579-858950EDF09F}"/>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1" name="Content Placeholder 2">
            <a:extLst>
              <a:ext uri="{FF2B5EF4-FFF2-40B4-BE49-F238E27FC236}">
                <a16:creationId xmlns:a16="http://schemas.microsoft.com/office/drawing/2014/main" id="{115752C5-13AF-294C-83F9-366894B64181}"/>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mc:Choice xmlns:a14="http://schemas.microsoft.com/office/drawing/2010/main" Requires="a14">
          <p:sp>
            <p:nvSpPr>
              <p:cNvPr id="72" name="Content Placeholder 2">
                <a:extLst>
                  <a:ext uri="{FF2B5EF4-FFF2-40B4-BE49-F238E27FC236}">
                    <a16:creationId xmlns:a16="http://schemas.microsoft.com/office/drawing/2014/main" id="{AA6D1372-070B-A045-887E-692ED0E4611A}"/>
                  </a:ext>
                </a:extLst>
              </p:cNvPr>
              <p:cNvSpPr txBox="1">
                <a:spLocks/>
              </p:cNvSpPr>
              <p:nvPr/>
            </p:nvSpPr>
            <p:spPr>
              <a:xfrm>
                <a:off x="8513987" y="5186419"/>
                <a:ext cx="3261418" cy="1037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b="0" i="1" smtClean="0">
                                  <a:latin typeface="Cambria Math" panose="02040503050406030204" pitchFamily="18" charset="0"/>
                                </a:rPr>
                                <m:t>)</m:t>
                              </m:r>
                            </m:e>
                          </m:nary>
                        </m:den>
                      </m:f>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2" name="Content Placeholder 2">
                <a:extLst>
                  <a:ext uri="{FF2B5EF4-FFF2-40B4-BE49-F238E27FC236}">
                    <a16:creationId xmlns:a16="http://schemas.microsoft.com/office/drawing/2014/main" id="{AA6D1372-070B-A045-887E-692ED0E4611A}"/>
                  </a:ext>
                </a:extLst>
              </p:cNvPr>
              <p:cNvSpPr txBox="1">
                <a:spLocks noRot="1" noChangeAspect="1" noMove="1" noResize="1" noEditPoints="1" noAdjustHandles="1" noChangeArrowheads="1" noChangeShapeType="1" noTextEdit="1"/>
              </p:cNvSpPr>
              <p:nvPr/>
            </p:nvSpPr>
            <p:spPr>
              <a:xfrm>
                <a:off x="8513987" y="5186419"/>
                <a:ext cx="3261418" cy="1037211"/>
              </a:xfrm>
              <a:prstGeom prst="rect">
                <a:avLst/>
              </a:prstGeom>
              <a:blipFill>
                <a:blip r:embed="rId16"/>
                <a:stretch>
                  <a:fillRect t="-2439" b="-86585"/>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77206-4A9A-9F43-AAC9-3E43D4CFF790}"/>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74" name="Right Arrow 73">
            <a:extLst>
              <a:ext uri="{FF2B5EF4-FFF2-40B4-BE49-F238E27FC236}">
                <a16:creationId xmlns:a16="http://schemas.microsoft.com/office/drawing/2014/main" id="{662A5A74-F98F-CC4E-9023-720A2273A67D}"/>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2">
            <a:extLst>
              <a:ext uri="{FF2B5EF4-FFF2-40B4-BE49-F238E27FC236}">
                <a16:creationId xmlns:a16="http://schemas.microsoft.com/office/drawing/2014/main" id="{AEC4F0D4-248C-3440-8181-DA201386C18E}"/>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35662713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p:sp>
        <p:nvSpPr>
          <p:cNvPr id="77" name="Content Placeholder 2">
            <a:extLst>
              <a:ext uri="{FF2B5EF4-FFF2-40B4-BE49-F238E27FC236}">
                <a16:creationId xmlns:a16="http://schemas.microsoft.com/office/drawing/2014/main" id="{10968930-3F27-7C47-88B2-14E300B45993}"/>
              </a:ext>
            </a:extLst>
          </p:cNvPr>
          <p:cNvSpPr txBox="1">
            <a:spLocks/>
          </p:cNvSpPr>
          <p:nvPr/>
        </p:nvSpPr>
        <p:spPr>
          <a:xfrm>
            <a:off x="838200" y="1052893"/>
            <a:ext cx="10787453"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Q: </a:t>
            </a:r>
            <a:r>
              <a:rPr lang="en-US" sz="2000" b="1" dirty="0">
                <a:latin typeface="Avenir Light" panose="020B0402020203020204" pitchFamily="34" charset="77"/>
              </a:rPr>
              <a:t>How do we determine how much to pay attention to each of the encoder’s hidden layers? </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104" name="Content Placeholder 2">
            <a:extLst>
              <a:ext uri="{FF2B5EF4-FFF2-40B4-BE49-F238E27FC236}">
                <a16:creationId xmlns:a16="http://schemas.microsoft.com/office/drawing/2014/main" id="{349ECAF9-2DA5-EF40-B9F5-98754277AF2F}"/>
              </a:ext>
            </a:extLst>
          </p:cNvPr>
          <p:cNvSpPr txBox="1">
            <a:spLocks/>
          </p:cNvSpPr>
          <p:nvPr/>
        </p:nvSpPr>
        <p:spPr>
          <a:xfrm>
            <a:off x="838199" y="1587541"/>
            <a:ext cx="10787453" cy="850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A: </a:t>
            </a:r>
            <a:r>
              <a:rPr lang="en-US" sz="2000" b="1" dirty="0">
                <a:latin typeface="Avenir Light" panose="020B0402020203020204" pitchFamily="34" charset="77"/>
              </a:rPr>
              <a:t>Let’s base it on our decoder’s current hidden state (our current representation of meaning) and all of the encoder’s hidden layers!</a:t>
            </a:r>
          </a:p>
        </p:txBody>
      </p:sp>
      <mc:AlternateContent xmlns:mc="http://schemas.openxmlformats.org/markup-compatibility/2006">
        <mc:Choice xmlns:a14="http://schemas.microsoft.com/office/drawing/2010/main" Requires="a14">
          <p:sp>
            <p:nvSpPr>
              <p:cNvPr id="78" name="Content Placeholder 2">
                <a:extLst>
                  <a:ext uri="{FF2B5EF4-FFF2-40B4-BE49-F238E27FC236}">
                    <a16:creationId xmlns:a16="http://schemas.microsoft.com/office/drawing/2014/main" id="{94A593E7-DDD8-8847-A61B-58099BC3E57C}"/>
                  </a:ext>
                </a:extLst>
              </p:cNvPr>
              <p:cNvSpPr txBox="1">
                <a:spLocks/>
              </p:cNvSpPr>
              <p:nvPr/>
            </p:nvSpPr>
            <p:spPr>
              <a:xfrm>
                <a:off x="9678329" y="413509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4</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78" name="Content Placeholder 2">
                <a:extLst>
                  <a:ext uri="{FF2B5EF4-FFF2-40B4-BE49-F238E27FC236}">
                    <a16:creationId xmlns:a16="http://schemas.microsoft.com/office/drawing/2014/main" id="{94A593E7-DDD8-8847-A61B-58099BC3E57C}"/>
                  </a:ext>
                </a:extLst>
              </p:cNvPr>
              <p:cNvSpPr txBox="1">
                <a:spLocks noRot="1" noChangeAspect="1" noMove="1" noResize="1" noEditPoints="1" noAdjustHandles="1" noChangeArrowheads="1" noChangeShapeType="1" noTextEdit="1"/>
              </p:cNvSpPr>
              <p:nvPr/>
            </p:nvSpPr>
            <p:spPr>
              <a:xfrm>
                <a:off x="9678329" y="4135096"/>
                <a:ext cx="466367" cy="50358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Content Placeholder 2">
                <a:extLst>
                  <a:ext uri="{FF2B5EF4-FFF2-40B4-BE49-F238E27FC236}">
                    <a16:creationId xmlns:a16="http://schemas.microsoft.com/office/drawing/2014/main" id="{C114CBA4-8624-9240-B0A8-C073BC70E037}"/>
                  </a:ext>
                </a:extLst>
              </p:cNvPr>
              <p:cNvSpPr txBox="1">
                <a:spLocks/>
              </p:cNvSpPr>
              <p:nvPr/>
            </p:nvSpPr>
            <p:spPr>
              <a:xfrm>
                <a:off x="10075036" y="417224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79" name="Content Placeholder 2">
                <a:extLst>
                  <a:ext uri="{FF2B5EF4-FFF2-40B4-BE49-F238E27FC236}">
                    <a16:creationId xmlns:a16="http://schemas.microsoft.com/office/drawing/2014/main" id="{C114CBA4-8624-9240-B0A8-C073BC70E037}"/>
                  </a:ext>
                </a:extLst>
              </p:cNvPr>
              <p:cNvSpPr txBox="1">
                <a:spLocks noRot="1" noChangeAspect="1" noMove="1" noResize="1" noEditPoints="1" noAdjustHandles="1" noChangeArrowheads="1" noChangeShapeType="1" noTextEdit="1"/>
              </p:cNvSpPr>
              <p:nvPr/>
            </p:nvSpPr>
            <p:spPr>
              <a:xfrm>
                <a:off x="10075036" y="4172240"/>
                <a:ext cx="812612" cy="503588"/>
              </a:xfrm>
              <a:prstGeom prst="rect">
                <a:avLst/>
              </a:prstGeom>
              <a:blipFill>
                <a:blip r:embed="rId9"/>
                <a:stretch>
                  <a:fillRect/>
                </a:stretch>
              </a:blipFill>
            </p:spPr>
            <p:txBody>
              <a:bodyPr/>
              <a:lstStyle/>
              <a:p>
                <a:r>
                  <a:rPr lang="en-US">
                    <a:noFill/>
                  </a:rPr>
                  <a:t> </a:t>
                </a:r>
              </a:p>
            </p:txBody>
          </p:sp>
        </mc:Fallback>
      </mc:AlternateContent>
      <p:sp>
        <p:nvSpPr>
          <p:cNvPr id="80" name="Content Placeholder 2">
            <a:extLst>
              <a:ext uri="{FF2B5EF4-FFF2-40B4-BE49-F238E27FC236}">
                <a16:creationId xmlns:a16="http://schemas.microsoft.com/office/drawing/2014/main" id="{2EE646E0-6B36-4843-82DF-8DE039399E6C}"/>
              </a:ext>
            </a:extLst>
          </p:cNvPr>
          <p:cNvSpPr txBox="1">
            <a:spLocks/>
          </p:cNvSpPr>
          <p:nvPr/>
        </p:nvSpPr>
        <p:spPr>
          <a:xfrm>
            <a:off x="8716869" y="2517385"/>
            <a:ext cx="314019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Attention (raw scores)</a:t>
            </a:r>
          </a:p>
        </p:txBody>
      </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D52FF8D1-9CF0-8D44-81F1-D949FECAEF39}"/>
                  </a:ext>
                </a:extLst>
              </p:cNvPr>
              <p:cNvSpPr txBox="1">
                <a:spLocks/>
              </p:cNvSpPr>
              <p:nvPr/>
            </p:nvSpPr>
            <p:spPr>
              <a:xfrm>
                <a:off x="9666453" y="373238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3</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D52FF8D1-9CF0-8D44-81F1-D949FECAEF39}"/>
                  </a:ext>
                </a:extLst>
              </p:cNvPr>
              <p:cNvSpPr txBox="1">
                <a:spLocks noRot="1" noChangeAspect="1" noMove="1" noResize="1" noEditPoints="1" noAdjustHandles="1" noChangeArrowheads="1" noChangeShapeType="1" noTextEdit="1"/>
              </p:cNvSpPr>
              <p:nvPr/>
            </p:nvSpPr>
            <p:spPr>
              <a:xfrm>
                <a:off x="9666453" y="3732386"/>
                <a:ext cx="466367" cy="50358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Content Placeholder 2">
                <a:extLst>
                  <a:ext uri="{FF2B5EF4-FFF2-40B4-BE49-F238E27FC236}">
                    <a16:creationId xmlns:a16="http://schemas.microsoft.com/office/drawing/2014/main" id="{D5968903-8C4E-EF4A-AA5F-14437F5CF148}"/>
                  </a:ext>
                </a:extLst>
              </p:cNvPr>
              <p:cNvSpPr txBox="1">
                <a:spLocks/>
              </p:cNvSpPr>
              <p:nvPr/>
            </p:nvSpPr>
            <p:spPr>
              <a:xfrm>
                <a:off x="10063160" y="3769530"/>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0.2</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6" name="Content Placeholder 2">
                <a:extLst>
                  <a:ext uri="{FF2B5EF4-FFF2-40B4-BE49-F238E27FC236}">
                    <a16:creationId xmlns:a16="http://schemas.microsoft.com/office/drawing/2014/main" id="{D5968903-8C4E-EF4A-AA5F-14437F5CF148}"/>
                  </a:ext>
                </a:extLst>
              </p:cNvPr>
              <p:cNvSpPr txBox="1">
                <a:spLocks noRot="1" noChangeAspect="1" noMove="1" noResize="1" noEditPoints="1" noAdjustHandles="1" noChangeArrowheads="1" noChangeShapeType="1" noTextEdit="1"/>
              </p:cNvSpPr>
              <p:nvPr/>
            </p:nvSpPr>
            <p:spPr>
              <a:xfrm>
                <a:off x="10063160" y="3769530"/>
                <a:ext cx="812612" cy="50358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Content Placeholder 2">
                <a:extLst>
                  <a:ext uri="{FF2B5EF4-FFF2-40B4-BE49-F238E27FC236}">
                    <a16:creationId xmlns:a16="http://schemas.microsoft.com/office/drawing/2014/main" id="{F80CB349-C170-8140-A6DD-01A6D675B0A2}"/>
                  </a:ext>
                </a:extLst>
              </p:cNvPr>
              <p:cNvSpPr txBox="1">
                <a:spLocks/>
              </p:cNvSpPr>
              <p:nvPr/>
            </p:nvSpPr>
            <p:spPr>
              <a:xfrm>
                <a:off x="9655591" y="3325173"/>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7" name="Content Placeholder 2">
                <a:extLst>
                  <a:ext uri="{FF2B5EF4-FFF2-40B4-BE49-F238E27FC236}">
                    <a16:creationId xmlns:a16="http://schemas.microsoft.com/office/drawing/2014/main" id="{F80CB349-C170-8140-A6DD-01A6D675B0A2}"/>
                  </a:ext>
                </a:extLst>
              </p:cNvPr>
              <p:cNvSpPr txBox="1">
                <a:spLocks noRot="1" noChangeAspect="1" noMove="1" noResize="1" noEditPoints="1" noAdjustHandles="1" noChangeArrowheads="1" noChangeShapeType="1" noTextEdit="1"/>
              </p:cNvSpPr>
              <p:nvPr/>
            </p:nvSpPr>
            <p:spPr>
              <a:xfrm>
                <a:off x="9655591" y="3325173"/>
                <a:ext cx="466367" cy="5035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Content Placeholder 2">
                <a:extLst>
                  <a:ext uri="{FF2B5EF4-FFF2-40B4-BE49-F238E27FC236}">
                    <a16:creationId xmlns:a16="http://schemas.microsoft.com/office/drawing/2014/main" id="{128C4609-56D3-F241-893B-7D3E7F9FC282}"/>
                  </a:ext>
                </a:extLst>
              </p:cNvPr>
              <p:cNvSpPr txBox="1">
                <a:spLocks/>
              </p:cNvSpPr>
              <p:nvPr/>
            </p:nvSpPr>
            <p:spPr>
              <a:xfrm>
                <a:off x="10052298" y="3362317"/>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0.9</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88" name="Content Placeholder 2">
                <a:extLst>
                  <a:ext uri="{FF2B5EF4-FFF2-40B4-BE49-F238E27FC236}">
                    <a16:creationId xmlns:a16="http://schemas.microsoft.com/office/drawing/2014/main" id="{128C4609-56D3-F241-893B-7D3E7F9FC282}"/>
                  </a:ext>
                </a:extLst>
              </p:cNvPr>
              <p:cNvSpPr txBox="1">
                <a:spLocks noRot="1" noChangeAspect="1" noMove="1" noResize="1" noEditPoints="1" noAdjustHandles="1" noChangeArrowheads="1" noChangeShapeType="1" noTextEdit="1"/>
              </p:cNvSpPr>
              <p:nvPr/>
            </p:nvSpPr>
            <p:spPr>
              <a:xfrm>
                <a:off x="10052298" y="3362317"/>
                <a:ext cx="812612" cy="50358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AF0EB426-0A97-EB4F-A3B5-E7A16CB4C388}"/>
                  </a:ext>
                </a:extLst>
              </p:cNvPr>
              <p:cNvSpPr txBox="1">
                <a:spLocks/>
              </p:cNvSpPr>
              <p:nvPr/>
            </p:nvSpPr>
            <p:spPr>
              <a:xfrm>
                <a:off x="9656605" y="29151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AF0EB426-0A97-EB4F-A3B5-E7A16CB4C388}"/>
                  </a:ext>
                </a:extLst>
              </p:cNvPr>
              <p:cNvSpPr txBox="1">
                <a:spLocks noRot="1" noChangeAspect="1" noMove="1" noResize="1" noEditPoints="1" noAdjustHandles="1" noChangeArrowheads="1" noChangeShapeType="1" noTextEdit="1"/>
              </p:cNvSpPr>
              <p:nvPr/>
            </p:nvSpPr>
            <p:spPr>
              <a:xfrm>
                <a:off x="9656605" y="2915177"/>
                <a:ext cx="466367" cy="50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57772C1C-EAF9-FF49-A579-858950EDF09F}"/>
                  </a:ext>
                </a:extLst>
              </p:cNvPr>
              <p:cNvSpPr txBox="1">
                <a:spLocks/>
              </p:cNvSpPr>
              <p:nvPr/>
            </p:nvSpPr>
            <p:spPr>
              <a:xfrm>
                <a:off x="10053312" y="2952321"/>
                <a:ext cx="81261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r>
                        <a:rPr lang="en-US" sz="2400" b="0" i="1" smtClean="0">
                          <a:solidFill>
                            <a:schemeClr val="accent6">
                              <a:lumMod val="75000"/>
                            </a:schemeClr>
                          </a:solidFill>
                          <a:latin typeface="Cambria Math" panose="02040503050406030204" pitchFamily="18" charset="0"/>
                        </a:rPr>
                        <m:t>1.5</m:t>
                      </m:r>
                    </m:oMath>
                  </m:oMathPara>
                </a14:m>
                <a:endParaRPr lang="en-US" sz="2400" dirty="0">
                  <a:solidFill>
                    <a:schemeClr val="accent6">
                      <a:lumMod val="75000"/>
                    </a:schemeClr>
                  </a:solidFill>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57772C1C-EAF9-FF49-A579-858950EDF09F}"/>
                  </a:ext>
                </a:extLst>
              </p:cNvPr>
              <p:cNvSpPr txBox="1">
                <a:spLocks noRot="1" noChangeAspect="1" noMove="1" noResize="1" noEditPoints="1" noAdjustHandles="1" noChangeArrowheads="1" noChangeShapeType="1" noTextEdit="1"/>
              </p:cNvSpPr>
              <p:nvPr/>
            </p:nvSpPr>
            <p:spPr>
              <a:xfrm>
                <a:off x="10053312" y="2952321"/>
                <a:ext cx="812612" cy="503588"/>
              </a:xfrm>
              <a:prstGeom prst="rect">
                <a:avLst/>
              </a:prstGeom>
              <a:blipFill>
                <a:blip r:embed="rId15"/>
                <a:stretch>
                  <a:fillRect/>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81E69368-FB5D-714B-A43E-1452080A91C6}"/>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mc:Choice xmlns:a14="http://schemas.microsoft.com/office/drawing/2010/main" Requires="a14">
          <p:sp>
            <p:nvSpPr>
              <p:cNvPr id="74" name="Content Placeholder 2">
                <a:extLst>
                  <a:ext uri="{FF2B5EF4-FFF2-40B4-BE49-F238E27FC236}">
                    <a16:creationId xmlns:a16="http://schemas.microsoft.com/office/drawing/2014/main" id="{B3497EA6-3E9F-C848-953D-D6F28D6031B3}"/>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4" name="Content Placeholder 2">
                <a:extLst>
                  <a:ext uri="{FF2B5EF4-FFF2-40B4-BE49-F238E27FC236}">
                    <a16:creationId xmlns:a16="http://schemas.microsoft.com/office/drawing/2014/main" id="{B3497EA6-3E9F-C848-953D-D6F28D6031B3}"/>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Content Placeholder 2">
                <a:extLst>
                  <a:ext uri="{FF2B5EF4-FFF2-40B4-BE49-F238E27FC236}">
                    <a16:creationId xmlns:a16="http://schemas.microsoft.com/office/drawing/2014/main" id="{19D74368-D044-2948-9D39-A9C449778CB2}"/>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5" name="Content Placeholder 2">
                <a:extLst>
                  <a:ext uri="{FF2B5EF4-FFF2-40B4-BE49-F238E27FC236}">
                    <a16:creationId xmlns:a16="http://schemas.microsoft.com/office/drawing/2014/main" id="{19D74368-D044-2948-9D39-A9C449778CB2}"/>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Content Placeholder 2">
                <a:extLst>
                  <a:ext uri="{FF2B5EF4-FFF2-40B4-BE49-F238E27FC236}">
                    <a16:creationId xmlns:a16="http://schemas.microsoft.com/office/drawing/2014/main" id="{45E76DAF-E599-0548-802F-78F728E95DAE}"/>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6" name="Content Placeholder 2">
                <a:extLst>
                  <a:ext uri="{FF2B5EF4-FFF2-40B4-BE49-F238E27FC236}">
                    <a16:creationId xmlns:a16="http://schemas.microsoft.com/office/drawing/2014/main" id="{45E76DAF-E599-0548-802F-78F728E95DAE}"/>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35D9D794-7CC3-8046-9021-16A1EF4416BE}"/>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35D9D794-7CC3-8046-9021-16A1EF4416BE}"/>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9"/>
                <a:stretch>
                  <a:fillRect/>
                </a:stretch>
              </a:blipFill>
            </p:spPr>
            <p:txBody>
              <a:bodyPr/>
              <a:lstStyle/>
              <a:p>
                <a:r>
                  <a:rPr lang="en-US">
                    <a:noFill/>
                  </a:rPr>
                  <a:t> </a:t>
                </a:r>
              </a:p>
            </p:txBody>
          </p:sp>
        </mc:Fallback>
      </mc:AlternateContent>
      <p:sp>
        <p:nvSpPr>
          <p:cNvPr id="90" name="Content Placeholder 2">
            <a:extLst>
              <a:ext uri="{FF2B5EF4-FFF2-40B4-BE49-F238E27FC236}">
                <a16:creationId xmlns:a16="http://schemas.microsoft.com/office/drawing/2014/main" id="{F2486288-57A0-F146-9515-C44979752AB1}"/>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91" name="Right Arrow 90">
            <a:extLst>
              <a:ext uri="{FF2B5EF4-FFF2-40B4-BE49-F238E27FC236}">
                <a16:creationId xmlns:a16="http://schemas.microsoft.com/office/drawing/2014/main" id="{04CC4056-A7E1-D247-9D22-DEE078FDD81B}"/>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ontent Placeholder 2">
            <a:extLst>
              <a:ext uri="{FF2B5EF4-FFF2-40B4-BE49-F238E27FC236}">
                <a16:creationId xmlns:a16="http://schemas.microsoft.com/office/drawing/2014/main" id="{597D1424-B0AD-B84E-B41E-4FC1769931F1}"/>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31201810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817314" y="301120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oMath>
                  </m:oMathPara>
                </a14:m>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817314" y="3011206"/>
                <a:ext cx="466367" cy="503588"/>
              </a:xfrm>
              <a:prstGeom prst="rect">
                <a:avLst/>
              </a:prstGeom>
              <a:blipFill>
                <a:blip r:embed="rId7"/>
                <a:stretch>
                  <a:fillRect l="-18421"/>
                </a:stretch>
              </a:blipFill>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81E69368-FB5D-714B-A43E-1452080A91C6}"/>
              </a:ext>
            </a:extLst>
          </p:cNvPr>
          <p:cNvSpPr txBox="1">
            <a:spLocks/>
          </p:cNvSpPr>
          <p:nvPr/>
        </p:nvSpPr>
        <p:spPr>
          <a:xfrm>
            <a:off x="8911246" y="4776423"/>
            <a:ext cx="271440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7030A0"/>
                </a:solidFill>
                <a:latin typeface="Avenir Light" panose="020B0402020203020204" pitchFamily="34" charset="77"/>
              </a:rPr>
              <a:t>Attention (</a:t>
            </a:r>
            <a:r>
              <a:rPr lang="en-US" sz="2000" b="1" dirty="0" err="1">
                <a:solidFill>
                  <a:srgbClr val="7030A0"/>
                </a:solidFill>
                <a:latin typeface="Avenir Light" panose="020B0402020203020204" pitchFamily="34" charset="77"/>
              </a:rPr>
              <a:t>softmax’d</a:t>
            </a:r>
            <a:r>
              <a:rPr lang="en-US" sz="2000" b="1" dirty="0">
                <a:solidFill>
                  <a:srgbClr val="7030A0"/>
                </a:solidFill>
                <a:latin typeface="Avenir Light" panose="020B0402020203020204" pitchFamily="34" charset="77"/>
              </a:rPr>
              <a:t>)</a:t>
            </a:r>
          </a:p>
        </p:txBody>
      </p:sp>
      <mc:AlternateContent xmlns:mc="http://schemas.openxmlformats.org/markup-compatibility/2006">
        <mc:Choice xmlns:a14="http://schemas.microsoft.com/office/drawing/2010/main" Requires="a14">
          <p:sp>
            <p:nvSpPr>
              <p:cNvPr id="74" name="Content Placeholder 2">
                <a:extLst>
                  <a:ext uri="{FF2B5EF4-FFF2-40B4-BE49-F238E27FC236}">
                    <a16:creationId xmlns:a16="http://schemas.microsoft.com/office/drawing/2014/main" id="{B3497EA6-3E9F-C848-953D-D6F28D6031B3}"/>
                  </a:ext>
                </a:extLst>
              </p:cNvPr>
              <p:cNvSpPr txBox="1">
                <a:spLocks/>
              </p:cNvSpPr>
              <p:nvPr/>
            </p:nvSpPr>
            <p:spPr>
              <a:xfrm>
                <a:off x="9179359" y="517913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=0.51</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4" name="Content Placeholder 2">
                <a:extLst>
                  <a:ext uri="{FF2B5EF4-FFF2-40B4-BE49-F238E27FC236}">
                    <a16:creationId xmlns:a16="http://schemas.microsoft.com/office/drawing/2014/main" id="{B3497EA6-3E9F-C848-953D-D6F28D6031B3}"/>
                  </a:ext>
                </a:extLst>
              </p:cNvPr>
              <p:cNvSpPr txBox="1">
                <a:spLocks noRot="1" noChangeAspect="1" noMove="1" noResize="1" noEditPoints="1" noAdjustHandles="1" noChangeArrowheads="1" noChangeShapeType="1" noTextEdit="1"/>
              </p:cNvSpPr>
              <p:nvPr/>
            </p:nvSpPr>
            <p:spPr>
              <a:xfrm>
                <a:off x="9179359" y="5179133"/>
                <a:ext cx="2178177" cy="467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Content Placeholder 2">
                <a:extLst>
                  <a:ext uri="{FF2B5EF4-FFF2-40B4-BE49-F238E27FC236}">
                    <a16:creationId xmlns:a16="http://schemas.microsoft.com/office/drawing/2014/main" id="{19D74368-D044-2948-9D39-A9C449778CB2}"/>
                  </a:ext>
                </a:extLst>
              </p:cNvPr>
              <p:cNvSpPr txBox="1">
                <a:spLocks/>
              </p:cNvSpPr>
              <p:nvPr/>
            </p:nvSpPr>
            <p:spPr>
              <a:xfrm>
                <a:off x="9179358" y="555648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=0.28</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5" name="Content Placeholder 2">
                <a:extLst>
                  <a:ext uri="{FF2B5EF4-FFF2-40B4-BE49-F238E27FC236}">
                    <a16:creationId xmlns:a16="http://schemas.microsoft.com/office/drawing/2014/main" id="{19D74368-D044-2948-9D39-A9C449778CB2}"/>
                  </a:ext>
                </a:extLst>
              </p:cNvPr>
              <p:cNvSpPr txBox="1">
                <a:spLocks noRot="1" noChangeAspect="1" noMove="1" noResize="1" noEditPoints="1" noAdjustHandles="1" noChangeArrowheads="1" noChangeShapeType="1" noTextEdit="1"/>
              </p:cNvSpPr>
              <p:nvPr/>
            </p:nvSpPr>
            <p:spPr>
              <a:xfrm>
                <a:off x="9179358" y="5556488"/>
                <a:ext cx="2178177" cy="4670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Content Placeholder 2">
                <a:extLst>
                  <a:ext uri="{FF2B5EF4-FFF2-40B4-BE49-F238E27FC236}">
                    <a16:creationId xmlns:a16="http://schemas.microsoft.com/office/drawing/2014/main" id="{45E76DAF-E599-0548-802F-78F728E95DAE}"/>
                  </a:ext>
                </a:extLst>
              </p:cNvPr>
              <p:cNvSpPr txBox="1">
                <a:spLocks/>
              </p:cNvSpPr>
              <p:nvPr/>
            </p:nvSpPr>
            <p:spPr>
              <a:xfrm>
                <a:off x="9170757" y="5954798"/>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=0.14</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76" name="Content Placeholder 2">
                <a:extLst>
                  <a:ext uri="{FF2B5EF4-FFF2-40B4-BE49-F238E27FC236}">
                    <a16:creationId xmlns:a16="http://schemas.microsoft.com/office/drawing/2014/main" id="{45E76DAF-E599-0548-802F-78F728E95DAE}"/>
                  </a:ext>
                </a:extLst>
              </p:cNvPr>
              <p:cNvSpPr txBox="1">
                <a:spLocks noRot="1" noChangeAspect="1" noMove="1" noResize="1" noEditPoints="1" noAdjustHandles="1" noChangeArrowheads="1" noChangeShapeType="1" noTextEdit="1"/>
              </p:cNvSpPr>
              <p:nvPr/>
            </p:nvSpPr>
            <p:spPr>
              <a:xfrm>
                <a:off x="9170757" y="5954798"/>
                <a:ext cx="2178177" cy="467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Content Placeholder 2">
                <a:extLst>
                  <a:ext uri="{FF2B5EF4-FFF2-40B4-BE49-F238E27FC236}">
                    <a16:creationId xmlns:a16="http://schemas.microsoft.com/office/drawing/2014/main" id="{35D9D794-7CC3-8046-9021-16A1EF4416BE}"/>
                  </a:ext>
                </a:extLst>
              </p:cNvPr>
              <p:cNvSpPr txBox="1">
                <a:spLocks/>
              </p:cNvSpPr>
              <p:nvPr/>
            </p:nvSpPr>
            <p:spPr>
              <a:xfrm>
                <a:off x="9168732" y="6332153"/>
                <a:ext cx="2178177" cy="4670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𝑎</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1</m:t>
                          </m:r>
                        </m:sup>
                      </m:sSubSup>
                      <m:r>
                        <a:rPr lang="en-US" sz="2000" b="0" i="1" smtClean="0">
                          <a:latin typeface="Cambria Math" panose="02040503050406030204" pitchFamily="18" charset="0"/>
                        </a:rPr>
                        <m:t>=0.07</m:t>
                      </m:r>
                    </m:oMath>
                  </m:oMathPara>
                </a14:m>
                <a:endParaRPr lang="en-US" sz="2000" b="0" dirty="0">
                  <a:latin typeface="Avenir Light" panose="020B0402020203020204" pitchFamily="34" charset="77"/>
                </a:endParaRPr>
              </a:p>
              <a:p>
                <a:pPr marL="0" indent="0" algn="ctr">
                  <a:lnSpc>
                    <a:spcPct val="120000"/>
                  </a:lnSpc>
                  <a:buNone/>
                </a:pPr>
                <a:endParaRPr lang="en-US" sz="2000" b="0" dirty="0">
                  <a:latin typeface="Avenir Light" panose="020B0402020203020204" pitchFamily="34" charset="77"/>
                </a:endParaRPr>
              </a:p>
              <a:p>
                <a:pPr marL="0" indent="0" algn="ctr">
                  <a:lnSpc>
                    <a:spcPct val="120000"/>
                  </a:lnSpc>
                  <a:buNone/>
                </a:pPr>
                <a:endParaRPr lang="en-US" sz="2000" dirty="0">
                  <a:latin typeface="Avenir Light" panose="020B0402020203020204" pitchFamily="34" charset="77"/>
                </a:endParaRPr>
              </a:p>
            </p:txBody>
          </p:sp>
        </mc:Choice>
        <mc:Fallback>
          <p:sp>
            <p:nvSpPr>
              <p:cNvPr id="89" name="Content Placeholder 2">
                <a:extLst>
                  <a:ext uri="{FF2B5EF4-FFF2-40B4-BE49-F238E27FC236}">
                    <a16:creationId xmlns:a16="http://schemas.microsoft.com/office/drawing/2014/main" id="{35D9D794-7CC3-8046-9021-16A1EF4416BE}"/>
                  </a:ext>
                </a:extLst>
              </p:cNvPr>
              <p:cNvSpPr txBox="1">
                <a:spLocks noRot="1" noChangeAspect="1" noMove="1" noResize="1" noEditPoints="1" noAdjustHandles="1" noChangeArrowheads="1" noChangeShapeType="1" noTextEdit="1"/>
              </p:cNvSpPr>
              <p:nvPr/>
            </p:nvSpPr>
            <p:spPr>
              <a:xfrm>
                <a:off x="9168732" y="6332153"/>
                <a:ext cx="2178177" cy="467062"/>
              </a:xfrm>
              <a:prstGeom prst="rect">
                <a:avLst/>
              </a:prstGeom>
              <a:blipFill>
                <a:blip r:embed="rId11"/>
                <a:stretch>
                  <a:fillRect/>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12"/>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3"/>
                <a:stretch>
                  <a:fillRect l="-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4"/>
                <a:stretch>
                  <a:fillRect l="-8108"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5"/>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09" name="Content Placeholder 2">
                <a:extLst>
                  <a:ext uri="{FF2B5EF4-FFF2-40B4-BE49-F238E27FC236}">
                    <a16:creationId xmlns:a16="http://schemas.microsoft.com/office/drawing/2014/main" id="{3BC678A6-4390-1546-B644-F1846BBD345A}"/>
                  </a:ext>
                </a:extLst>
              </p:cNvPr>
              <p:cNvSpPr txBox="1">
                <a:spLocks/>
              </p:cNvSpPr>
              <p:nvPr/>
            </p:nvSpPr>
            <p:spPr>
              <a:xfrm>
                <a:off x="6677056" y="1358103"/>
                <a:ext cx="5004603" cy="1429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We multiply each </a:t>
                </a:r>
                <a:r>
                  <a:rPr lang="en-US" sz="2000" b="1" dirty="0">
                    <a:solidFill>
                      <a:srgbClr val="7030A0"/>
                    </a:solidFill>
                    <a:latin typeface="Avenir Light" panose="020B0402020203020204" pitchFamily="34" charset="77"/>
                  </a:rPr>
                  <a:t>encoder’s</a:t>
                </a:r>
                <a:r>
                  <a:rPr lang="en-US" sz="2000" b="1" dirty="0">
                    <a:solidFill>
                      <a:srgbClr val="C00000"/>
                    </a:solidFill>
                    <a:latin typeface="Avenir Light" panose="020B0402020203020204" pitchFamily="34" charset="77"/>
                  </a:rPr>
                  <a:t> hidden layer by its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𝑖</m:t>
                        </m:r>
                      </m:sub>
                      <m:sup>
                        <m:r>
                          <a:rPr lang="en-US" sz="2000" i="1">
                            <a:latin typeface="Cambria Math" panose="02040503050406030204" pitchFamily="18" charset="0"/>
                          </a:rPr>
                          <m:t>1</m:t>
                        </m:r>
                      </m:sup>
                    </m:sSubSup>
                    <m:r>
                      <a:rPr lang="en-US" sz="2000" b="0" i="1" smtClean="0">
                        <a:latin typeface="Cambria Math" panose="02040503050406030204" pitchFamily="18" charset="0"/>
                      </a:rPr>
                      <m:t> </m:t>
                    </m:r>
                  </m:oMath>
                </a14:m>
                <a:r>
                  <a:rPr lang="en-US" sz="2000" b="1" dirty="0">
                    <a:solidFill>
                      <a:srgbClr val="C00000"/>
                    </a:solidFill>
                    <a:latin typeface="Avenir Light" panose="020B0402020203020204" pitchFamily="34" charset="77"/>
                  </a:rPr>
                  <a:t>attention weights to create a </a:t>
                </a:r>
                <a:r>
                  <a:rPr lang="en-US" sz="2000" b="1" dirty="0">
                    <a:solidFill>
                      <a:schemeClr val="accent4">
                        <a:lumMod val="50000"/>
                      </a:schemeClr>
                    </a:solidFill>
                    <a:latin typeface="Avenir Light" panose="020B0402020203020204" pitchFamily="34" charset="77"/>
                  </a:rPr>
                  <a:t>context vector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𝑐</m:t>
                        </m:r>
                      </m:e>
                      <m:sub>
                        <m:r>
                          <a:rPr lang="en-US" sz="2000" i="1" dirty="0">
                            <a:latin typeface="Cambria Math" panose="02040503050406030204" pitchFamily="18" charset="0"/>
                          </a:rPr>
                          <m:t>1</m:t>
                        </m:r>
                      </m:sub>
                      <m:sup>
                        <m:r>
                          <a:rPr lang="en-US" sz="2000" i="1" dirty="0">
                            <a:latin typeface="Cambria Math" panose="02040503050406030204" pitchFamily="18" charset="0"/>
                          </a:rPr>
                          <m:t>𝐷</m:t>
                        </m:r>
                      </m:sup>
                    </m:sSubSup>
                  </m:oMath>
                </a14:m>
                <a:endParaRPr lang="en-US" sz="2000" b="1" dirty="0">
                  <a:latin typeface="Avenir Light" panose="020B0402020203020204" pitchFamily="34" charset="77"/>
                </a:endParaRPr>
              </a:p>
            </p:txBody>
          </p:sp>
        </mc:Choice>
        <mc:Fallback>
          <p:sp>
            <p:nvSpPr>
              <p:cNvPr id="109" name="Content Placeholder 2">
                <a:extLst>
                  <a:ext uri="{FF2B5EF4-FFF2-40B4-BE49-F238E27FC236}">
                    <a16:creationId xmlns:a16="http://schemas.microsoft.com/office/drawing/2014/main" id="{3BC678A6-4390-1546-B644-F1846BBD345A}"/>
                  </a:ext>
                </a:extLst>
              </p:cNvPr>
              <p:cNvSpPr txBox="1">
                <a:spLocks noRot="1" noChangeAspect="1" noMove="1" noResize="1" noEditPoints="1" noAdjustHandles="1" noChangeArrowheads="1" noChangeShapeType="1" noTextEdit="1"/>
              </p:cNvSpPr>
              <p:nvPr/>
            </p:nvSpPr>
            <p:spPr>
              <a:xfrm>
                <a:off x="6677056" y="1358103"/>
                <a:ext cx="5004603" cy="1429838"/>
              </a:xfrm>
              <a:prstGeom prst="rect">
                <a:avLst/>
              </a:prstGeom>
              <a:blipFill>
                <a:blip r:embed="rId16"/>
                <a:stretch>
                  <a:fillRect l="-12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Content Placeholder 2">
                <a:extLst>
                  <a:ext uri="{FF2B5EF4-FFF2-40B4-BE49-F238E27FC236}">
                    <a16:creationId xmlns:a16="http://schemas.microsoft.com/office/drawing/2014/main" id="{71E46AA6-4E24-D946-8D2C-38B405D155E5}"/>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1</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110" name="Content Placeholder 2">
                <a:extLst>
                  <a:ext uri="{FF2B5EF4-FFF2-40B4-BE49-F238E27FC236}">
                    <a16:creationId xmlns:a16="http://schemas.microsoft.com/office/drawing/2014/main" id="{71E46AA6-4E24-D946-8D2C-38B405D155E5}"/>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17"/>
                <a:stretch>
                  <a:fillRect l="-7895" b="-2500"/>
                </a:stretch>
              </a:blipFill>
            </p:spPr>
            <p:txBody>
              <a:bodyPr/>
              <a:lstStyle/>
              <a:p>
                <a:r>
                  <a:rPr lang="en-US">
                    <a:noFill/>
                  </a:rPr>
                  <a:t> </a:t>
                </a:r>
              </a:p>
            </p:txBody>
          </p:sp>
        </mc:Fallback>
      </mc:AlternateContent>
      <p:sp>
        <p:nvSpPr>
          <p:cNvPr id="111" name="Content Placeholder 2">
            <a:extLst>
              <a:ext uri="{FF2B5EF4-FFF2-40B4-BE49-F238E27FC236}">
                <a16:creationId xmlns:a16="http://schemas.microsoft.com/office/drawing/2014/main" id="{51FE699D-4C19-2A49-8082-793EC7C3FE2A}"/>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p:sp>
        <p:nvSpPr>
          <p:cNvPr id="112" name="Right Arrow 111">
            <a:extLst>
              <a:ext uri="{FF2B5EF4-FFF2-40B4-BE49-F238E27FC236}">
                <a16:creationId xmlns:a16="http://schemas.microsoft.com/office/drawing/2014/main" id="{E2092B28-FE05-3740-9D05-4B51AC1ADAD6}"/>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ontent Placeholder 2">
            <a:extLst>
              <a:ext uri="{FF2B5EF4-FFF2-40B4-BE49-F238E27FC236}">
                <a16:creationId xmlns:a16="http://schemas.microsoft.com/office/drawing/2014/main" id="{74085D7D-3251-CA46-A52A-CEC6E70609AA}"/>
              </a:ext>
            </a:extLst>
          </p:cNvPr>
          <p:cNvSpPr txBox="1">
            <a:spLocks/>
          </p:cNvSpPr>
          <p:nvPr/>
        </p:nvSpPr>
        <p:spPr>
          <a:xfrm>
            <a:off x="6603947" y="617150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23709255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1</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ntent Placeholder 2">
            <a:extLst>
              <a:ext uri="{FF2B5EF4-FFF2-40B4-BE49-F238E27FC236}">
                <a16:creationId xmlns:a16="http://schemas.microsoft.com/office/drawing/2014/main" id="{D8AA6224-1F26-6549-A50A-BF04E9C95950}"/>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41531020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2</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DE2D8EC-BAF7-FD40-9F24-0D1C81460D70}"/>
              </a:ext>
            </a:extLst>
          </p:cNvPr>
          <p:cNvGrpSpPr/>
          <p:nvPr/>
        </p:nvGrpSpPr>
        <p:grpSpPr>
          <a:xfrm rot="16200000">
            <a:off x="7502453" y="4096093"/>
            <a:ext cx="1364224" cy="311369"/>
            <a:chOff x="2297660" y="4140835"/>
            <a:chExt cx="1364224" cy="311369"/>
          </a:xfrm>
        </p:grpSpPr>
        <p:sp>
          <p:nvSpPr>
            <p:cNvPr id="86" name="Rounded Rectangle 85">
              <a:extLst>
                <a:ext uri="{FF2B5EF4-FFF2-40B4-BE49-F238E27FC236}">
                  <a16:creationId xmlns:a16="http://schemas.microsoft.com/office/drawing/2014/main" id="{55E56AB8-C141-604C-B57A-5ED66B7AE9A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7" name="Oval 86">
              <a:extLst>
                <a:ext uri="{FF2B5EF4-FFF2-40B4-BE49-F238E27FC236}">
                  <a16:creationId xmlns:a16="http://schemas.microsoft.com/office/drawing/2014/main" id="{D93ED199-BE73-5240-84A1-2E08600C5020}"/>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Oval 88">
              <a:extLst>
                <a:ext uri="{FF2B5EF4-FFF2-40B4-BE49-F238E27FC236}">
                  <a16:creationId xmlns:a16="http://schemas.microsoft.com/office/drawing/2014/main" id="{3992F0A5-23EB-DB4E-B973-D6BE8214839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758E0FFF-59F5-2D46-A104-17710D1A2AD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C46577CE-E0FD-1E48-ABAF-65E79381F1A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2F658B19-9141-C841-B357-BB01C196817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11" name="Content Placeholder 2">
            <a:extLst>
              <a:ext uri="{FF2B5EF4-FFF2-40B4-BE49-F238E27FC236}">
                <a16:creationId xmlns:a16="http://schemas.microsoft.com/office/drawing/2014/main" id="{271E872E-2AE4-2E49-A9F9-4A0AD9D72C97}"/>
              </a:ext>
            </a:extLst>
          </p:cNvPr>
          <p:cNvSpPr txBox="1">
            <a:spLocks/>
          </p:cNvSpPr>
          <p:nvPr/>
        </p:nvSpPr>
        <p:spPr>
          <a:xfrm>
            <a:off x="7795570" y="56336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112" name="Content Placeholder 2">
                <a:extLst>
                  <a:ext uri="{FF2B5EF4-FFF2-40B4-BE49-F238E27FC236}">
                    <a16:creationId xmlns:a16="http://schemas.microsoft.com/office/drawing/2014/main" id="{5AC48D60-FA24-B94F-88A4-E51155170CD8}"/>
                  </a:ext>
                </a:extLst>
              </p:cNvPr>
              <p:cNvSpPr txBox="1">
                <a:spLocks/>
              </p:cNvSpPr>
              <p:nvPr/>
            </p:nvSpPr>
            <p:spPr>
              <a:xfrm>
                <a:off x="7563677" y="2957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12" name="Content Placeholder 2">
                <a:extLst>
                  <a:ext uri="{FF2B5EF4-FFF2-40B4-BE49-F238E27FC236}">
                    <a16:creationId xmlns:a16="http://schemas.microsoft.com/office/drawing/2014/main" id="{5AC48D60-FA24-B94F-88A4-E51155170CD8}"/>
                  </a:ext>
                </a:extLst>
              </p:cNvPr>
              <p:cNvSpPr txBox="1">
                <a:spLocks noRot="1" noChangeAspect="1" noMove="1" noResize="1" noEditPoints="1" noAdjustHandles="1" noChangeArrowheads="1" noChangeShapeType="1" noTextEdit="1"/>
              </p:cNvSpPr>
              <p:nvPr/>
            </p:nvSpPr>
            <p:spPr>
              <a:xfrm>
                <a:off x="7563677" y="2957834"/>
                <a:ext cx="1240142" cy="503588"/>
              </a:xfrm>
              <a:prstGeom prst="rect">
                <a:avLst/>
              </a:prstGeom>
              <a:blipFill>
                <a:blip r:embed="rId15"/>
                <a:stretch>
                  <a:fillRect l="-1020" r="-4082" b="-26829"/>
                </a:stretch>
              </a:blipFill>
            </p:spPr>
            <p:txBody>
              <a:bodyPr/>
              <a:lstStyle/>
              <a:p>
                <a:r>
                  <a:rPr lang="en-US">
                    <a:noFill/>
                  </a:rPr>
                  <a:t> </a:t>
                </a:r>
              </a:p>
            </p:txBody>
          </p:sp>
        </mc:Fallback>
      </mc:AlternateContent>
      <p:sp>
        <p:nvSpPr>
          <p:cNvPr id="113" name="Right Arrow 112">
            <a:extLst>
              <a:ext uri="{FF2B5EF4-FFF2-40B4-BE49-F238E27FC236}">
                <a16:creationId xmlns:a16="http://schemas.microsoft.com/office/drawing/2014/main" id="{24EF5331-30CB-3647-94A3-86917834D10C}"/>
              </a:ext>
            </a:extLst>
          </p:cNvPr>
          <p:cNvSpPr/>
          <p:nvPr/>
        </p:nvSpPr>
        <p:spPr>
          <a:xfrm rot="16200000">
            <a:off x="7925303" y="25282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4" name="Content Placeholder 2">
                <a:extLst>
                  <a:ext uri="{FF2B5EF4-FFF2-40B4-BE49-F238E27FC236}">
                    <a16:creationId xmlns:a16="http://schemas.microsoft.com/office/drawing/2014/main" id="{ECE1C869-8C44-3B46-881E-AAFC5608CCA1}"/>
                  </a:ext>
                </a:extLst>
              </p:cNvPr>
              <p:cNvSpPr txBox="1">
                <a:spLocks/>
              </p:cNvSpPr>
              <p:nvPr/>
            </p:nvSpPr>
            <p:spPr>
              <a:xfrm>
                <a:off x="7913450" y="18821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114" name="Content Placeholder 2">
                <a:extLst>
                  <a:ext uri="{FF2B5EF4-FFF2-40B4-BE49-F238E27FC236}">
                    <a16:creationId xmlns:a16="http://schemas.microsoft.com/office/drawing/2014/main" id="{ECE1C869-8C44-3B46-881E-AAFC5608CCA1}"/>
                  </a:ext>
                </a:extLst>
              </p:cNvPr>
              <p:cNvSpPr txBox="1">
                <a:spLocks noRot="1" noChangeAspect="1" noMove="1" noResize="1" noEditPoints="1" noAdjustHandles="1" noChangeArrowheads="1" noChangeShapeType="1" noTextEdit="1"/>
              </p:cNvSpPr>
              <p:nvPr/>
            </p:nvSpPr>
            <p:spPr>
              <a:xfrm>
                <a:off x="7913450" y="1882127"/>
                <a:ext cx="750397" cy="503588"/>
              </a:xfrm>
              <a:prstGeom prst="rect">
                <a:avLst/>
              </a:prstGeom>
              <a:blipFill>
                <a:blip r:embed="rId16"/>
                <a:stretch>
                  <a:fillRect b="-7317"/>
                </a:stretch>
              </a:blipFill>
            </p:spPr>
            <p:txBody>
              <a:bodyPr/>
              <a:lstStyle/>
              <a:p>
                <a:r>
                  <a:rPr lang="en-US">
                    <a:noFill/>
                  </a:rPr>
                  <a:t> </a:t>
                </a:r>
              </a:p>
            </p:txBody>
          </p:sp>
        </mc:Fallback>
      </mc:AlternateContent>
      <p:sp>
        <p:nvSpPr>
          <p:cNvPr id="115" name="Content Placeholder 2">
            <a:extLst>
              <a:ext uri="{FF2B5EF4-FFF2-40B4-BE49-F238E27FC236}">
                <a16:creationId xmlns:a16="http://schemas.microsoft.com/office/drawing/2014/main" id="{5B8DF6CB-89B6-2044-9BD2-5F3127A0FF16}"/>
              </a:ext>
            </a:extLst>
          </p:cNvPr>
          <p:cNvSpPr txBox="1">
            <a:spLocks/>
          </p:cNvSpPr>
          <p:nvPr/>
        </p:nvSpPr>
        <p:spPr>
          <a:xfrm>
            <a:off x="7695805" y="15220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116" name="Right Arrow 115">
            <a:extLst>
              <a:ext uri="{FF2B5EF4-FFF2-40B4-BE49-F238E27FC236}">
                <a16:creationId xmlns:a16="http://schemas.microsoft.com/office/drawing/2014/main" id="{256ADC24-0E1F-0747-A17F-A6653F07A44F}"/>
              </a:ext>
            </a:extLst>
          </p:cNvPr>
          <p:cNvSpPr/>
          <p:nvPr/>
        </p:nvSpPr>
        <p:spPr>
          <a:xfrm rot="16200000">
            <a:off x="7900029" y="51715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183DABB7-91F4-D945-AA92-A7CCB627FACB}"/>
              </a:ext>
            </a:extLst>
          </p:cNvPr>
          <p:cNvSpPr/>
          <p:nvPr/>
        </p:nvSpPr>
        <p:spPr>
          <a:xfrm>
            <a:off x="7344382" y="40922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ontent Placeholder 2">
            <a:extLst>
              <a:ext uri="{FF2B5EF4-FFF2-40B4-BE49-F238E27FC236}">
                <a16:creationId xmlns:a16="http://schemas.microsoft.com/office/drawing/2014/main" id="{FC011F63-E134-9547-9919-22B6B63D9006}"/>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10118872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3</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3</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3</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3</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DE2D8EC-BAF7-FD40-9F24-0D1C81460D70}"/>
              </a:ext>
            </a:extLst>
          </p:cNvPr>
          <p:cNvGrpSpPr/>
          <p:nvPr/>
        </p:nvGrpSpPr>
        <p:grpSpPr>
          <a:xfrm rot="16200000">
            <a:off x="7502453" y="4096093"/>
            <a:ext cx="1364224" cy="311369"/>
            <a:chOff x="2297660" y="4140835"/>
            <a:chExt cx="1364224" cy="311369"/>
          </a:xfrm>
        </p:grpSpPr>
        <p:sp>
          <p:nvSpPr>
            <p:cNvPr id="86" name="Rounded Rectangle 85">
              <a:extLst>
                <a:ext uri="{FF2B5EF4-FFF2-40B4-BE49-F238E27FC236}">
                  <a16:creationId xmlns:a16="http://schemas.microsoft.com/office/drawing/2014/main" id="{55E56AB8-C141-604C-B57A-5ED66B7AE9A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7" name="Oval 86">
              <a:extLst>
                <a:ext uri="{FF2B5EF4-FFF2-40B4-BE49-F238E27FC236}">
                  <a16:creationId xmlns:a16="http://schemas.microsoft.com/office/drawing/2014/main" id="{D93ED199-BE73-5240-84A1-2E08600C5020}"/>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Oval 88">
              <a:extLst>
                <a:ext uri="{FF2B5EF4-FFF2-40B4-BE49-F238E27FC236}">
                  <a16:creationId xmlns:a16="http://schemas.microsoft.com/office/drawing/2014/main" id="{3992F0A5-23EB-DB4E-B973-D6BE8214839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758E0FFF-59F5-2D46-A104-17710D1A2AD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C46577CE-E0FD-1E48-ABAF-65E79381F1A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2F658B19-9141-C841-B357-BB01C196817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11" name="Content Placeholder 2">
            <a:extLst>
              <a:ext uri="{FF2B5EF4-FFF2-40B4-BE49-F238E27FC236}">
                <a16:creationId xmlns:a16="http://schemas.microsoft.com/office/drawing/2014/main" id="{271E872E-2AE4-2E49-A9F9-4A0AD9D72C97}"/>
              </a:ext>
            </a:extLst>
          </p:cNvPr>
          <p:cNvSpPr txBox="1">
            <a:spLocks/>
          </p:cNvSpPr>
          <p:nvPr/>
        </p:nvSpPr>
        <p:spPr>
          <a:xfrm>
            <a:off x="7795570" y="56336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112" name="Content Placeholder 2">
                <a:extLst>
                  <a:ext uri="{FF2B5EF4-FFF2-40B4-BE49-F238E27FC236}">
                    <a16:creationId xmlns:a16="http://schemas.microsoft.com/office/drawing/2014/main" id="{5AC48D60-FA24-B94F-88A4-E51155170CD8}"/>
                  </a:ext>
                </a:extLst>
              </p:cNvPr>
              <p:cNvSpPr txBox="1">
                <a:spLocks/>
              </p:cNvSpPr>
              <p:nvPr/>
            </p:nvSpPr>
            <p:spPr>
              <a:xfrm>
                <a:off x="7563677" y="2957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12" name="Content Placeholder 2">
                <a:extLst>
                  <a:ext uri="{FF2B5EF4-FFF2-40B4-BE49-F238E27FC236}">
                    <a16:creationId xmlns:a16="http://schemas.microsoft.com/office/drawing/2014/main" id="{5AC48D60-FA24-B94F-88A4-E51155170CD8}"/>
                  </a:ext>
                </a:extLst>
              </p:cNvPr>
              <p:cNvSpPr txBox="1">
                <a:spLocks noRot="1" noChangeAspect="1" noMove="1" noResize="1" noEditPoints="1" noAdjustHandles="1" noChangeArrowheads="1" noChangeShapeType="1" noTextEdit="1"/>
              </p:cNvSpPr>
              <p:nvPr/>
            </p:nvSpPr>
            <p:spPr>
              <a:xfrm>
                <a:off x="7563677" y="2957834"/>
                <a:ext cx="1240142" cy="503588"/>
              </a:xfrm>
              <a:prstGeom prst="rect">
                <a:avLst/>
              </a:prstGeom>
              <a:blipFill>
                <a:blip r:embed="rId15"/>
                <a:stretch>
                  <a:fillRect l="-1020" r="-4082" b="-26829"/>
                </a:stretch>
              </a:blipFill>
            </p:spPr>
            <p:txBody>
              <a:bodyPr/>
              <a:lstStyle/>
              <a:p>
                <a:r>
                  <a:rPr lang="en-US">
                    <a:noFill/>
                  </a:rPr>
                  <a:t> </a:t>
                </a:r>
              </a:p>
            </p:txBody>
          </p:sp>
        </mc:Fallback>
      </mc:AlternateContent>
      <p:sp>
        <p:nvSpPr>
          <p:cNvPr id="113" name="Right Arrow 112">
            <a:extLst>
              <a:ext uri="{FF2B5EF4-FFF2-40B4-BE49-F238E27FC236}">
                <a16:creationId xmlns:a16="http://schemas.microsoft.com/office/drawing/2014/main" id="{24EF5331-30CB-3647-94A3-86917834D10C}"/>
              </a:ext>
            </a:extLst>
          </p:cNvPr>
          <p:cNvSpPr/>
          <p:nvPr/>
        </p:nvSpPr>
        <p:spPr>
          <a:xfrm rot="16200000">
            <a:off x="7925303" y="25282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4" name="Content Placeholder 2">
                <a:extLst>
                  <a:ext uri="{FF2B5EF4-FFF2-40B4-BE49-F238E27FC236}">
                    <a16:creationId xmlns:a16="http://schemas.microsoft.com/office/drawing/2014/main" id="{ECE1C869-8C44-3B46-881E-AAFC5608CCA1}"/>
                  </a:ext>
                </a:extLst>
              </p:cNvPr>
              <p:cNvSpPr txBox="1">
                <a:spLocks/>
              </p:cNvSpPr>
              <p:nvPr/>
            </p:nvSpPr>
            <p:spPr>
              <a:xfrm>
                <a:off x="7913450" y="18821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114" name="Content Placeholder 2">
                <a:extLst>
                  <a:ext uri="{FF2B5EF4-FFF2-40B4-BE49-F238E27FC236}">
                    <a16:creationId xmlns:a16="http://schemas.microsoft.com/office/drawing/2014/main" id="{ECE1C869-8C44-3B46-881E-AAFC5608CCA1}"/>
                  </a:ext>
                </a:extLst>
              </p:cNvPr>
              <p:cNvSpPr txBox="1">
                <a:spLocks noRot="1" noChangeAspect="1" noMove="1" noResize="1" noEditPoints="1" noAdjustHandles="1" noChangeArrowheads="1" noChangeShapeType="1" noTextEdit="1"/>
              </p:cNvSpPr>
              <p:nvPr/>
            </p:nvSpPr>
            <p:spPr>
              <a:xfrm>
                <a:off x="7913450" y="1882127"/>
                <a:ext cx="750397" cy="503588"/>
              </a:xfrm>
              <a:prstGeom prst="rect">
                <a:avLst/>
              </a:prstGeom>
              <a:blipFill>
                <a:blip r:embed="rId16"/>
                <a:stretch>
                  <a:fillRect b="-7317"/>
                </a:stretch>
              </a:blipFill>
            </p:spPr>
            <p:txBody>
              <a:bodyPr/>
              <a:lstStyle/>
              <a:p>
                <a:r>
                  <a:rPr lang="en-US">
                    <a:noFill/>
                  </a:rPr>
                  <a:t> </a:t>
                </a:r>
              </a:p>
            </p:txBody>
          </p:sp>
        </mc:Fallback>
      </mc:AlternateContent>
      <p:sp>
        <p:nvSpPr>
          <p:cNvPr id="115" name="Content Placeholder 2">
            <a:extLst>
              <a:ext uri="{FF2B5EF4-FFF2-40B4-BE49-F238E27FC236}">
                <a16:creationId xmlns:a16="http://schemas.microsoft.com/office/drawing/2014/main" id="{5B8DF6CB-89B6-2044-9BD2-5F3127A0FF16}"/>
              </a:ext>
            </a:extLst>
          </p:cNvPr>
          <p:cNvSpPr txBox="1">
            <a:spLocks/>
          </p:cNvSpPr>
          <p:nvPr/>
        </p:nvSpPr>
        <p:spPr>
          <a:xfrm>
            <a:off x="7695805" y="15220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116" name="Right Arrow 115">
            <a:extLst>
              <a:ext uri="{FF2B5EF4-FFF2-40B4-BE49-F238E27FC236}">
                <a16:creationId xmlns:a16="http://schemas.microsoft.com/office/drawing/2014/main" id="{256ADC24-0E1F-0747-A17F-A6653F07A44F}"/>
              </a:ext>
            </a:extLst>
          </p:cNvPr>
          <p:cNvSpPr/>
          <p:nvPr/>
        </p:nvSpPr>
        <p:spPr>
          <a:xfrm rot="16200000">
            <a:off x="7900029" y="51715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183DABB7-91F4-D945-AA92-A7CCB627FACB}"/>
              </a:ext>
            </a:extLst>
          </p:cNvPr>
          <p:cNvSpPr/>
          <p:nvPr/>
        </p:nvSpPr>
        <p:spPr>
          <a:xfrm>
            <a:off x="7344382" y="40922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66406FB1-DAEE-C14D-A979-B5981821AE94}"/>
              </a:ext>
            </a:extLst>
          </p:cNvPr>
          <p:cNvGrpSpPr/>
          <p:nvPr/>
        </p:nvGrpSpPr>
        <p:grpSpPr>
          <a:xfrm rot="16200000">
            <a:off x="8655782" y="4096091"/>
            <a:ext cx="1364224" cy="311369"/>
            <a:chOff x="2297660" y="4140835"/>
            <a:chExt cx="1364224" cy="311369"/>
          </a:xfrm>
        </p:grpSpPr>
        <p:sp>
          <p:nvSpPr>
            <p:cNvPr id="119" name="Rounded Rectangle 118">
              <a:extLst>
                <a:ext uri="{FF2B5EF4-FFF2-40B4-BE49-F238E27FC236}">
                  <a16:creationId xmlns:a16="http://schemas.microsoft.com/office/drawing/2014/main" id="{37E3136C-1D9F-DF43-A763-457CA4D8328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3FF34B2D-FAC9-FD40-9131-28E576C1246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2" name="Oval 121">
              <a:extLst>
                <a:ext uri="{FF2B5EF4-FFF2-40B4-BE49-F238E27FC236}">
                  <a16:creationId xmlns:a16="http://schemas.microsoft.com/office/drawing/2014/main" id="{682E43F5-AD5E-5E45-B491-353A10841CEB}"/>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3" name="Oval 122">
              <a:extLst>
                <a:ext uri="{FF2B5EF4-FFF2-40B4-BE49-F238E27FC236}">
                  <a16:creationId xmlns:a16="http://schemas.microsoft.com/office/drawing/2014/main" id="{CAF57984-4362-BE4D-8F5C-F35A994EE03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CE42A92-0F13-474D-A99A-E597F53EE1A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D4BAA489-6DD7-5346-B4A2-8D4C7F4F28A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26" name="Content Placeholder 2">
                <a:extLst>
                  <a:ext uri="{FF2B5EF4-FFF2-40B4-BE49-F238E27FC236}">
                    <a16:creationId xmlns:a16="http://schemas.microsoft.com/office/drawing/2014/main" id="{5F5B24E0-3A0F-F244-8395-0DD910C4066D}"/>
                  </a:ext>
                </a:extLst>
              </p:cNvPr>
              <p:cNvSpPr txBox="1">
                <a:spLocks/>
              </p:cNvSpPr>
              <p:nvPr/>
            </p:nvSpPr>
            <p:spPr>
              <a:xfrm>
                <a:off x="8717006" y="29578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26" name="Content Placeholder 2">
                <a:extLst>
                  <a:ext uri="{FF2B5EF4-FFF2-40B4-BE49-F238E27FC236}">
                    <a16:creationId xmlns:a16="http://schemas.microsoft.com/office/drawing/2014/main" id="{5F5B24E0-3A0F-F244-8395-0DD910C4066D}"/>
                  </a:ext>
                </a:extLst>
              </p:cNvPr>
              <p:cNvSpPr txBox="1">
                <a:spLocks noRot="1" noChangeAspect="1" noMove="1" noResize="1" noEditPoints="1" noAdjustHandles="1" noChangeArrowheads="1" noChangeShapeType="1" noTextEdit="1"/>
              </p:cNvSpPr>
              <p:nvPr/>
            </p:nvSpPr>
            <p:spPr>
              <a:xfrm>
                <a:off x="8717006" y="2957832"/>
                <a:ext cx="1240142" cy="503588"/>
              </a:xfrm>
              <a:prstGeom prst="rect">
                <a:avLst/>
              </a:prstGeom>
              <a:blipFill>
                <a:blip r:embed="rId17"/>
                <a:stretch>
                  <a:fillRect r="-4040" b="-26829"/>
                </a:stretch>
              </a:blipFill>
            </p:spPr>
            <p:txBody>
              <a:bodyPr/>
              <a:lstStyle/>
              <a:p>
                <a:r>
                  <a:rPr lang="en-US">
                    <a:noFill/>
                  </a:rPr>
                  <a:t> </a:t>
                </a:r>
              </a:p>
            </p:txBody>
          </p:sp>
        </mc:Fallback>
      </mc:AlternateContent>
      <p:sp>
        <p:nvSpPr>
          <p:cNvPr id="127" name="Right Arrow 126">
            <a:extLst>
              <a:ext uri="{FF2B5EF4-FFF2-40B4-BE49-F238E27FC236}">
                <a16:creationId xmlns:a16="http://schemas.microsoft.com/office/drawing/2014/main" id="{5B6FAF4A-8F46-2F45-B9B1-D0E83E12798B}"/>
              </a:ext>
            </a:extLst>
          </p:cNvPr>
          <p:cNvSpPr/>
          <p:nvPr/>
        </p:nvSpPr>
        <p:spPr>
          <a:xfrm rot="16200000">
            <a:off x="9078632" y="25282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8" name="Content Placeholder 2">
                <a:extLst>
                  <a:ext uri="{FF2B5EF4-FFF2-40B4-BE49-F238E27FC236}">
                    <a16:creationId xmlns:a16="http://schemas.microsoft.com/office/drawing/2014/main" id="{9C6006D6-136E-C948-BB3E-FBFB0CA509DB}"/>
                  </a:ext>
                </a:extLst>
              </p:cNvPr>
              <p:cNvSpPr txBox="1">
                <a:spLocks/>
              </p:cNvSpPr>
              <p:nvPr/>
            </p:nvSpPr>
            <p:spPr>
              <a:xfrm>
                <a:off x="9066779" y="18821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128" name="Content Placeholder 2">
                <a:extLst>
                  <a:ext uri="{FF2B5EF4-FFF2-40B4-BE49-F238E27FC236}">
                    <a16:creationId xmlns:a16="http://schemas.microsoft.com/office/drawing/2014/main" id="{9C6006D6-136E-C948-BB3E-FBFB0CA509DB}"/>
                  </a:ext>
                </a:extLst>
              </p:cNvPr>
              <p:cNvSpPr txBox="1">
                <a:spLocks noRot="1" noChangeAspect="1" noMove="1" noResize="1" noEditPoints="1" noAdjustHandles="1" noChangeArrowheads="1" noChangeShapeType="1" noTextEdit="1"/>
              </p:cNvSpPr>
              <p:nvPr/>
            </p:nvSpPr>
            <p:spPr>
              <a:xfrm>
                <a:off x="9066779" y="1882125"/>
                <a:ext cx="750397" cy="503588"/>
              </a:xfrm>
              <a:prstGeom prst="rect">
                <a:avLst/>
              </a:prstGeom>
              <a:blipFill>
                <a:blip r:embed="rId18"/>
                <a:stretch>
                  <a:fillRect b="-7317"/>
                </a:stretch>
              </a:blipFill>
            </p:spPr>
            <p:txBody>
              <a:bodyPr/>
              <a:lstStyle/>
              <a:p>
                <a:r>
                  <a:rPr lang="en-US">
                    <a:noFill/>
                  </a:rPr>
                  <a:t> </a:t>
                </a:r>
              </a:p>
            </p:txBody>
          </p:sp>
        </mc:Fallback>
      </mc:AlternateContent>
      <p:sp>
        <p:nvSpPr>
          <p:cNvPr id="129" name="Content Placeholder 2">
            <a:extLst>
              <a:ext uri="{FF2B5EF4-FFF2-40B4-BE49-F238E27FC236}">
                <a16:creationId xmlns:a16="http://schemas.microsoft.com/office/drawing/2014/main" id="{AC5A6D6E-ADA8-2A40-A298-9B5389CE04A7}"/>
              </a:ext>
            </a:extLst>
          </p:cNvPr>
          <p:cNvSpPr txBox="1">
            <a:spLocks/>
          </p:cNvSpPr>
          <p:nvPr/>
        </p:nvSpPr>
        <p:spPr>
          <a:xfrm>
            <a:off x="8849134" y="15220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130" name="Right Arrow 129">
            <a:extLst>
              <a:ext uri="{FF2B5EF4-FFF2-40B4-BE49-F238E27FC236}">
                <a16:creationId xmlns:a16="http://schemas.microsoft.com/office/drawing/2014/main" id="{3AD5D227-0391-E742-B545-F41EDB7AA868}"/>
              </a:ext>
            </a:extLst>
          </p:cNvPr>
          <p:cNvSpPr/>
          <p:nvPr/>
        </p:nvSpPr>
        <p:spPr>
          <a:xfrm rot="16200000">
            <a:off x="9053358" y="51715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B286ECE6-C3D5-6344-8DEB-4BDC1A3D61E1}"/>
              </a:ext>
            </a:extLst>
          </p:cNvPr>
          <p:cNvSpPr/>
          <p:nvPr/>
        </p:nvSpPr>
        <p:spPr>
          <a:xfrm>
            <a:off x="8497711" y="40922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C48942CC-FF29-0C44-9F78-2988DABB39DA}"/>
              </a:ext>
            </a:extLst>
          </p:cNvPr>
          <p:cNvSpPr txBox="1">
            <a:spLocks/>
          </p:cNvSpPr>
          <p:nvPr/>
        </p:nvSpPr>
        <p:spPr>
          <a:xfrm>
            <a:off x="8699603" y="56366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sp>
        <p:nvSpPr>
          <p:cNvPr id="133" name="Content Placeholder 2">
            <a:extLst>
              <a:ext uri="{FF2B5EF4-FFF2-40B4-BE49-F238E27FC236}">
                <a16:creationId xmlns:a16="http://schemas.microsoft.com/office/drawing/2014/main" id="{DC5DAAB2-9538-1B44-854D-E885916EA4B5}"/>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409893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181098" y="216512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estimates the probability of any sequence of words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16</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096BD258-7A40-2A4B-90F1-A89796C19F93}"/>
              </a:ext>
            </a:extLst>
          </p:cNvPr>
          <p:cNvSpPr txBox="1">
            <a:spLocks/>
          </p:cNvSpPr>
          <p:nvPr/>
        </p:nvSpPr>
        <p:spPr>
          <a:xfrm>
            <a:off x="1020755" y="1296623"/>
            <a:ext cx="3923205" cy="637451"/>
          </a:xfrm>
          <a:prstGeom prst="rect">
            <a:avLst/>
          </a:prstGeom>
          <a:solidFill>
            <a:srgbClr val="FFF2CC"/>
          </a:solidFill>
          <a:ln w="82550">
            <a:solidFill>
              <a:srgbClr val="00206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FORMAL DEFINITION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134F3EA-FE50-8C45-8EB8-0CA407E8F2F4}"/>
                  </a:ext>
                </a:extLst>
              </p:cNvPr>
              <p:cNvSpPr txBox="1">
                <a:spLocks/>
              </p:cNvSpPr>
              <p:nvPr/>
            </p:nvSpPr>
            <p:spPr>
              <a:xfrm>
                <a:off x="1155698" y="3526645"/>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7" name="Content Placeholder 2">
                <a:extLst>
                  <a:ext uri="{FF2B5EF4-FFF2-40B4-BE49-F238E27FC236}">
                    <a16:creationId xmlns:a16="http://schemas.microsoft.com/office/drawing/2014/main" id="{C134F3EA-FE50-8C45-8EB8-0CA407E8F2F4}"/>
                  </a:ext>
                </a:extLst>
              </p:cNvPr>
              <p:cNvSpPr txBox="1">
                <a:spLocks noRot="1" noChangeAspect="1" noMove="1" noResize="1" noEditPoints="1" noAdjustHandles="1" noChangeArrowheads="1" noChangeShapeType="1" noTextEdit="1"/>
              </p:cNvSpPr>
              <p:nvPr/>
            </p:nvSpPr>
            <p:spPr>
              <a:xfrm>
                <a:off x="1155698" y="3526645"/>
                <a:ext cx="9829801"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30123A4-76B2-0A49-9901-12B2BC1C0DE7}"/>
                  </a:ext>
                </a:extLst>
              </p:cNvPr>
              <p:cNvSpPr txBox="1">
                <a:spLocks/>
              </p:cNvSpPr>
              <p:nvPr/>
            </p:nvSpPr>
            <p:spPr>
              <a:xfrm>
                <a:off x="1155698" y="48055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a:t>
                </a:r>
              </a:p>
            </p:txBody>
          </p:sp>
        </mc:Choice>
        <mc:Fallback xmlns="">
          <p:sp>
            <p:nvSpPr>
              <p:cNvPr id="9" name="Content Placeholder 2">
                <a:extLst>
                  <a:ext uri="{FF2B5EF4-FFF2-40B4-BE49-F238E27FC236}">
                    <a16:creationId xmlns:a16="http://schemas.microsoft.com/office/drawing/2014/main" id="{230123A4-76B2-0A49-9901-12B2BC1C0DE7}"/>
                  </a:ext>
                </a:extLst>
              </p:cNvPr>
              <p:cNvSpPr txBox="1">
                <a:spLocks noRot="1" noChangeAspect="1" noMove="1" noResize="1" noEditPoints="1" noAdjustHandles="1" noChangeArrowheads="1" noChangeShapeType="1" noTextEdit="1"/>
              </p:cNvSpPr>
              <p:nvPr/>
            </p:nvSpPr>
            <p:spPr>
              <a:xfrm>
                <a:off x="1155698" y="4805504"/>
                <a:ext cx="9829801" cy="7340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7BA8F0B-B84F-F543-98EC-71505B3783F4}"/>
                  </a:ext>
                </a:extLst>
              </p:cNvPr>
              <p:cNvSpPr txBox="1">
                <a:spLocks/>
              </p:cNvSpPr>
              <p:nvPr/>
            </p:nvSpPr>
            <p:spPr>
              <a:xfrm>
                <a:off x="5168895" y="38834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1" name="Content Placeholder 2">
                <a:extLst>
                  <a:ext uri="{FF2B5EF4-FFF2-40B4-BE49-F238E27FC236}">
                    <a16:creationId xmlns:a16="http://schemas.microsoft.com/office/drawing/2014/main" id="{87BA8F0B-B84F-F543-98EC-71505B3783F4}"/>
                  </a:ext>
                </a:extLst>
              </p:cNvPr>
              <p:cNvSpPr txBox="1">
                <a:spLocks noRot="1" noChangeAspect="1" noMove="1" noResize="1" noEditPoints="1" noAdjustHandles="1" noChangeArrowheads="1" noChangeShapeType="1" noTextEdit="1"/>
              </p:cNvSpPr>
              <p:nvPr/>
            </p:nvSpPr>
            <p:spPr>
              <a:xfrm>
                <a:off x="5168895" y="3883499"/>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6C0CCAC-B7CE-E44A-A164-D32E2FBC15DD}"/>
                  </a:ext>
                </a:extLst>
              </p:cNvPr>
              <p:cNvSpPr txBox="1">
                <a:spLocks/>
              </p:cNvSpPr>
              <p:nvPr/>
            </p:nvSpPr>
            <p:spPr>
              <a:xfrm>
                <a:off x="5765797" y="386796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2" name="Content Placeholder 2">
                <a:extLst>
                  <a:ext uri="{FF2B5EF4-FFF2-40B4-BE49-F238E27FC236}">
                    <a16:creationId xmlns:a16="http://schemas.microsoft.com/office/drawing/2014/main" id="{E6C0CCAC-B7CE-E44A-A164-D32E2FBC15DD}"/>
                  </a:ext>
                </a:extLst>
              </p:cNvPr>
              <p:cNvSpPr txBox="1">
                <a:spLocks noRot="1" noChangeAspect="1" noMove="1" noResize="1" noEditPoints="1" noAdjustHandles="1" noChangeArrowheads="1" noChangeShapeType="1" noTextEdit="1"/>
              </p:cNvSpPr>
              <p:nvPr/>
            </p:nvSpPr>
            <p:spPr>
              <a:xfrm>
                <a:off x="5765797" y="3867966"/>
                <a:ext cx="609602" cy="469672"/>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D64B923D-D6D6-2549-A2E2-BB14B739844D}"/>
                  </a:ext>
                </a:extLst>
              </p:cNvPr>
              <p:cNvSpPr txBox="1">
                <a:spLocks/>
              </p:cNvSpPr>
              <p:nvPr/>
            </p:nvSpPr>
            <p:spPr>
              <a:xfrm>
                <a:off x="6362698" y="387079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4" name="Content Placeholder 2">
                <a:extLst>
                  <a:ext uri="{FF2B5EF4-FFF2-40B4-BE49-F238E27FC236}">
                    <a16:creationId xmlns:a16="http://schemas.microsoft.com/office/drawing/2014/main" id="{D64B923D-D6D6-2549-A2E2-BB14B739844D}"/>
                  </a:ext>
                </a:extLst>
              </p:cNvPr>
              <p:cNvSpPr txBox="1">
                <a:spLocks noRot="1" noChangeAspect="1" noMove="1" noResize="1" noEditPoints="1" noAdjustHandles="1" noChangeArrowheads="1" noChangeShapeType="1" noTextEdit="1"/>
              </p:cNvSpPr>
              <p:nvPr/>
            </p:nvSpPr>
            <p:spPr>
              <a:xfrm>
                <a:off x="6362698" y="3870799"/>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DD33A3F4-41B1-9A4C-8DE1-B4E7920C8496}"/>
                  </a:ext>
                </a:extLst>
              </p:cNvPr>
              <p:cNvSpPr txBox="1">
                <a:spLocks/>
              </p:cNvSpPr>
              <p:nvPr/>
            </p:nvSpPr>
            <p:spPr>
              <a:xfrm>
                <a:off x="6940546" y="386977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5" name="Content Placeholder 2">
                <a:extLst>
                  <a:ext uri="{FF2B5EF4-FFF2-40B4-BE49-F238E27FC236}">
                    <a16:creationId xmlns:a16="http://schemas.microsoft.com/office/drawing/2014/main" id="{DD33A3F4-41B1-9A4C-8DE1-B4E7920C8496}"/>
                  </a:ext>
                </a:extLst>
              </p:cNvPr>
              <p:cNvSpPr txBox="1">
                <a:spLocks noRot="1" noChangeAspect="1" noMove="1" noResize="1" noEditPoints="1" noAdjustHandles="1" noChangeArrowheads="1" noChangeShapeType="1" noTextEdit="1"/>
              </p:cNvSpPr>
              <p:nvPr/>
            </p:nvSpPr>
            <p:spPr>
              <a:xfrm>
                <a:off x="6940546" y="3869772"/>
                <a:ext cx="609602" cy="469672"/>
              </a:xfrm>
              <a:prstGeom prst="rect">
                <a:avLst/>
              </a:prstGeom>
              <a:blipFill>
                <a:blip r:embed="rId8"/>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EDD0168-C850-D64D-AE3F-2C2C3B79AA40}"/>
                  </a:ext>
                </a:extLst>
              </p:cNvPr>
              <p:cNvSpPr txBox="1">
                <a:spLocks/>
              </p:cNvSpPr>
              <p:nvPr/>
            </p:nvSpPr>
            <p:spPr>
              <a:xfrm>
                <a:off x="7562848" y="387828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6" name="Content Placeholder 2">
                <a:extLst>
                  <a:ext uri="{FF2B5EF4-FFF2-40B4-BE49-F238E27FC236}">
                    <a16:creationId xmlns:a16="http://schemas.microsoft.com/office/drawing/2014/main" id="{4EDD0168-C850-D64D-AE3F-2C2C3B79AA40}"/>
                  </a:ext>
                </a:extLst>
              </p:cNvPr>
              <p:cNvSpPr txBox="1">
                <a:spLocks noRot="1" noChangeAspect="1" noMove="1" noResize="1" noEditPoints="1" noAdjustHandles="1" noChangeArrowheads="1" noChangeShapeType="1" noTextEdit="1"/>
              </p:cNvSpPr>
              <p:nvPr/>
            </p:nvSpPr>
            <p:spPr>
              <a:xfrm>
                <a:off x="7562848" y="3878289"/>
                <a:ext cx="609602" cy="469672"/>
              </a:xfrm>
              <a:prstGeom prst="rect">
                <a:avLst/>
              </a:prstGeom>
              <a:blipFill>
                <a:blip r:embed="rId9"/>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025704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25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4</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4</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4</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4</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25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DE2D8EC-BAF7-FD40-9F24-0D1C81460D70}"/>
              </a:ext>
            </a:extLst>
          </p:cNvPr>
          <p:cNvGrpSpPr/>
          <p:nvPr/>
        </p:nvGrpSpPr>
        <p:grpSpPr>
          <a:xfrm rot="16200000">
            <a:off x="7502453" y="4096093"/>
            <a:ext cx="1364224" cy="311369"/>
            <a:chOff x="2297660" y="4140835"/>
            <a:chExt cx="1364224" cy="311369"/>
          </a:xfrm>
        </p:grpSpPr>
        <p:sp>
          <p:nvSpPr>
            <p:cNvPr id="86" name="Rounded Rectangle 85">
              <a:extLst>
                <a:ext uri="{FF2B5EF4-FFF2-40B4-BE49-F238E27FC236}">
                  <a16:creationId xmlns:a16="http://schemas.microsoft.com/office/drawing/2014/main" id="{55E56AB8-C141-604C-B57A-5ED66B7AE9A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7" name="Oval 86">
              <a:extLst>
                <a:ext uri="{FF2B5EF4-FFF2-40B4-BE49-F238E27FC236}">
                  <a16:creationId xmlns:a16="http://schemas.microsoft.com/office/drawing/2014/main" id="{D93ED199-BE73-5240-84A1-2E08600C5020}"/>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Oval 88">
              <a:extLst>
                <a:ext uri="{FF2B5EF4-FFF2-40B4-BE49-F238E27FC236}">
                  <a16:creationId xmlns:a16="http://schemas.microsoft.com/office/drawing/2014/main" id="{3992F0A5-23EB-DB4E-B973-D6BE8214839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758E0FFF-59F5-2D46-A104-17710D1A2AD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C46577CE-E0FD-1E48-ABAF-65E79381F1A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2F658B19-9141-C841-B357-BB01C196817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11" name="Content Placeholder 2">
            <a:extLst>
              <a:ext uri="{FF2B5EF4-FFF2-40B4-BE49-F238E27FC236}">
                <a16:creationId xmlns:a16="http://schemas.microsoft.com/office/drawing/2014/main" id="{271E872E-2AE4-2E49-A9F9-4A0AD9D72C97}"/>
              </a:ext>
            </a:extLst>
          </p:cNvPr>
          <p:cNvSpPr txBox="1">
            <a:spLocks/>
          </p:cNvSpPr>
          <p:nvPr/>
        </p:nvSpPr>
        <p:spPr>
          <a:xfrm>
            <a:off x="7795570" y="56336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112" name="Content Placeholder 2">
                <a:extLst>
                  <a:ext uri="{FF2B5EF4-FFF2-40B4-BE49-F238E27FC236}">
                    <a16:creationId xmlns:a16="http://schemas.microsoft.com/office/drawing/2014/main" id="{5AC48D60-FA24-B94F-88A4-E51155170CD8}"/>
                  </a:ext>
                </a:extLst>
              </p:cNvPr>
              <p:cNvSpPr txBox="1">
                <a:spLocks/>
              </p:cNvSpPr>
              <p:nvPr/>
            </p:nvSpPr>
            <p:spPr>
              <a:xfrm>
                <a:off x="7563677" y="2957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12" name="Content Placeholder 2">
                <a:extLst>
                  <a:ext uri="{FF2B5EF4-FFF2-40B4-BE49-F238E27FC236}">
                    <a16:creationId xmlns:a16="http://schemas.microsoft.com/office/drawing/2014/main" id="{5AC48D60-FA24-B94F-88A4-E51155170CD8}"/>
                  </a:ext>
                </a:extLst>
              </p:cNvPr>
              <p:cNvSpPr txBox="1">
                <a:spLocks noRot="1" noChangeAspect="1" noMove="1" noResize="1" noEditPoints="1" noAdjustHandles="1" noChangeArrowheads="1" noChangeShapeType="1" noTextEdit="1"/>
              </p:cNvSpPr>
              <p:nvPr/>
            </p:nvSpPr>
            <p:spPr>
              <a:xfrm>
                <a:off x="7563677" y="2957834"/>
                <a:ext cx="1240142" cy="503588"/>
              </a:xfrm>
              <a:prstGeom prst="rect">
                <a:avLst/>
              </a:prstGeom>
              <a:blipFill>
                <a:blip r:embed="rId15"/>
                <a:stretch>
                  <a:fillRect l="-1020" r="-4082" b="-26829"/>
                </a:stretch>
              </a:blipFill>
            </p:spPr>
            <p:txBody>
              <a:bodyPr/>
              <a:lstStyle/>
              <a:p>
                <a:r>
                  <a:rPr lang="en-US">
                    <a:noFill/>
                  </a:rPr>
                  <a:t> </a:t>
                </a:r>
              </a:p>
            </p:txBody>
          </p:sp>
        </mc:Fallback>
      </mc:AlternateContent>
      <p:sp>
        <p:nvSpPr>
          <p:cNvPr id="113" name="Right Arrow 112">
            <a:extLst>
              <a:ext uri="{FF2B5EF4-FFF2-40B4-BE49-F238E27FC236}">
                <a16:creationId xmlns:a16="http://schemas.microsoft.com/office/drawing/2014/main" id="{24EF5331-30CB-3647-94A3-86917834D10C}"/>
              </a:ext>
            </a:extLst>
          </p:cNvPr>
          <p:cNvSpPr/>
          <p:nvPr/>
        </p:nvSpPr>
        <p:spPr>
          <a:xfrm rot="16200000">
            <a:off x="7925303" y="25282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4" name="Content Placeholder 2">
                <a:extLst>
                  <a:ext uri="{FF2B5EF4-FFF2-40B4-BE49-F238E27FC236}">
                    <a16:creationId xmlns:a16="http://schemas.microsoft.com/office/drawing/2014/main" id="{ECE1C869-8C44-3B46-881E-AAFC5608CCA1}"/>
                  </a:ext>
                </a:extLst>
              </p:cNvPr>
              <p:cNvSpPr txBox="1">
                <a:spLocks/>
              </p:cNvSpPr>
              <p:nvPr/>
            </p:nvSpPr>
            <p:spPr>
              <a:xfrm>
                <a:off x="7913450" y="18821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114" name="Content Placeholder 2">
                <a:extLst>
                  <a:ext uri="{FF2B5EF4-FFF2-40B4-BE49-F238E27FC236}">
                    <a16:creationId xmlns:a16="http://schemas.microsoft.com/office/drawing/2014/main" id="{ECE1C869-8C44-3B46-881E-AAFC5608CCA1}"/>
                  </a:ext>
                </a:extLst>
              </p:cNvPr>
              <p:cNvSpPr txBox="1">
                <a:spLocks noRot="1" noChangeAspect="1" noMove="1" noResize="1" noEditPoints="1" noAdjustHandles="1" noChangeArrowheads="1" noChangeShapeType="1" noTextEdit="1"/>
              </p:cNvSpPr>
              <p:nvPr/>
            </p:nvSpPr>
            <p:spPr>
              <a:xfrm>
                <a:off x="7913450" y="1882127"/>
                <a:ext cx="750397" cy="503588"/>
              </a:xfrm>
              <a:prstGeom prst="rect">
                <a:avLst/>
              </a:prstGeom>
              <a:blipFill>
                <a:blip r:embed="rId16"/>
                <a:stretch>
                  <a:fillRect b="-7317"/>
                </a:stretch>
              </a:blipFill>
            </p:spPr>
            <p:txBody>
              <a:bodyPr/>
              <a:lstStyle/>
              <a:p>
                <a:r>
                  <a:rPr lang="en-US">
                    <a:noFill/>
                  </a:rPr>
                  <a:t> </a:t>
                </a:r>
              </a:p>
            </p:txBody>
          </p:sp>
        </mc:Fallback>
      </mc:AlternateContent>
      <p:sp>
        <p:nvSpPr>
          <p:cNvPr id="115" name="Content Placeholder 2">
            <a:extLst>
              <a:ext uri="{FF2B5EF4-FFF2-40B4-BE49-F238E27FC236}">
                <a16:creationId xmlns:a16="http://schemas.microsoft.com/office/drawing/2014/main" id="{5B8DF6CB-89B6-2044-9BD2-5F3127A0FF16}"/>
              </a:ext>
            </a:extLst>
          </p:cNvPr>
          <p:cNvSpPr txBox="1">
            <a:spLocks/>
          </p:cNvSpPr>
          <p:nvPr/>
        </p:nvSpPr>
        <p:spPr>
          <a:xfrm>
            <a:off x="7695805" y="15220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116" name="Right Arrow 115">
            <a:extLst>
              <a:ext uri="{FF2B5EF4-FFF2-40B4-BE49-F238E27FC236}">
                <a16:creationId xmlns:a16="http://schemas.microsoft.com/office/drawing/2014/main" id="{256ADC24-0E1F-0747-A17F-A6653F07A44F}"/>
              </a:ext>
            </a:extLst>
          </p:cNvPr>
          <p:cNvSpPr/>
          <p:nvPr/>
        </p:nvSpPr>
        <p:spPr>
          <a:xfrm rot="16200000">
            <a:off x="7900029" y="51715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183DABB7-91F4-D945-AA92-A7CCB627FACB}"/>
              </a:ext>
            </a:extLst>
          </p:cNvPr>
          <p:cNvSpPr/>
          <p:nvPr/>
        </p:nvSpPr>
        <p:spPr>
          <a:xfrm>
            <a:off x="7344382" y="40922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66406FB1-DAEE-C14D-A979-B5981821AE94}"/>
              </a:ext>
            </a:extLst>
          </p:cNvPr>
          <p:cNvGrpSpPr/>
          <p:nvPr/>
        </p:nvGrpSpPr>
        <p:grpSpPr>
          <a:xfrm rot="16200000">
            <a:off x="8655782" y="4096091"/>
            <a:ext cx="1364224" cy="311369"/>
            <a:chOff x="2297660" y="4140835"/>
            <a:chExt cx="1364224" cy="311369"/>
          </a:xfrm>
        </p:grpSpPr>
        <p:sp>
          <p:nvSpPr>
            <p:cNvPr id="119" name="Rounded Rectangle 118">
              <a:extLst>
                <a:ext uri="{FF2B5EF4-FFF2-40B4-BE49-F238E27FC236}">
                  <a16:creationId xmlns:a16="http://schemas.microsoft.com/office/drawing/2014/main" id="{37E3136C-1D9F-DF43-A763-457CA4D8328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3FF34B2D-FAC9-FD40-9131-28E576C1246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2" name="Oval 121">
              <a:extLst>
                <a:ext uri="{FF2B5EF4-FFF2-40B4-BE49-F238E27FC236}">
                  <a16:creationId xmlns:a16="http://schemas.microsoft.com/office/drawing/2014/main" id="{682E43F5-AD5E-5E45-B491-353A10841CEB}"/>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3" name="Oval 122">
              <a:extLst>
                <a:ext uri="{FF2B5EF4-FFF2-40B4-BE49-F238E27FC236}">
                  <a16:creationId xmlns:a16="http://schemas.microsoft.com/office/drawing/2014/main" id="{CAF57984-4362-BE4D-8F5C-F35A994EE03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CE42A92-0F13-474D-A99A-E597F53EE1A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D4BAA489-6DD7-5346-B4A2-8D4C7F4F28A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26" name="Content Placeholder 2">
                <a:extLst>
                  <a:ext uri="{FF2B5EF4-FFF2-40B4-BE49-F238E27FC236}">
                    <a16:creationId xmlns:a16="http://schemas.microsoft.com/office/drawing/2014/main" id="{5F5B24E0-3A0F-F244-8395-0DD910C4066D}"/>
                  </a:ext>
                </a:extLst>
              </p:cNvPr>
              <p:cNvSpPr txBox="1">
                <a:spLocks/>
              </p:cNvSpPr>
              <p:nvPr/>
            </p:nvSpPr>
            <p:spPr>
              <a:xfrm>
                <a:off x="8717006" y="29578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26" name="Content Placeholder 2">
                <a:extLst>
                  <a:ext uri="{FF2B5EF4-FFF2-40B4-BE49-F238E27FC236}">
                    <a16:creationId xmlns:a16="http://schemas.microsoft.com/office/drawing/2014/main" id="{5F5B24E0-3A0F-F244-8395-0DD910C4066D}"/>
                  </a:ext>
                </a:extLst>
              </p:cNvPr>
              <p:cNvSpPr txBox="1">
                <a:spLocks noRot="1" noChangeAspect="1" noMove="1" noResize="1" noEditPoints="1" noAdjustHandles="1" noChangeArrowheads="1" noChangeShapeType="1" noTextEdit="1"/>
              </p:cNvSpPr>
              <p:nvPr/>
            </p:nvSpPr>
            <p:spPr>
              <a:xfrm>
                <a:off x="8717006" y="2957832"/>
                <a:ext cx="1240142" cy="503588"/>
              </a:xfrm>
              <a:prstGeom prst="rect">
                <a:avLst/>
              </a:prstGeom>
              <a:blipFill>
                <a:blip r:embed="rId17"/>
                <a:stretch>
                  <a:fillRect r="-4040" b="-26829"/>
                </a:stretch>
              </a:blipFill>
            </p:spPr>
            <p:txBody>
              <a:bodyPr/>
              <a:lstStyle/>
              <a:p>
                <a:r>
                  <a:rPr lang="en-US">
                    <a:noFill/>
                  </a:rPr>
                  <a:t> </a:t>
                </a:r>
              </a:p>
            </p:txBody>
          </p:sp>
        </mc:Fallback>
      </mc:AlternateContent>
      <p:sp>
        <p:nvSpPr>
          <p:cNvPr id="127" name="Right Arrow 126">
            <a:extLst>
              <a:ext uri="{FF2B5EF4-FFF2-40B4-BE49-F238E27FC236}">
                <a16:creationId xmlns:a16="http://schemas.microsoft.com/office/drawing/2014/main" id="{5B6FAF4A-8F46-2F45-B9B1-D0E83E12798B}"/>
              </a:ext>
            </a:extLst>
          </p:cNvPr>
          <p:cNvSpPr/>
          <p:nvPr/>
        </p:nvSpPr>
        <p:spPr>
          <a:xfrm rot="16200000">
            <a:off x="9078632" y="25282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8" name="Content Placeholder 2">
                <a:extLst>
                  <a:ext uri="{FF2B5EF4-FFF2-40B4-BE49-F238E27FC236}">
                    <a16:creationId xmlns:a16="http://schemas.microsoft.com/office/drawing/2014/main" id="{9C6006D6-136E-C948-BB3E-FBFB0CA509DB}"/>
                  </a:ext>
                </a:extLst>
              </p:cNvPr>
              <p:cNvSpPr txBox="1">
                <a:spLocks/>
              </p:cNvSpPr>
              <p:nvPr/>
            </p:nvSpPr>
            <p:spPr>
              <a:xfrm>
                <a:off x="9066779" y="18821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128" name="Content Placeholder 2">
                <a:extLst>
                  <a:ext uri="{FF2B5EF4-FFF2-40B4-BE49-F238E27FC236}">
                    <a16:creationId xmlns:a16="http://schemas.microsoft.com/office/drawing/2014/main" id="{9C6006D6-136E-C948-BB3E-FBFB0CA509DB}"/>
                  </a:ext>
                </a:extLst>
              </p:cNvPr>
              <p:cNvSpPr txBox="1">
                <a:spLocks noRot="1" noChangeAspect="1" noMove="1" noResize="1" noEditPoints="1" noAdjustHandles="1" noChangeArrowheads="1" noChangeShapeType="1" noTextEdit="1"/>
              </p:cNvSpPr>
              <p:nvPr/>
            </p:nvSpPr>
            <p:spPr>
              <a:xfrm>
                <a:off x="9066779" y="1882125"/>
                <a:ext cx="750397" cy="503588"/>
              </a:xfrm>
              <a:prstGeom prst="rect">
                <a:avLst/>
              </a:prstGeom>
              <a:blipFill>
                <a:blip r:embed="rId18"/>
                <a:stretch>
                  <a:fillRect b="-7317"/>
                </a:stretch>
              </a:blipFill>
            </p:spPr>
            <p:txBody>
              <a:bodyPr/>
              <a:lstStyle/>
              <a:p>
                <a:r>
                  <a:rPr lang="en-US">
                    <a:noFill/>
                  </a:rPr>
                  <a:t> </a:t>
                </a:r>
              </a:p>
            </p:txBody>
          </p:sp>
        </mc:Fallback>
      </mc:AlternateContent>
      <p:sp>
        <p:nvSpPr>
          <p:cNvPr id="129" name="Content Placeholder 2">
            <a:extLst>
              <a:ext uri="{FF2B5EF4-FFF2-40B4-BE49-F238E27FC236}">
                <a16:creationId xmlns:a16="http://schemas.microsoft.com/office/drawing/2014/main" id="{AC5A6D6E-ADA8-2A40-A298-9B5389CE04A7}"/>
              </a:ext>
            </a:extLst>
          </p:cNvPr>
          <p:cNvSpPr txBox="1">
            <a:spLocks/>
          </p:cNvSpPr>
          <p:nvPr/>
        </p:nvSpPr>
        <p:spPr>
          <a:xfrm>
            <a:off x="8849134" y="15220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130" name="Right Arrow 129">
            <a:extLst>
              <a:ext uri="{FF2B5EF4-FFF2-40B4-BE49-F238E27FC236}">
                <a16:creationId xmlns:a16="http://schemas.microsoft.com/office/drawing/2014/main" id="{3AD5D227-0391-E742-B545-F41EDB7AA868}"/>
              </a:ext>
            </a:extLst>
          </p:cNvPr>
          <p:cNvSpPr/>
          <p:nvPr/>
        </p:nvSpPr>
        <p:spPr>
          <a:xfrm rot="16200000">
            <a:off x="9053358" y="51715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B286ECE6-C3D5-6344-8DEB-4BDC1A3D61E1}"/>
              </a:ext>
            </a:extLst>
          </p:cNvPr>
          <p:cNvSpPr/>
          <p:nvPr/>
        </p:nvSpPr>
        <p:spPr>
          <a:xfrm>
            <a:off x="8497711" y="40922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C48942CC-FF29-0C44-9F78-2988DABB39DA}"/>
              </a:ext>
            </a:extLst>
          </p:cNvPr>
          <p:cNvSpPr txBox="1">
            <a:spLocks/>
          </p:cNvSpPr>
          <p:nvPr/>
        </p:nvSpPr>
        <p:spPr>
          <a:xfrm>
            <a:off x="8699603" y="56366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grpSp>
        <p:nvGrpSpPr>
          <p:cNvPr id="133" name="Group 132">
            <a:extLst>
              <a:ext uri="{FF2B5EF4-FFF2-40B4-BE49-F238E27FC236}">
                <a16:creationId xmlns:a16="http://schemas.microsoft.com/office/drawing/2014/main" id="{2DE77E64-C13A-8347-A412-E275E7424C0C}"/>
              </a:ext>
            </a:extLst>
          </p:cNvPr>
          <p:cNvGrpSpPr/>
          <p:nvPr/>
        </p:nvGrpSpPr>
        <p:grpSpPr>
          <a:xfrm rot="16200000">
            <a:off x="9722936" y="4096090"/>
            <a:ext cx="1364224" cy="311369"/>
            <a:chOff x="2297660" y="4140835"/>
            <a:chExt cx="1364224" cy="311369"/>
          </a:xfrm>
        </p:grpSpPr>
        <p:sp>
          <p:nvSpPr>
            <p:cNvPr id="134" name="Rounded Rectangle 133">
              <a:extLst>
                <a:ext uri="{FF2B5EF4-FFF2-40B4-BE49-F238E27FC236}">
                  <a16:creationId xmlns:a16="http://schemas.microsoft.com/office/drawing/2014/main" id="{BE05EC0A-8FBA-3D40-BD5C-2BC860577ED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4D5854AA-F7B1-D345-BFF0-BFA56157EED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1AC385B3-B877-1549-A8FE-D48F666D43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497D0E09-CCBD-4443-AB20-FA2CAA36A06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8544E5EF-58ED-8341-A9E1-E4F872293A9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9" name="Oval 138">
              <a:extLst>
                <a:ext uri="{FF2B5EF4-FFF2-40B4-BE49-F238E27FC236}">
                  <a16:creationId xmlns:a16="http://schemas.microsoft.com/office/drawing/2014/main" id="{9C07F22A-7C5C-3746-A4BD-257786FDBE8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40" name="Content Placeholder 2">
                <a:extLst>
                  <a:ext uri="{FF2B5EF4-FFF2-40B4-BE49-F238E27FC236}">
                    <a16:creationId xmlns:a16="http://schemas.microsoft.com/office/drawing/2014/main" id="{DFA379A0-3ED0-BA4E-87DB-436D4B75DB98}"/>
                  </a:ext>
                </a:extLst>
              </p:cNvPr>
              <p:cNvSpPr txBox="1">
                <a:spLocks/>
              </p:cNvSpPr>
              <p:nvPr/>
            </p:nvSpPr>
            <p:spPr>
              <a:xfrm>
                <a:off x="9784160" y="295783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4</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40" name="Content Placeholder 2">
                <a:extLst>
                  <a:ext uri="{FF2B5EF4-FFF2-40B4-BE49-F238E27FC236}">
                    <a16:creationId xmlns:a16="http://schemas.microsoft.com/office/drawing/2014/main" id="{DFA379A0-3ED0-BA4E-87DB-436D4B75DB98}"/>
                  </a:ext>
                </a:extLst>
              </p:cNvPr>
              <p:cNvSpPr txBox="1">
                <a:spLocks noRot="1" noChangeAspect="1" noMove="1" noResize="1" noEditPoints="1" noAdjustHandles="1" noChangeArrowheads="1" noChangeShapeType="1" noTextEdit="1"/>
              </p:cNvSpPr>
              <p:nvPr/>
            </p:nvSpPr>
            <p:spPr>
              <a:xfrm>
                <a:off x="9784160" y="2957831"/>
                <a:ext cx="1240142" cy="503588"/>
              </a:xfrm>
              <a:prstGeom prst="rect">
                <a:avLst/>
              </a:prstGeom>
              <a:blipFill>
                <a:blip r:embed="rId19"/>
                <a:stretch>
                  <a:fillRect r="-4040" b="-2682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FB14C776-5451-0246-9873-4AC662025985}"/>
              </a:ext>
            </a:extLst>
          </p:cNvPr>
          <p:cNvSpPr/>
          <p:nvPr/>
        </p:nvSpPr>
        <p:spPr>
          <a:xfrm rot="16200000">
            <a:off x="10145786" y="25282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2" name="Content Placeholder 2">
                <a:extLst>
                  <a:ext uri="{FF2B5EF4-FFF2-40B4-BE49-F238E27FC236}">
                    <a16:creationId xmlns:a16="http://schemas.microsoft.com/office/drawing/2014/main" id="{AADA5A7D-6800-8741-BD6C-3B0AD5ADEA37}"/>
                  </a:ext>
                </a:extLst>
              </p:cNvPr>
              <p:cNvSpPr txBox="1">
                <a:spLocks/>
              </p:cNvSpPr>
              <p:nvPr/>
            </p:nvSpPr>
            <p:spPr>
              <a:xfrm>
                <a:off x="10133933" y="188212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142" name="Content Placeholder 2">
                <a:extLst>
                  <a:ext uri="{FF2B5EF4-FFF2-40B4-BE49-F238E27FC236}">
                    <a16:creationId xmlns:a16="http://schemas.microsoft.com/office/drawing/2014/main" id="{AADA5A7D-6800-8741-BD6C-3B0AD5ADEA37}"/>
                  </a:ext>
                </a:extLst>
              </p:cNvPr>
              <p:cNvSpPr txBox="1">
                <a:spLocks noRot="1" noChangeAspect="1" noMove="1" noResize="1" noEditPoints="1" noAdjustHandles="1" noChangeArrowheads="1" noChangeShapeType="1" noTextEdit="1"/>
              </p:cNvSpPr>
              <p:nvPr/>
            </p:nvSpPr>
            <p:spPr>
              <a:xfrm>
                <a:off x="10133933" y="1882124"/>
                <a:ext cx="750397" cy="503588"/>
              </a:xfrm>
              <a:prstGeom prst="rect">
                <a:avLst/>
              </a:prstGeom>
              <a:blipFill>
                <a:blip r:embed="rId20"/>
                <a:stretch>
                  <a:fillRect b="-7317"/>
                </a:stretch>
              </a:blipFill>
            </p:spPr>
            <p:txBody>
              <a:bodyPr/>
              <a:lstStyle/>
              <a:p>
                <a:r>
                  <a:rPr lang="en-US">
                    <a:noFill/>
                  </a:rPr>
                  <a:t> </a:t>
                </a:r>
              </a:p>
            </p:txBody>
          </p:sp>
        </mc:Fallback>
      </mc:AlternateContent>
      <p:sp>
        <p:nvSpPr>
          <p:cNvPr id="143" name="Content Placeholder 2">
            <a:extLst>
              <a:ext uri="{FF2B5EF4-FFF2-40B4-BE49-F238E27FC236}">
                <a16:creationId xmlns:a16="http://schemas.microsoft.com/office/drawing/2014/main" id="{8AEF674E-1819-E642-A0D2-266C17155472}"/>
              </a:ext>
            </a:extLst>
          </p:cNvPr>
          <p:cNvSpPr txBox="1">
            <a:spLocks/>
          </p:cNvSpPr>
          <p:nvPr/>
        </p:nvSpPr>
        <p:spPr>
          <a:xfrm>
            <a:off x="9916288" y="1522086"/>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144" name="Right Arrow 143">
            <a:extLst>
              <a:ext uri="{FF2B5EF4-FFF2-40B4-BE49-F238E27FC236}">
                <a16:creationId xmlns:a16="http://schemas.microsoft.com/office/drawing/2014/main" id="{28DE8C56-D121-0B4B-A514-0F753E30D2C7}"/>
              </a:ext>
            </a:extLst>
          </p:cNvPr>
          <p:cNvSpPr/>
          <p:nvPr/>
        </p:nvSpPr>
        <p:spPr>
          <a:xfrm rot="16200000">
            <a:off x="10120512" y="517158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ight Arrow 144">
            <a:extLst>
              <a:ext uri="{FF2B5EF4-FFF2-40B4-BE49-F238E27FC236}">
                <a16:creationId xmlns:a16="http://schemas.microsoft.com/office/drawing/2014/main" id="{D526AA1B-9F5F-984C-90F6-D7EFC526543A}"/>
              </a:ext>
            </a:extLst>
          </p:cNvPr>
          <p:cNvSpPr/>
          <p:nvPr/>
        </p:nvSpPr>
        <p:spPr>
          <a:xfrm>
            <a:off x="9564865" y="409227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Content Placeholder 2">
            <a:extLst>
              <a:ext uri="{FF2B5EF4-FFF2-40B4-BE49-F238E27FC236}">
                <a16:creationId xmlns:a16="http://schemas.microsoft.com/office/drawing/2014/main" id="{C2ECEE3F-CC0A-534F-89D6-5168FF386993}"/>
              </a:ext>
            </a:extLst>
          </p:cNvPr>
          <p:cNvSpPr txBox="1">
            <a:spLocks/>
          </p:cNvSpPr>
          <p:nvPr/>
        </p:nvSpPr>
        <p:spPr>
          <a:xfrm>
            <a:off x="9766757" y="5636661"/>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brun</a:t>
            </a:r>
            <a:endParaRPr lang="en-US" sz="2400" dirty="0">
              <a:latin typeface="Avenir Light" panose="020B0402020203020204" pitchFamily="34" charset="77"/>
            </a:endParaRPr>
          </a:p>
        </p:txBody>
      </p:sp>
      <p:sp>
        <p:nvSpPr>
          <p:cNvPr id="147" name="Content Placeholder 2">
            <a:extLst>
              <a:ext uri="{FF2B5EF4-FFF2-40B4-BE49-F238E27FC236}">
                <a16:creationId xmlns:a16="http://schemas.microsoft.com/office/drawing/2014/main" id="{9D26A5BC-90A4-FA4C-8F1C-17E6F7BE7965}"/>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729449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683531"/>
          </a:xfrm>
        </p:spPr>
        <p:txBody>
          <a:bodyPr/>
          <a:lstStyle/>
          <a:p>
            <a:r>
              <a:rPr lang="en-US" dirty="0"/>
              <a:t>seq2seq + Attention</a:t>
            </a:r>
            <a:endParaRPr lang="en-US" dirty="0">
              <a:solidFill>
                <a:srgbClr val="7030A0"/>
              </a:solidFill>
            </a:endParaRPr>
          </a:p>
        </p:txBody>
      </p:sp>
      <p:sp>
        <p:nvSpPr>
          <p:cNvPr id="7" name="Content Placeholder 2">
            <a:extLst>
              <a:ext uri="{FF2B5EF4-FFF2-40B4-BE49-F238E27FC236}">
                <a16:creationId xmlns:a16="http://schemas.microsoft.com/office/drawing/2014/main" id="{1183FB64-E4EC-E145-91C4-17C132EDE6DD}"/>
              </a:ext>
            </a:extLst>
          </p:cNvPr>
          <p:cNvSpPr txBox="1">
            <a:spLocks/>
          </p:cNvSpPr>
          <p:nvPr/>
        </p:nvSpPr>
        <p:spPr>
          <a:xfrm>
            <a:off x="351175" y="5605672"/>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layer</a:t>
            </a:r>
          </a:p>
        </p:txBody>
      </p:sp>
      <p:sp>
        <p:nvSpPr>
          <p:cNvPr id="9" name="Content Placeholder 2">
            <a:extLst>
              <a:ext uri="{FF2B5EF4-FFF2-40B4-BE49-F238E27FC236}">
                <a16:creationId xmlns:a16="http://schemas.microsoft.com/office/drawing/2014/main" id="{9308F0EC-943F-B642-9E88-EBEF25B12587}"/>
              </a:ext>
            </a:extLst>
          </p:cNvPr>
          <p:cNvSpPr txBox="1">
            <a:spLocks/>
          </p:cNvSpPr>
          <p:nvPr/>
        </p:nvSpPr>
        <p:spPr>
          <a:xfrm>
            <a:off x="247606" y="3936817"/>
            <a:ext cx="173796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grpSp>
        <p:nvGrpSpPr>
          <p:cNvPr id="11" name="Group 10">
            <a:extLst>
              <a:ext uri="{FF2B5EF4-FFF2-40B4-BE49-F238E27FC236}">
                <a16:creationId xmlns:a16="http://schemas.microsoft.com/office/drawing/2014/main" id="{C84AD2C0-AB8A-AF42-A04A-78D3F01D61D4}"/>
              </a:ext>
            </a:extLst>
          </p:cNvPr>
          <p:cNvGrpSpPr/>
          <p:nvPr/>
        </p:nvGrpSpPr>
        <p:grpSpPr>
          <a:xfrm rot="16200000">
            <a:off x="1826690" y="4096093"/>
            <a:ext cx="1364224" cy="311369"/>
            <a:chOff x="2297660" y="4140835"/>
            <a:chExt cx="1364224" cy="311369"/>
          </a:xfrm>
        </p:grpSpPr>
        <p:sp>
          <p:nvSpPr>
            <p:cNvPr id="12" name="Rounded Rectangle 11">
              <a:extLst>
                <a:ext uri="{FF2B5EF4-FFF2-40B4-BE49-F238E27FC236}">
                  <a16:creationId xmlns:a16="http://schemas.microsoft.com/office/drawing/2014/main" id="{BBD4ED64-AA4D-9C4B-BF02-166A307C6A6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48D07A2-8DB3-FF4B-83FB-9C0DA1A31BD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CA8966-3493-804C-94DC-486E7325A53F}"/>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79D7D8D-88D8-B049-B252-46589D067EEF}"/>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3FFED8-5FE4-9E4B-BBBA-AAA07045CB6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0F0EB2-55DD-1847-A974-415F66C4046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ight Arrow 17">
            <a:extLst>
              <a:ext uri="{FF2B5EF4-FFF2-40B4-BE49-F238E27FC236}">
                <a16:creationId xmlns:a16="http://schemas.microsoft.com/office/drawing/2014/main" id="{4354270C-E002-174C-AD24-BC9FBC3DA3CC}"/>
              </a:ext>
            </a:extLst>
          </p:cNvPr>
          <p:cNvSpPr/>
          <p:nvPr/>
        </p:nvSpPr>
        <p:spPr>
          <a:xfrm rot="16200000">
            <a:off x="222397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29D828B-A57E-E248-9CAC-9C2D6430236B}"/>
              </a:ext>
            </a:extLst>
          </p:cNvPr>
          <p:cNvSpPr/>
          <p:nvPr/>
        </p:nvSpPr>
        <p:spPr>
          <a:xfrm>
            <a:off x="276154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115C0B8-F3F8-9E4B-8B96-7C5384E5175D}"/>
              </a:ext>
            </a:extLst>
          </p:cNvPr>
          <p:cNvGrpSpPr/>
          <p:nvPr/>
        </p:nvGrpSpPr>
        <p:grpSpPr>
          <a:xfrm rot="16200000">
            <a:off x="2908851" y="4096093"/>
            <a:ext cx="1364224" cy="311369"/>
            <a:chOff x="2297660" y="4140835"/>
            <a:chExt cx="1364224" cy="311369"/>
          </a:xfrm>
        </p:grpSpPr>
        <p:sp>
          <p:nvSpPr>
            <p:cNvPr id="25" name="Rounded Rectangle 24">
              <a:extLst>
                <a:ext uri="{FF2B5EF4-FFF2-40B4-BE49-F238E27FC236}">
                  <a16:creationId xmlns:a16="http://schemas.microsoft.com/office/drawing/2014/main" id="{88EECC21-F458-BA47-8273-9255AAFB3362}"/>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D67DB8-85DC-4E4E-BD34-43BE77852D68}"/>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1506D88-496B-104C-B598-E8AA02A717F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D46B3-AACA-CA43-B474-18BA9AD81A4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8BAFCE1-DE49-7C46-A77A-304998910852}"/>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5B23BA9-7866-C147-BA2E-A60DA252AC7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ight Arrow 30">
            <a:extLst>
              <a:ext uri="{FF2B5EF4-FFF2-40B4-BE49-F238E27FC236}">
                <a16:creationId xmlns:a16="http://schemas.microsoft.com/office/drawing/2014/main" id="{EDA00DD8-064C-244D-BE70-87F044363121}"/>
              </a:ext>
            </a:extLst>
          </p:cNvPr>
          <p:cNvSpPr/>
          <p:nvPr/>
        </p:nvSpPr>
        <p:spPr>
          <a:xfrm rot="16200000">
            <a:off x="3306140"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6ED2B23A-8843-7D45-B1B1-5F3C3D2F4E10}"/>
              </a:ext>
            </a:extLst>
          </p:cNvPr>
          <p:cNvSpPr/>
          <p:nvPr/>
        </p:nvSpPr>
        <p:spPr>
          <a:xfrm>
            <a:off x="3843703"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2B53635-F587-4A47-A006-0B4A3F59EF10}"/>
              </a:ext>
            </a:extLst>
          </p:cNvPr>
          <p:cNvGrpSpPr/>
          <p:nvPr/>
        </p:nvGrpSpPr>
        <p:grpSpPr>
          <a:xfrm rot="16200000">
            <a:off x="3963610" y="4096093"/>
            <a:ext cx="1364224" cy="311369"/>
            <a:chOff x="2297660" y="4140835"/>
            <a:chExt cx="1364224" cy="311369"/>
          </a:xfrm>
        </p:grpSpPr>
        <p:sp>
          <p:nvSpPr>
            <p:cNvPr id="34" name="Rounded Rectangle 33">
              <a:extLst>
                <a:ext uri="{FF2B5EF4-FFF2-40B4-BE49-F238E27FC236}">
                  <a16:creationId xmlns:a16="http://schemas.microsoft.com/office/drawing/2014/main" id="{188B6391-7F09-7A41-A0E3-EB51B592ED0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281991D-DA35-BF4C-8169-1F5CB2D3F06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1E3767B-531E-5145-9F5F-7B32F2DAFF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B904EC-D4E2-B44E-B22C-80E765BD56A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310FC3-42C0-004F-9DE3-0B890F6F8A5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D786B3-1898-B747-AB2B-C6585E46CE03}"/>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a:extLst>
              <a:ext uri="{FF2B5EF4-FFF2-40B4-BE49-F238E27FC236}">
                <a16:creationId xmlns:a16="http://schemas.microsoft.com/office/drawing/2014/main" id="{7EA838CE-7107-B84B-8EB2-03F27F43FD62}"/>
              </a:ext>
            </a:extLst>
          </p:cNvPr>
          <p:cNvSpPr/>
          <p:nvPr/>
        </p:nvSpPr>
        <p:spPr>
          <a:xfrm rot="16200000">
            <a:off x="4360899" y="517179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66EDDCBB-7A4F-7544-B6C2-3E9DDBEE5F5C}"/>
              </a:ext>
            </a:extLst>
          </p:cNvPr>
          <p:cNvSpPr/>
          <p:nvPr/>
        </p:nvSpPr>
        <p:spPr>
          <a:xfrm>
            <a:off x="4898462" y="407421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CA6CA2E2-9188-C148-ACB7-D0B6EDAF7487}"/>
              </a:ext>
            </a:extLst>
          </p:cNvPr>
          <p:cNvGrpSpPr/>
          <p:nvPr/>
        </p:nvGrpSpPr>
        <p:grpSpPr>
          <a:xfrm rot="16200000">
            <a:off x="5051854" y="4096092"/>
            <a:ext cx="1364224" cy="311369"/>
            <a:chOff x="2297660" y="4140835"/>
            <a:chExt cx="1364224" cy="311369"/>
          </a:xfrm>
        </p:grpSpPr>
        <p:sp>
          <p:nvSpPr>
            <p:cNvPr id="43" name="Rounded Rectangle 42">
              <a:extLst>
                <a:ext uri="{FF2B5EF4-FFF2-40B4-BE49-F238E27FC236}">
                  <a16:creationId xmlns:a16="http://schemas.microsoft.com/office/drawing/2014/main" id="{7CAACEA3-328A-3043-A26F-3AE9F0927CBB}"/>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77AEC6-A08E-2744-813E-99BD0DDDA93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C806C57-DC31-7842-9021-2B55A55A2DB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DF5DDE2-2E68-CB43-8C45-8A31AAA7C159}"/>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AA636B5-23CA-544E-8957-6D111730B0DD}"/>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1957133-0650-B046-A036-DA1C47FBF316}"/>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ight Arrow 48">
            <a:extLst>
              <a:ext uri="{FF2B5EF4-FFF2-40B4-BE49-F238E27FC236}">
                <a16:creationId xmlns:a16="http://schemas.microsoft.com/office/drawing/2014/main" id="{8F8AE9A6-82FD-9243-88A4-93A940F360D7}"/>
              </a:ext>
            </a:extLst>
          </p:cNvPr>
          <p:cNvSpPr/>
          <p:nvPr/>
        </p:nvSpPr>
        <p:spPr>
          <a:xfrm rot="16200000">
            <a:off x="5449143" y="51717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5D493BA9-7E83-D941-9662-47D78FF8281D}"/>
              </a:ext>
            </a:extLst>
          </p:cNvPr>
          <p:cNvSpPr txBox="1">
            <a:spLocks/>
          </p:cNvSpPr>
          <p:nvPr/>
        </p:nvSpPr>
        <p:spPr>
          <a:xfrm>
            <a:off x="2095059" y="56056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55" name="Content Placeholder 2">
            <a:extLst>
              <a:ext uri="{FF2B5EF4-FFF2-40B4-BE49-F238E27FC236}">
                <a16:creationId xmlns:a16="http://schemas.microsoft.com/office/drawing/2014/main" id="{DA7779B7-383D-774F-91B7-42843F170DE5}"/>
              </a:ext>
            </a:extLst>
          </p:cNvPr>
          <p:cNvSpPr txBox="1">
            <a:spLocks/>
          </p:cNvSpPr>
          <p:nvPr/>
        </p:nvSpPr>
        <p:spPr>
          <a:xfrm>
            <a:off x="2953045" y="560567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56" name="Content Placeholder 2">
            <a:extLst>
              <a:ext uri="{FF2B5EF4-FFF2-40B4-BE49-F238E27FC236}">
                <a16:creationId xmlns:a16="http://schemas.microsoft.com/office/drawing/2014/main" id="{254D70E6-B900-B947-9CB1-4CA5CA3E82B0}"/>
              </a:ext>
            </a:extLst>
          </p:cNvPr>
          <p:cNvSpPr txBox="1">
            <a:spLocks/>
          </p:cNvSpPr>
          <p:nvPr/>
        </p:nvSpPr>
        <p:spPr>
          <a:xfrm>
            <a:off x="3989836" y="561846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57" name="Content Placeholder 2">
            <a:extLst>
              <a:ext uri="{FF2B5EF4-FFF2-40B4-BE49-F238E27FC236}">
                <a16:creationId xmlns:a16="http://schemas.microsoft.com/office/drawing/2014/main" id="{9D74D270-52C3-1043-8D22-6AC58D74A0C1}"/>
              </a:ext>
            </a:extLst>
          </p:cNvPr>
          <p:cNvSpPr txBox="1">
            <a:spLocks/>
          </p:cNvSpPr>
          <p:nvPr/>
        </p:nvSpPr>
        <p:spPr>
          <a:xfrm>
            <a:off x="5112790" y="563126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60" name="Content Placeholder 2">
            <a:extLst>
              <a:ext uri="{FF2B5EF4-FFF2-40B4-BE49-F238E27FC236}">
                <a16:creationId xmlns:a16="http://schemas.microsoft.com/office/drawing/2014/main" id="{76AADFF0-BE0A-434E-BF97-8FEF40D05CC3}"/>
              </a:ext>
            </a:extLst>
          </p:cNvPr>
          <p:cNvSpPr txBox="1">
            <a:spLocks/>
          </p:cNvSpPr>
          <p:nvPr/>
        </p:nvSpPr>
        <p:spPr>
          <a:xfrm>
            <a:off x="2406384" y="6201113"/>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ENCODER RNN</a:t>
            </a:r>
          </a:p>
        </p:txBody>
      </p:sp>
      <mc:AlternateContent xmlns:mc="http://schemas.openxmlformats.org/markup-compatibility/2006">
        <mc:Choice xmlns:a14="http://schemas.microsoft.com/office/drawing/2010/main" Requires="a14">
          <p:sp>
            <p:nvSpPr>
              <p:cNvPr id="82" name="Content Placeholder 2">
                <a:extLst>
                  <a:ext uri="{FF2B5EF4-FFF2-40B4-BE49-F238E27FC236}">
                    <a16:creationId xmlns:a16="http://schemas.microsoft.com/office/drawing/2014/main" id="{119A1441-418E-664F-8EA3-ECF2F2B71A36}"/>
                  </a:ext>
                </a:extLst>
              </p:cNvPr>
              <p:cNvSpPr txBox="1">
                <a:spLocks/>
              </p:cNvSpPr>
              <p:nvPr/>
            </p:nvSpPr>
            <p:spPr>
              <a:xfrm>
                <a:off x="2266543" y="301290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2" name="Content Placeholder 2">
                <a:extLst>
                  <a:ext uri="{FF2B5EF4-FFF2-40B4-BE49-F238E27FC236}">
                    <a16:creationId xmlns:a16="http://schemas.microsoft.com/office/drawing/2014/main" id="{119A1441-418E-664F-8EA3-ECF2F2B71A36}"/>
                  </a:ext>
                </a:extLst>
              </p:cNvPr>
              <p:cNvSpPr txBox="1">
                <a:spLocks noRot="1" noChangeAspect="1" noMove="1" noResize="1" noEditPoints="1" noAdjustHandles="1" noChangeArrowheads="1" noChangeShapeType="1" noTextEdit="1"/>
              </p:cNvSpPr>
              <p:nvPr/>
            </p:nvSpPr>
            <p:spPr>
              <a:xfrm>
                <a:off x="2266543" y="3012907"/>
                <a:ext cx="466367" cy="503588"/>
              </a:xfrm>
              <a:prstGeom prst="rect">
                <a:avLst/>
              </a:prstGeom>
              <a:blipFill>
                <a:blip r:embed="rId3"/>
                <a:stretch>
                  <a:fillRect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Content Placeholder 2">
                <a:extLst>
                  <a:ext uri="{FF2B5EF4-FFF2-40B4-BE49-F238E27FC236}">
                    <a16:creationId xmlns:a16="http://schemas.microsoft.com/office/drawing/2014/main" id="{B2AD1EE5-4F17-9344-8D9A-3185F518F265}"/>
                  </a:ext>
                </a:extLst>
              </p:cNvPr>
              <p:cNvSpPr txBox="1">
                <a:spLocks/>
              </p:cNvSpPr>
              <p:nvPr/>
            </p:nvSpPr>
            <p:spPr>
              <a:xfrm>
                <a:off x="3300923" y="3036969"/>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3" name="Content Placeholder 2">
                <a:extLst>
                  <a:ext uri="{FF2B5EF4-FFF2-40B4-BE49-F238E27FC236}">
                    <a16:creationId xmlns:a16="http://schemas.microsoft.com/office/drawing/2014/main" id="{B2AD1EE5-4F17-9344-8D9A-3185F518F265}"/>
                  </a:ext>
                </a:extLst>
              </p:cNvPr>
              <p:cNvSpPr txBox="1">
                <a:spLocks noRot="1" noChangeAspect="1" noMove="1" noResize="1" noEditPoints="1" noAdjustHandles="1" noChangeArrowheads="1" noChangeShapeType="1" noTextEdit="1"/>
              </p:cNvSpPr>
              <p:nvPr/>
            </p:nvSpPr>
            <p:spPr>
              <a:xfrm>
                <a:off x="3300923" y="3036969"/>
                <a:ext cx="466367" cy="503588"/>
              </a:xfrm>
              <a:prstGeom prst="rect">
                <a:avLst/>
              </a:prstGeom>
              <a:blipFill>
                <a:blip r:embed="rId4"/>
                <a:stretch>
                  <a:fillRect l="-2632" r="-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Content Placeholder 2">
                <a:extLst>
                  <a:ext uri="{FF2B5EF4-FFF2-40B4-BE49-F238E27FC236}">
                    <a16:creationId xmlns:a16="http://schemas.microsoft.com/office/drawing/2014/main" id="{CA09D565-7B84-6947-88AF-C11F560585CC}"/>
                  </a:ext>
                </a:extLst>
              </p:cNvPr>
              <p:cNvSpPr txBox="1">
                <a:spLocks/>
              </p:cNvSpPr>
              <p:nvPr/>
            </p:nvSpPr>
            <p:spPr>
              <a:xfrm>
                <a:off x="4413526" y="3037005"/>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4" name="Content Placeholder 2">
                <a:extLst>
                  <a:ext uri="{FF2B5EF4-FFF2-40B4-BE49-F238E27FC236}">
                    <a16:creationId xmlns:a16="http://schemas.microsoft.com/office/drawing/2014/main" id="{CA09D565-7B84-6947-88AF-C11F560585CC}"/>
                  </a:ext>
                </a:extLst>
              </p:cNvPr>
              <p:cNvSpPr txBox="1">
                <a:spLocks noRot="1" noChangeAspect="1" noMove="1" noResize="1" noEditPoints="1" noAdjustHandles="1" noChangeArrowheads="1" noChangeShapeType="1" noTextEdit="1"/>
              </p:cNvSpPr>
              <p:nvPr/>
            </p:nvSpPr>
            <p:spPr>
              <a:xfrm>
                <a:off x="4413526" y="3037005"/>
                <a:ext cx="466367" cy="503588"/>
              </a:xfrm>
              <a:prstGeom prst="rect">
                <a:avLst/>
              </a:prstGeom>
              <a:blipFill>
                <a:blip r:embed="rId5"/>
                <a:stretch>
                  <a:fillRect l="-5556" r="-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01AAF66C-C397-D747-B9A1-D0499746A903}"/>
                  </a:ext>
                </a:extLst>
              </p:cNvPr>
              <p:cNvSpPr txBox="1">
                <a:spLocks/>
              </p:cNvSpPr>
              <p:nvPr/>
            </p:nvSpPr>
            <p:spPr>
              <a:xfrm>
                <a:off x="5491706" y="302519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h</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𝐸</m:t>
                          </m:r>
                        </m:sup>
                      </m:sSubSup>
                    </m:oMath>
                  </m:oMathPara>
                </a14:m>
                <a:endParaRPr lang="en-US" sz="2400" b="0" dirty="0">
                  <a:latin typeface="Avenir Light" panose="020B0402020203020204" pitchFamily="34" charset="77"/>
                </a:endParaRPr>
              </a:p>
              <a:p>
                <a:pPr marL="0" indent="0" algn="ctr">
                  <a:lnSpc>
                    <a:spcPct val="120000"/>
                  </a:lnSpc>
                  <a:buNone/>
                </a:pPr>
                <a:endParaRPr lang="en-US" sz="2400" b="0" dirty="0">
                  <a:latin typeface="Avenir Light" panose="020B0402020203020204" pitchFamily="34" charset="77"/>
                </a:endParaRPr>
              </a:p>
              <a:p>
                <a:pPr marL="0" indent="0" algn="ctr">
                  <a:lnSpc>
                    <a:spcPct val="120000"/>
                  </a:lnSpc>
                  <a:buNone/>
                </a:pPr>
                <a:endParaRPr lang="en-US" sz="2400" dirty="0">
                  <a:latin typeface="Avenir Light" panose="020B0402020203020204" pitchFamily="34" charset="77"/>
                </a:endParaRPr>
              </a:p>
            </p:txBody>
          </p:sp>
        </mc:Choice>
        <mc:Fallback>
          <p:sp>
            <p:nvSpPr>
              <p:cNvPr id="85" name="Content Placeholder 2">
                <a:extLst>
                  <a:ext uri="{FF2B5EF4-FFF2-40B4-BE49-F238E27FC236}">
                    <a16:creationId xmlns:a16="http://schemas.microsoft.com/office/drawing/2014/main" id="{01AAF66C-C397-D747-B9A1-D0499746A903}"/>
                  </a:ext>
                </a:extLst>
              </p:cNvPr>
              <p:cNvSpPr txBox="1">
                <a:spLocks noRot="1" noChangeAspect="1" noMove="1" noResize="1" noEditPoints="1" noAdjustHandles="1" noChangeArrowheads="1" noChangeShapeType="1" noTextEdit="1"/>
              </p:cNvSpPr>
              <p:nvPr/>
            </p:nvSpPr>
            <p:spPr>
              <a:xfrm>
                <a:off x="5491706" y="3025197"/>
                <a:ext cx="466367" cy="503588"/>
              </a:xfrm>
              <a:prstGeom prst="rect">
                <a:avLst/>
              </a:prstGeom>
              <a:blipFill>
                <a:blip r:embed="rId6"/>
                <a:stretch>
                  <a:fillRect l="-2703" r="-2703"/>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7DDC6F7-449D-4E49-8498-AA507FBAE23F}"/>
              </a:ext>
            </a:extLst>
          </p:cNvPr>
          <p:cNvGrpSpPr/>
          <p:nvPr/>
        </p:nvGrpSpPr>
        <p:grpSpPr>
          <a:xfrm rot="16200000">
            <a:off x="6329595" y="4096092"/>
            <a:ext cx="1364224" cy="311369"/>
            <a:chOff x="2297660" y="4140835"/>
            <a:chExt cx="1364224" cy="311369"/>
          </a:xfrm>
        </p:grpSpPr>
        <p:sp>
          <p:nvSpPr>
            <p:cNvPr id="61" name="Rounded Rectangle 60">
              <a:extLst>
                <a:ext uri="{FF2B5EF4-FFF2-40B4-BE49-F238E27FC236}">
                  <a16:creationId xmlns:a16="http://schemas.microsoft.com/office/drawing/2014/main" id="{C8D126ED-A077-0749-AD18-BD562B281359}"/>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2" name="Oval 61">
              <a:extLst>
                <a:ext uri="{FF2B5EF4-FFF2-40B4-BE49-F238E27FC236}">
                  <a16:creationId xmlns:a16="http://schemas.microsoft.com/office/drawing/2014/main" id="{176B3A46-B6AA-4C41-950E-EDEF38EC76B7}"/>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3" name="Oval 62">
              <a:extLst>
                <a:ext uri="{FF2B5EF4-FFF2-40B4-BE49-F238E27FC236}">
                  <a16:creationId xmlns:a16="http://schemas.microsoft.com/office/drawing/2014/main" id="{823D6DD6-1897-734C-820E-5D067ABDA4D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4" name="Oval 63">
              <a:extLst>
                <a:ext uri="{FF2B5EF4-FFF2-40B4-BE49-F238E27FC236}">
                  <a16:creationId xmlns:a16="http://schemas.microsoft.com/office/drawing/2014/main" id="{934E38CD-817E-BC41-820C-9315D352FC7D}"/>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5" name="Oval 64">
              <a:extLst>
                <a:ext uri="{FF2B5EF4-FFF2-40B4-BE49-F238E27FC236}">
                  <a16:creationId xmlns:a16="http://schemas.microsoft.com/office/drawing/2014/main" id="{A960DEDE-1752-AF49-AEAF-C5296E0840C9}"/>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6" name="Oval 65">
              <a:extLst>
                <a:ext uri="{FF2B5EF4-FFF2-40B4-BE49-F238E27FC236}">
                  <a16:creationId xmlns:a16="http://schemas.microsoft.com/office/drawing/2014/main" id="{45A6283F-9FBF-5940-8CBE-35CD256F92ED}"/>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67" name="Content Placeholder 2">
            <a:extLst>
              <a:ext uri="{FF2B5EF4-FFF2-40B4-BE49-F238E27FC236}">
                <a16:creationId xmlns:a16="http://schemas.microsoft.com/office/drawing/2014/main" id="{D19C9573-F3EA-7E41-A88C-2BAAA5600223}"/>
              </a:ext>
            </a:extLst>
          </p:cNvPr>
          <p:cNvSpPr txBox="1">
            <a:spLocks/>
          </p:cNvSpPr>
          <p:nvPr/>
        </p:nvSpPr>
        <p:spPr>
          <a:xfrm>
            <a:off x="6622712" y="5633624"/>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&lt;s&gt;</a:t>
            </a:r>
          </a:p>
        </p:txBody>
      </p:sp>
      <mc:AlternateContent xmlns:mc="http://schemas.openxmlformats.org/markup-compatibility/2006">
        <mc:Choice xmlns:a14="http://schemas.microsoft.com/office/drawing/2010/main" Requires="a14">
          <p:sp>
            <p:nvSpPr>
              <p:cNvPr id="68" name="Content Placeholder 2">
                <a:extLst>
                  <a:ext uri="{FF2B5EF4-FFF2-40B4-BE49-F238E27FC236}">
                    <a16:creationId xmlns:a16="http://schemas.microsoft.com/office/drawing/2014/main" id="{4D15AC75-08DF-E54C-AC5A-A4EF0AFA5D25}"/>
                  </a:ext>
                </a:extLst>
              </p:cNvPr>
              <p:cNvSpPr txBox="1">
                <a:spLocks/>
              </p:cNvSpPr>
              <p:nvPr/>
            </p:nvSpPr>
            <p:spPr>
              <a:xfrm>
                <a:off x="6390819" y="29578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i="1" dirty="0">
                            <a:solidFill>
                              <a:schemeClr val="accent4">
                                <a:lumMod val="50000"/>
                              </a:schemeClr>
                            </a:solidFill>
                            <a:latin typeface="Cambria Math" panose="02040503050406030204" pitchFamily="18" charset="0"/>
                          </a:rPr>
                          <m:t>1</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68" name="Content Placeholder 2">
                <a:extLst>
                  <a:ext uri="{FF2B5EF4-FFF2-40B4-BE49-F238E27FC236}">
                    <a16:creationId xmlns:a16="http://schemas.microsoft.com/office/drawing/2014/main" id="{4D15AC75-08DF-E54C-AC5A-A4EF0AFA5D25}"/>
                  </a:ext>
                </a:extLst>
              </p:cNvPr>
              <p:cNvSpPr txBox="1">
                <a:spLocks noRot="1" noChangeAspect="1" noMove="1" noResize="1" noEditPoints="1" noAdjustHandles="1" noChangeArrowheads="1" noChangeShapeType="1" noTextEdit="1"/>
              </p:cNvSpPr>
              <p:nvPr/>
            </p:nvSpPr>
            <p:spPr>
              <a:xfrm>
                <a:off x="6390819" y="2957833"/>
                <a:ext cx="1240142" cy="503588"/>
              </a:xfrm>
              <a:prstGeom prst="rect">
                <a:avLst/>
              </a:prstGeom>
              <a:blipFill>
                <a:blip r:embed="rId7"/>
                <a:stretch>
                  <a:fillRect r="-4040" b="-26829"/>
                </a:stretch>
              </a:blipFill>
            </p:spPr>
            <p:txBody>
              <a:bodyPr/>
              <a:lstStyle/>
              <a:p>
                <a:r>
                  <a:rPr lang="en-US">
                    <a:noFill/>
                  </a:rPr>
                  <a:t> </a:t>
                </a:r>
              </a:p>
            </p:txBody>
          </p:sp>
        </mc:Fallback>
      </mc:AlternateContent>
      <p:sp>
        <p:nvSpPr>
          <p:cNvPr id="90" name="Right Arrow 89">
            <a:extLst>
              <a:ext uri="{FF2B5EF4-FFF2-40B4-BE49-F238E27FC236}">
                <a16:creationId xmlns:a16="http://schemas.microsoft.com/office/drawing/2014/main" id="{8CEA64FA-1B9D-6949-90FF-32B1F496B5F0}"/>
              </a:ext>
            </a:extLst>
          </p:cNvPr>
          <p:cNvSpPr/>
          <p:nvPr/>
        </p:nvSpPr>
        <p:spPr>
          <a:xfrm rot="12116029">
            <a:off x="3248228" y="253622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1" name="Content Placeholder 2">
                <a:extLst>
                  <a:ext uri="{FF2B5EF4-FFF2-40B4-BE49-F238E27FC236}">
                    <a16:creationId xmlns:a16="http://schemas.microsoft.com/office/drawing/2014/main" id="{CED2570C-50C5-AA4C-AF01-BC66646DA957}"/>
                  </a:ext>
                </a:extLst>
              </p:cNvPr>
              <p:cNvSpPr txBox="1">
                <a:spLocks/>
              </p:cNvSpPr>
              <p:nvPr/>
            </p:nvSpPr>
            <p:spPr>
              <a:xfrm>
                <a:off x="3123555" y="127816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chemeClr val="accent4">
                                  <a:lumMod val="50000"/>
                                </a:schemeClr>
                              </a:solidFill>
                              <a:latin typeface="Cambria Math" panose="02040503050406030204" pitchFamily="18" charset="0"/>
                            </a:rPr>
                          </m:ctrlPr>
                        </m:sSubSupPr>
                        <m:e>
                          <m:r>
                            <a:rPr lang="en-US" sz="2400" b="0" i="1" dirty="0" smtClean="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b="0" i="1" dirty="0" smtClean="0">
                              <a:solidFill>
                                <a:schemeClr val="accent4">
                                  <a:lumMod val="50000"/>
                                </a:schemeClr>
                              </a:solidFill>
                              <a:latin typeface="Cambria Math" panose="02040503050406030204" pitchFamily="18" charset="0"/>
                            </a:rPr>
                            <m:t>𝐷</m:t>
                          </m:r>
                        </m:sup>
                      </m:sSubSup>
                    </m:oMath>
                  </m:oMathPara>
                </a14:m>
                <a:endParaRPr lang="en-US" sz="2400" b="0" dirty="0">
                  <a:solidFill>
                    <a:schemeClr val="accent4">
                      <a:lumMod val="50000"/>
                    </a:schemeClr>
                  </a:solidFill>
                  <a:latin typeface="Avenir Light" panose="020B0402020203020204" pitchFamily="34" charset="77"/>
                </a:endParaRPr>
              </a:p>
            </p:txBody>
          </p:sp>
        </mc:Choice>
        <mc:Fallback>
          <p:sp>
            <p:nvSpPr>
              <p:cNvPr id="91" name="Content Placeholder 2">
                <a:extLst>
                  <a:ext uri="{FF2B5EF4-FFF2-40B4-BE49-F238E27FC236}">
                    <a16:creationId xmlns:a16="http://schemas.microsoft.com/office/drawing/2014/main" id="{CED2570C-50C5-AA4C-AF01-BC66646DA957}"/>
                  </a:ext>
                </a:extLst>
              </p:cNvPr>
              <p:cNvSpPr txBox="1">
                <a:spLocks noRot="1" noChangeAspect="1" noMove="1" noResize="1" noEditPoints="1" noAdjustHandles="1" noChangeArrowheads="1" noChangeShapeType="1" noTextEdit="1"/>
              </p:cNvSpPr>
              <p:nvPr/>
            </p:nvSpPr>
            <p:spPr>
              <a:xfrm>
                <a:off x="3123555" y="1278162"/>
                <a:ext cx="466367" cy="503588"/>
              </a:xfrm>
              <a:prstGeom prst="rect">
                <a:avLst/>
              </a:prstGeom>
              <a:blipFill>
                <a:blip r:embed="rId8"/>
                <a:stretch>
                  <a:fillRect l="-7895" b="-10000"/>
                </a:stretch>
              </a:blipFill>
            </p:spPr>
            <p:txBody>
              <a:bodyPr/>
              <a:lstStyle/>
              <a:p>
                <a:r>
                  <a:rPr lang="en-US">
                    <a:noFill/>
                  </a:rPr>
                  <a:t> </a:t>
                </a:r>
              </a:p>
            </p:txBody>
          </p:sp>
        </mc:Fallback>
      </mc:AlternateContent>
      <p:sp>
        <p:nvSpPr>
          <p:cNvPr id="92" name="Right Arrow 91">
            <a:extLst>
              <a:ext uri="{FF2B5EF4-FFF2-40B4-BE49-F238E27FC236}">
                <a16:creationId xmlns:a16="http://schemas.microsoft.com/office/drawing/2014/main" id="{512B9E68-930E-B249-A7EA-3C82D362A3A4}"/>
              </a:ext>
            </a:extLst>
          </p:cNvPr>
          <p:cNvSpPr/>
          <p:nvPr/>
        </p:nvSpPr>
        <p:spPr>
          <a:xfrm rot="17919751">
            <a:off x="2180001" y="2558316"/>
            <a:ext cx="1020448" cy="165083"/>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C03F2F6E-B307-5B48-8223-C5DC9847C7DE}"/>
              </a:ext>
            </a:extLst>
          </p:cNvPr>
          <p:cNvSpPr/>
          <p:nvPr/>
        </p:nvSpPr>
        <p:spPr>
          <a:xfrm rot="14738398">
            <a:off x="2897065" y="2550887"/>
            <a:ext cx="917484" cy="176364"/>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F19304C6-32EB-1442-9FAE-B0E0E5DC3879}"/>
              </a:ext>
            </a:extLst>
          </p:cNvPr>
          <p:cNvSpPr/>
          <p:nvPr/>
        </p:nvSpPr>
        <p:spPr>
          <a:xfrm rot="12608806">
            <a:off x="3194376" y="2514610"/>
            <a:ext cx="1594645" cy="190375"/>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Content Placeholder 2">
                <a:extLst>
                  <a:ext uri="{FF2B5EF4-FFF2-40B4-BE49-F238E27FC236}">
                    <a16:creationId xmlns:a16="http://schemas.microsoft.com/office/drawing/2014/main" id="{DD6C7D13-5081-CC47-826B-E048F61E043C}"/>
                  </a:ext>
                </a:extLst>
              </p:cNvPr>
              <p:cNvSpPr txBox="1">
                <a:spLocks/>
              </p:cNvSpPr>
              <p:nvPr/>
            </p:nvSpPr>
            <p:spPr>
              <a:xfrm>
                <a:off x="2315302" y="224253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95" name="Content Placeholder 2">
                <a:extLst>
                  <a:ext uri="{FF2B5EF4-FFF2-40B4-BE49-F238E27FC236}">
                    <a16:creationId xmlns:a16="http://schemas.microsoft.com/office/drawing/2014/main" id="{DD6C7D13-5081-CC47-826B-E048F61E043C}"/>
                  </a:ext>
                </a:extLst>
              </p:cNvPr>
              <p:cNvSpPr txBox="1">
                <a:spLocks noRot="1" noChangeAspect="1" noMove="1" noResize="1" noEditPoints="1" noAdjustHandles="1" noChangeArrowheads="1" noChangeShapeType="1" noTextEdit="1"/>
              </p:cNvSpPr>
              <p:nvPr/>
            </p:nvSpPr>
            <p:spPr>
              <a:xfrm>
                <a:off x="2315302" y="2242536"/>
                <a:ext cx="466367" cy="503588"/>
              </a:xfrm>
              <a:prstGeom prst="rect">
                <a:avLst/>
              </a:prstGeom>
              <a:blipFill>
                <a:blip r:embed="rId9"/>
                <a:stretch>
                  <a:fillRect l="-5263"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Content Placeholder 2">
                <a:extLst>
                  <a:ext uri="{FF2B5EF4-FFF2-40B4-BE49-F238E27FC236}">
                    <a16:creationId xmlns:a16="http://schemas.microsoft.com/office/drawing/2014/main" id="{C74307C9-BA12-DC45-90C2-9E82411F3766}"/>
                  </a:ext>
                </a:extLst>
              </p:cNvPr>
              <p:cNvSpPr txBox="1">
                <a:spLocks/>
              </p:cNvSpPr>
              <p:nvPr/>
            </p:nvSpPr>
            <p:spPr>
              <a:xfrm>
                <a:off x="2952317" y="239287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96" name="Content Placeholder 2">
                <a:extLst>
                  <a:ext uri="{FF2B5EF4-FFF2-40B4-BE49-F238E27FC236}">
                    <a16:creationId xmlns:a16="http://schemas.microsoft.com/office/drawing/2014/main" id="{C74307C9-BA12-DC45-90C2-9E82411F3766}"/>
                  </a:ext>
                </a:extLst>
              </p:cNvPr>
              <p:cNvSpPr txBox="1">
                <a:spLocks noRot="1" noChangeAspect="1" noMove="1" noResize="1" noEditPoints="1" noAdjustHandles="1" noChangeArrowheads="1" noChangeShapeType="1" noTextEdit="1"/>
              </p:cNvSpPr>
              <p:nvPr/>
            </p:nvSpPr>
            <p:spPr>
              <a:xfrm>
                <a:off x="2952317" y="2392877"/>
                <a:ext cx="466367" cy="503588"/>
              </a:xfrm>
              <a:prstGeom prst="rect">
                <a:avLst/>
              </a:prstGeom>
              <a:blipFill>
                <a:blip r:embed="rId10"/>
                <a:stretch>
                  <a:fillRect l="-5263"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Content Placeholder 2">
                <a:extLst>
                  <a:ext uri="{FF2B5EF4-FFF2-40B4-BE49-F238E27FC236}">
                    <a16:creationId xmlns:a16="http://schemas.microsoft.com/office/drawing/2014/main" id="{F394299B-491F-024D-8E62-07AD3289E3BF}"/>
                  </a:ext>
                </a:extLst>
              </p:cNvPr>
              <p:cNvSpPr txBox="1">
                <a:spLocks/>
              </p:cNvSpPr>
              <p:nvPr/>
            </p:nvSpPr>
            <p:spPr>
              <a:xfrm>
                <a:off x="3614555" y="231483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97" name="Content Placeholder 2">
                <a:extLst>
                  <a:ext uri="{FF2B5EF4-FFF2-40B4-BE49-F238E27FC236}">
                    <a16:creationId xmlns:a16="http://schemas.microsoft.com/office/drawing/2014/main" id="{F394299B-491F-024D-8E62-07AD3289E3BF}"/>
                  </a:ext>
                </a:extLst>
              </p:cNvPr>
              <p:cNvSpPr txBox="1">
                <a:spLocks noRot="1" noChangeAspect="1" noMove="1" noResize="1" noEditPoints="1" noAdjustHandles="1" noChangeArrowheads="1" noChangeShapeType="1" noTextEdit="1"/>
              </p:cNvSpPr>
              <p:nvPr/>
            </p:nvSpPr>
            <p:spPr>
              <a:xfrm>
                <a:off x="3614555" y="2314837"/>
                <a:ext cx="466367" cy="503588"/>
              </a:xfrm>
              <a:prstGeom prst="rect">
                <a:avLst/>
              </a:prstGeom>
              <a:blipFill>
                <a:blip r:embed="rId11"/>
                <a:stretch>
                  <a:fillRect l="-8108"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Content Placeholder 2">
                <a:extLst>
                  <a:ext uri="{FF2B5EF4-FFF2-40B4-BE49-F238E27FC236}">
                    <a16:creationId xmlns:a16="http://schemas.microsoft.com/office/drawing/2014/main" id="{D577611F-CBFA-F149-B756-7D807BFE7956}"/>
                  </a:ext>
                </a:extLst>
              </p:cNvPr>
              <p:cNvSpPr txBox="1">
                <a:spLocks/>
              </p:cNvSpPr>
              <p:nvPr/>
            </p:nvSpPr>
            <p:spPr>
              <a:xfrm>
                <a:off x="4463518" y="2206456"/>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5</m:t>
                          </m:r>
                        </m:sup>
                      </m:sSubSup>
                    </m:oMath>
                  </m:oMathPara>
                </a14:m>
                <a:endParaRPr lang="en-US" sz="2400" b="0" dirty="0">
                  <a:latin typeface="Avenir Light" panose="020B0402020203020204" pitchFamily="34" charset="77"/>
                </a:endParaRPr>
              </a:p>
            </p:txBody>
          </p:sp>
        </mc:Choice>
        <mc:Fallback>
          <p:sp>
            <p:nvSpPr>
              <p:cNvPr id="98" name="Content Placeholder 2">
                <a:extLst>
                  <a:ext uri="{FF2B5EF4-FFF2-40B4-BE49-F238E27FC236}">
                    <a16:creationId xmlns:a16="http://schemas.microsoft.com/office/drawing/2014/main" id="{D577611F-CBFA-F149-B756-7D807BFE7956}"/>
                  </a:ext>
                </a:extLst>
              </p:cNvPr>
              <p:cNvSpPr txBox="1">
                <a:spLocks noRot="1" noChangeAspect="1" noMove="1" noResize="1" noEditPoints="1" noAdjustHandles="1" noChangeArrowheads="1" noChangeShapeType="1" noTextEdit="1"/>
              </p:cNvSpPr>
              <p:nvPr/>
            </p:nvSpPr>
            <p:spPr>
              <a:xfrm>
                <a:off x="4463518" y="2206456"/>
                <a:ext cx="466367" cy="503588"/>
              </a:xfrm>
              <a:prstGeom prst="rect">
                <a:avLst/>
              </a:prstGeom>
              <a:blipFill>
                <a:blip r:embed="rId12"/>
                <a:stretch>
                  <a:fillRect l="-5263" b="-5000"/>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8116640-0040-0344-9FF8-3338666B0931}"/>
              </a:ext>
            </a:extLst>
          </p:cNvPr>
          <p:cNvGrpSpPr/>
          <p:nvPr/>
        </p:nvGrpSpPr>
        <p:grpSpPr>
          <a:xfrm>
            <a:off x="2552250" y="1809404"/>
            <a:ext cx="1364224" cy="311369"/>
            <a:chOff x="2297660" y="4140835"/>
            <a:chExt cx="1364224" cy="311369"/>
          </a:xfrm>
        </p:grpSpPr>
        <p:sp>
          <p:nvSpPr>
            <p:cNvPr id="100" name="Rounded Rectangle 99">
              <a:extLst>
                <a:ext uri="{FF2B5EF4-FFF2-40B4-BE49-F238E27FC236}">
                  <a16:creationId xmlns:a16="http://schemas.microsoft.com/office/drawing/2014/main" id="{646BC252-57B8-9943-B462-B46CBC33F826}"/>
                </a:ext>
              </a:extLst>
            </p:cNvPr>
            <p:cNvSpPr/>
            <p:nvPr/>
          </p:nvSpPr>
          <p:spPr>
            <a:xfrm>
              <a:off x="2297660" y="4140835"/>
              <a:ext cx="1364224" cy="311369"/>
            </a:xfrm>
            <a:prstGeom prst="round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AC6CBE-024D-FB4E-8345-5129FA4EEAD0}"/>
                </a:ext>
              </a:extLst>
            </p:cNvPr>
            <p:cNvSpPr/>
            <p:nvPr/>
          </p:nvSpPr>
          <p:spPr>
            <a:xfrm>
              <a:off x="2382210"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5E85BC-44A2-F14D-A15A-F41BBE0CCF52}"/>
                </a:ext>
              </a:extLst>
            </p:cNvPr>
            <p:cNvSpPr/>
            <p:nvPr/>
          </p:nvSpPr>
          <p:spPr>
            <a:xfrm>
              <a:off x="2628469"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ECEEC5A-0DE6-E64E-B713-EEE62611136A}"/>
                </a:ext>
              </a:extLst>
            </p:cNvPr>
            <p:cNvSpPr/>
            <p:nvPr/>
          </p:nvSpPr>
          <p:spPr>
            <a:xfrm>
              <a:off x="2874728"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9C7AFE-40FF-EA4B-B54C-7B44705B48BB}"/>
                </a:ext>
              </a:extLst>
            </p:cNvPr>
            <p:cNvSpPr/>
            <p:nvPr/>
          </p:nvSpPr>
          <p:spPr>
            <a:xfrm>
              <a:off x="3126597" y="4194102"/>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AEDCBE0-29FA-5E4B-9FE0-C04EF51557C0}"/>
                </a:ext>
              </a:extLst>
            </p:cNvPr>
            <p:cNvSpPr/>
            <p:nvPr/>
          </p:nvSpPr>
          <p:spPr>
            <a:xfrm>
              <a:off x="3384593" y="4196386"/>
              <a:ext cx="203200" cy="203200"/>
            </a:xfrm>
            <a:prstGeom prst="ellipse">
              <a:avLst/>
            </a:prstGeom>
            <a:solidFill>
              <a:schemeClr val="accent5">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81" name="Content Placeholder 2">
                <a:extLst>
                  <a:ext uri="{FF2B5EF4-FFF2-40B4-BE49-F238E27FC236}">
                    <a16:creationId xmlns:a16="http://schemas.microsoft.com/office/drawing/2014/main" id="{933C633F-7F4D-F240-AEF9-1967C675CB30}"/>
                  </a:ext>
                </a:extLst>
              </p:cNvPr>
              <p:cNvSpPr txBox="1">
                <a:spLocks/>
              </p:cNvSpPr>
              <p:nvPr/>
            </p:nvSpPr>
            <p:spPr>
              <a:xfrm>
                <a:off x="748146" y="881334"/>
                <a:ext cx="10579646"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REMEMBER: </a:t>
                </a:r>
                <a:r>
                  <a:rPr lang="en-US" sz="2000" b="1" dirty="0">
                    <a:solidFill>
                      <a:schemeClr val="tx1"/>
                    </a:solidFill>
                    <a:latin typeface="Avenir Light" panose="020B0402020203020204" pitchFamily="34" charset="77"/>
                  </a:rPr>
                  <a:t>each attention weight </a:t>
                </a:r>
                <a14:m>
                  <m:oMath xmlns:m="http://schemas.openxmlformats.org/officeDocument/2006/math">
                    <m:sSubSup>
                      <m:sSubSupPr>
                        <m:ctrlPr>
                          <a:rPr lang="en-US" sz="2000" i="1" dirty="0" smtClean="0">
                            <a:solidFill>
                              <a:srgbClr val="C00000"/>
                            </a:solidFill>
                            <a:latin typeface="Cambria Math" panose="02040503050406030204" pitchFamily="18" charset="0"/>
                          </a:rPr>
                        </m:ctrlPr>
                      </m:sSubSupPr>
                      <m:e>
                        <m:r>
                          <a:rPr lang="en-US" sz="2000" i="1" dirty="0">
                            <a:solidFill>
                              <a:srgbClr val="C00000"/>
                            </a:solidFill>
                            <a:latin typeface="Cambria Math" panose="02040503050406030204" pitchFamily="18" charset="0"/>
                          </a:rPr>
                          <m:t>𝑎</m:t>
                        </m:r>
                      </m:e>
                      <m:sub>
                        <m:r>
                          <a:rPr lang="en-US" sz="2000" b="0" i="1" dirty="0" smtClean="0">
                            <a:solidFill>
                              <a:srgbClr val="C00000"/>
                            </a:solidFill>
                            <a:latin typeface="Cambria Math" panose="02040503050406030204" pitchFamily="18" charset="0"/>
                          </a:rPr>
                          <m:t>𝑖</m:t>
                        </m:r>
                      </m:sub>
                      <m:sup>
                        <m:r>
                          <a:rPr lang="en-US" sz="2000" b="0" i="1" dirty="0" smtClean="0">
                            <a:solidFill>
                              <a:srgbClr val="C00000"/>
                            </a:solidFill>
                            <a:latin typeface="Cambria Math" panose="02040503050406030204" pitchFamily="18" charset="0"/>
                          </a:rPr>
                          <m:t>𝑗</m:t>
                        </m:r>
                      </m:sup>
                    </m:sSubSup>
                  </m:oMath>
                </a14:m>
                <a:r>
                  <a:rPr lang="en-US" sz="2000" dirty="0">
                    <a:solidFill>
                      <a:srgbClr val="C00000"/>
                    </a:solidFill>
                    <a:latin typeface="Avenir Light" panose="020B0402020203020204" pitchFamily="34" charset="77"/>
                  </a:rPr>
                  <a:t> </a:t>
                </a:r>
                <a:r>
                  <a:rPr lang="en-US" sz="2000" b="1" dirty="0">
                    <a:solidFill>
                      <a:schemeClr val="tx1"/>
                    </a:solidFill>
                    <a:latin typeface="Avenir Light" panose="020B0402020203020204" pitchFamily="34" charset="77"/>
                  </a:rPr>
                  <a:t>is based on the </a:t>
                </a:r>
                <a:r>
                  <a:rPr lang="en-US" sz="2000" b="1" dirty="0">
                    <a:solidFill>
                      <a:srgbClr val="C00000"/>
                    </a:solidFill>
                    <a:latin typeface="Avenir Light" panose="020B0402020203020204" pitchFamily="34" charset="77"/>
                  </a:rPr>
                  <a:t>decoder’s</a:t>
                </a:r>
                <a:r>
                  <a:rPr lang="en-US" sz="2000" b="1" dirty="0">
                    <a:solidFill>
                      <a:schemeClr val="tx1"/>
                    </a:solidFill>
                    <a:latin typeface="Avenir Light" panose="020B0402020203020204" pitchFamily="34" charset="77"/>
                  </a:rPr>
                  <a:t> current hidden state, too. </a:t>
                </a:r>
                <a:endParaRPr lang="en-US" sz="2000" dirty="0">
                  <a:latin typeface="Avenir Light" panose="020B0402020203020204" pitchFamily="34" charset="77"/>
                </a:endParaRPr>
              </a:p>
            </p:txBody>
          </p:sp>
        </mc:Choice>
        <mc:Fallback>
          <p:sp>
            <p:nvSpPr>
              <p:cNvPr id="81" name="Content Placeholder 2">
                <a:extLst>
                  <a:ext uri="{FF2B5EF4-FFF2-40B4-BE49-F238E27FC236}">
                    <a16:creationId xmlns:a16="http://schemas.microsoft.com/office/drawing/2014/main" id="{933C633F-7F4D-F240-AEF9-1967C675CB30}"/>
                  </a:ext>
                </a:extLst>
              </p:cNvPr>
              <p:cNvSpPr txBox="1">
                <a:spLocks noRot="1" noChangeAspect="1" noMove="1" noResize="1" noEditPoints="1" noAdjustHandles="1" noChangeArrowheads="1" noChangeShapeType="1" noTextEdit="1"/>
              </p:cNvSpPr>
              <p:nvPr/>
            </p:nvSpPr>
            <p:spPr>
              <a:xfrm>
                <a:off x="748146" y="881334"/>
                <a:ext cx="10579646" cy="471462"/>
              </a:xfrm>
              <a:prstGeom prst="rect">
                <a:avLst/>
              </a:prstGeom>
              <a:blipFill>
                <a:blip r:embed="rId13"/>
                <a:stretch>
                  <a:fillRect l="-600" b="-28205"/>
                </a:stretch>
              </a:blipFill>
            </p:spPr>
            <p:txBody>
              <a:bodyPr/>
              <a:lstStyle/>
              <a:p>
                <a:r>
                  <a:rPr lang="en-US">
                    <a:noFill/>
                  </a:rPr>
                  <a:t> </a:t>
                </a:r>
              </a:p>
            </p:txBody>
          </p:sp>
        </mc:Fallback>
      </mc:AlternateContent>
      <p:sp>
        <p:nvSpPr>
          <p:cNvPr id="88" name="Right Arrow 87">
            <a:extLst>
              <a:ext uri="{FF2B5EF4-FFF2-40B4-BE49-F238E27FC236}">
                <a16:creationId xmlns:a16="http://schemas.microsoft.com/office/drawing/2014/main" id="{714CF3EF-521C-9B48-AAEB-EB197B755305}"/>
              </a:ext>
            </a:extLst>
          </p:cNvPr>
          <p:cNvSpPr/>
          <p:nvPr/>
        </p:nvSpPr>
        <p:spPr>
          <a:xfrm rot="16200000">
            <a:off x="6752445" y="25282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EE4A92D7-E600-4F4E-A249-34C08BA6425D}"/>
                  </a:ext>
                </a:extLst>
              </p:cNvPr>
              <p:cNvSpPr txBox="1">
                <a:spLocks/>
              </p:cNvSpPr>
              <p:nvPr/>
            </p:nvSpPr>
            <p:spPr>
              <a:xfrm>
                <a:off x="6740592" y="1882126"/>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1</m:t>
                          </m:r>
                        </m:sub>
                      </m:sSub>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EE4A92D7-E600-4F4E-A249-34C08BA6425D}"/>
                  </a:ext>
                </a:extLst>
              </p:cNvPr>
              <p:cNvSpPr txBox="1">
                <a:spLocks noRot="1" noChangeAspect="1" noMove="1" noResize="1" noEditPoints="1" noAdjustHandles="1" noChangeArrowheads="1" noChangeShapeType="1" noTextEdit="1"/>
              </p:cNvSpPr>
              <p:nvPr/>
            </p:nvSpPr>
            <p:spPr>
              <a:xfrm>
                <a:off x="6740592" y="1882126"/>
                <a:ext cx="750397" cy="503588"/>
              </a:xfrm>
              <a:prstGeom prst="rect">
                <a:avLst/>
              </a:prstGeom>
              <a:blipFill>
                <a:blip r:embed="rId14"/>
                <a:stretch>
                  <a:fillRect b="-7317"/>
                </a:stretch>
              </a:blipFill>
            </p:spPr>
            <p:txBody>
              <a:bodyPr/>
              <a:lstStyle/>
              <a:p>
                <a:r>
                  <a:rPr lang="en-US">
                    <a:noFill/>
                  </a:rPr>
                  <a:t> </a:t>
                </a:r>
              </a:p>
            </p:txBody>
          </p:sp>
        </mc:Fallback>
      </mc:AlternateContent>
      <p:sp>
        <p:nvSpPr>
          <p:cNvPr id="105" name="Content Placeholder 2">
            <a:extLst>
              <a:ext uri="{FF2B5EF4-FFF2-40B4-BE49-F238E27FC236}">
                <a16:creationId xmlns:a16="http://schemas.microsoft.com/office/drawing/2014/main" id="{B1548CAF-6C5C-074F-A6FF-9C217F408596}"/>
              </a:ext>
            </a:extLst>
          </p:cNvPr>
          <p:cNvSpPr txBox="1">
            <a:spLocks/>
          </p:cNvSpPr>
          <p:nvPr/>
        </p:nvSpPr>
        <p:spPr>
          <a:xfrm>
            <a:off x="6604530" y="152208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solidFill>
                  <a:srgbClr val="C00000"/>
                </a:solidFill>
                <a:latin typeface="Avenir Light" panose="020B0402020203020204" pitchFamily="34" charset="77"/>
              </a:rPr>
              <a:t>Le</a:t>
            </a:r>
          </a:p>
        </p:txBody>
      </p:sp>
      <p:sp>
        <p:nvSpPr>
          <p:cNvPr id="79" name="Right Arrow 78">
            <a:extLst>
              <a:ext uri="{FF2B5EF4-FFF2-40B4-BE49-F238E27FC236}">
                <a16:creationId xmlns:a16="http://schemas.microsoft.com/office/drawing/2014/main" id="{D46EAB3D-8A52-454D-84A6-41F4060DA81F}"/>
              </a:ext>
            </a:extLst>
          </p:cNvPr>
          <p:cNvSpPr/>
          <p:nvPr/>
        </p:nvSpPr>
        <p:spPr>
          <a:xfrm rot="16200000">
            <a:off x="6727171" y="517159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DE2D8EC-BAF7-FD40-9F24-0D1C81460D70}"/>
              </a:ext>
            </a:extLst>
          </p:cNvPr>
          <p:cNvGrpSpPr/>
          <p:nvPr/>
        </p:nvGrpSpPr>
        <p:grpSpPr>
          <a:xfrm rot="16200000">
            <a:off x="7502453" y="4096093"/>
            <a:ext cx="1364224" cy="311369"/>
            <a:chOff x="2297660" y="4140835"/>
            <a:chExt cx="1364224" cy="311369"/>
          </a:xfrm>
        </p:grpSpPr>
        <p:sp>
          <p:nvSpPr>
            <p:cNvPr id="86" name="Rounded Rectangle 85">
              <a:extLst>
                <a:ext uri="{FF2B5EF4-FFF2-40B4-BE49-F238E27FC236}">
                  <a16:creationId xmlns:a16="http://schemas.microsoft.com/office/drawing/2014/main" id="{55E56AB8-C141-604C-B57A-5ED66B7AE9A2}"/>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7" name="Oval 86">
              <a:extLst>
                <a:ext uri="{FF2B5EF4-FFF2-40B4-BE49-F238E27FC236}">
                  <a16:creationId xmlns:a16="http://schemas.microsoft.com/office/drawing/2014/main" id="{D93ED199-BE73-5240-84A1-2E08600C5020}"/>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9" name="Oval 88">
              <a:extLst>
                <a:ext uri="{FF2B5EF4-FFF2-40B4-BE49-F238E27FC236}">
                  <a16:creationId xmlns:a16="http://schemas.microsoft.com/office/drawing/2014/main" id="{3992F0A5-23EB-DB4E-B973-D6BE8214839C}"/>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6" name="Oval 105">
              <a:extLst>
                <a:ext uri="{FF2B5EF4-FFF2-40B4-BE49-F238E27FC236}">
                  <a16:creationId xmlns:a16="http://schemas.microsoft.com/office/drawing/2014/main" id="{758E0FFF-59F5-2D46-A104-17710D1A2AD8}"/>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9" name="Oval 108">
              <a:extLst>
                <a:ext uri="{FF2B5EF4-FFF2-40B4-BE49-F238E27FC236}">
                  <a16:creationId xmlns:a16="http://schemas.microsoft.com/office/drawing/2014/main" id="{C46577CE-E0FD-1E48-ABAF-65E79381F1AF}"/>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0" name="Oval 109">
              <a:extLst>
                <a:ext uri="{FF2B5EF4-FFF2-40B4-BE49-F238E27FC236}">
                  <a16:creationId xmlns:a16="http://schemas.microsoft.com/office/drawing/2014/main" id="{2F658B19-9141-C841-B357-BB01C196817A}"/>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111" name="Content Placeholder 2">
            <a:extLst>
              <a:ext uri="{FF2B5EF4-FFF2-40B4-BE49-F238E27FC236}">
                <a16:creationId xmlns:a16="http://schemas.microsoft.com/office/drawing/2014/main" id="{271E872E-2AE4-2E49-A9F9-4A0AD9D72C97}"/>
              </a:ext>
            </a:extLst>
          </p:cNvPr>
          <p:cNvSpPr txBox="1">
            <a:spLocks/>
          </p:cNvSpPr>
          <p:nvPr/>
        </p:nvSpPr>
        <p:spPr>
          <a:xfrm>
            <a:off x="7795570" y="5633625"/>
            <a:ext cx="721670"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a:t>
            </a:r>
          </a:p>
        </p:txBody>
      </p:sp>
      <mc:AlternateContent xmlns:mc="http://schemas.openxmlformats.org/markup-compatibility/2006">
        <mc:Choice xmlns:a14="http://schemas.microsoft.com/office/drawing/2010/main" Requires="a14">
          <p:sp>
            <p:nvSpPr>
              <p:cNvPr id="112" name="Content Placeholder 2">
                <a:extLst>
                  <a:ext uri="{FF2B5EF4-FFF2-40B4-BE49-F238E27FC236}">
                    <a16:creationId xmlns:a16="http://schemas.microsoft.com/office/drawing/2014/main" id="{5AC48D60-FA24-B94F-88A4-E51155170CD8}"/>
                  </a:ext>
                </a:extLst>
              </p:cNvPr>
              <p:cNvSpPr txBox="1">
                <a:spLocks/>
              </p:cNvSpPr>
              <p:nvPr/>
            </p:nvSpPr>
            <p:spPr>
              <a:xfrm>
                <a:off x="7563677" y="295783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2</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2</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12" name="Content Placeholder 2">
                <a:extLst>
                  <a:ext uri="{FF2B5EF4-FFF2-40B4-BE49-F238E27FC236}">
                    <a16:creationId xmlns:a16="http://schemas.microsoft.com/office/drawing/2014/main" id="{5AC48D60-FA24-B94F-88A4-E51155170CD8}"/>
                  </a:ext>
                </a:extLst>
              </p:cNvPr>
              <p:cNvSpPr txBox="1">
                <a:spLocks noRot="1" noChangeAspect="1" noMove="1" noResize="1" noEditPoints="1" noAdjustHandles="1" noChangeArrowheads="1" noChangeShapeType="1" noTextEdit="1"/>
              </p:cNvSpPr>
              <p:nvPr/>
            </p:nvSpPr>
            <p:spPr>
              <a:xfrm>
                <a:off x="7563677" y="2957834"/>
                <a:ext cx="1240142" cy="503588"/>
              </a:xfrm>
              <a:prstGeom prst="rect">
                <a:avLst/>
              </a:prstGeom>
              <a:blipFill>
                <a:blip r:embed="rId15"/>
                <a:stretch>
                  <a:fillRect l="-1020" r="-4082" b="-26829"/>
                </a:stretch>
              </a:blipFill>
            </p:spPr>
            <p:txBody>
              <a:bodyPr/>
              <a:lstStyle/>
              <a:p>
                <a:r>
                  <a:rPr lang="en-US">
                    <a:noFill/>
                  </a:rPr>
                  <a:t> </a:t>
                </a:r>
              </a:p>
            </p:txBody>
          </p:sp>
        </mc:Fallback>
      </mc:AlternateContent>
      <p:sp>
        <p:nvSpPr>
          <p:cNvPr id="113" name="Right Arrow 112">
            <a:extLst>
              <a:ext uri="{FF2B5EF4-FFF2-40B4-BE49-F238E27FC236}">
                <a16:creationId xmlns:a16="http://schemas.microsoft.com/office/drawing/2014/main" id="{24EF5331-30CB-3647-94A3-86917834D10C}"/>
              </a:ext>
            </a:extLst>
          </p:cNvPr>
          <p:cNvSpPr/>
          <p:nvPr/>
        </p:nvSpPr>
        <p:spPr>
          <a:xfrm rot="16200000">
            <a:off x="7925303" y="252829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4" name="Content Placeholder 2">
                <a:extLst>
                  <a:ext uri="{FF2B5EF4-FFF2-40B4-BE49-F238E27FC236}">
                    <a16:creationId xmlns:a16="http://schemas.microsoft.com/office/drawing/2014/main" id="{ECE1C869-8C44-3B46-881E-AAFC5608CCA1}"/>
                  </a:ext>
                </a:extLst>
              </p:cNvPr>
              <p:cNvSpPr txBox="1">
                <a:spLocks/>
              </p:cNvSpPr>
              <p:nvPr/>
            </p:nvSpPr>
            <p:spPr>
              <a:xfrm>
                <a:off x="7913450" y="1882127"/>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2</m:t>
                          </m:r>
                        </m:sub>
                      </m:sSub>
                    </m:oMath>
                  </m:oMathPara>
                </a14:m>
                <a:endParaRPr lang="en-US" sz="2400" b="0" dirty="0">
                  <a:latin typeface="Avenir Light" panose="020B0402020203020204" pitchFamily="34" charset="77"/>
                </a:endParaRPr>
              </a:p>
            </p:txBody>
          </p:sp>
        </mc:Choice>
        <mc:Fallback>
          <p:sp>
            <p:nvSpPr>
              <p:cNvPr id="114" name="Content Placeholder 2">
                <a:extLst>
                  <a:ext uri="{FF2B5EF4-FFF2-40B4-BE49-F238E27FC236}">
                    <a16:creationId xmlns:a16="http://schemas.microsoft.com/office/drawing/2014/main" id="{ECE1C869-8C44-3B46-881E-AAFC5608CCA1}"/>
                  </a:ext>
                </a:extLst>
              </p:cNvPr>
              <p:cNvSpPr txBox="1">
                <a:spLocks noRot="1" noChangeAspect="1" noMove="1" noResize="1" noEditPoints="1" noAdjustHandles="1" noChangeArrowheads="1" noChangeShapeType="1" noTextEdit="1"/>
              </p:cNvSpPr>
              <p:nvPr/>
            </p:nvSpPr>
            <p:spPr>
              <a:xfrm>
                <a:off x="7913450" y="1882127"/>
                <a:ext cx="750397" cy="503588"/>
              </a:xfrm>
              <a:prstGeom prst="rect">
                <a:avLst/>
              </a:prstGeom>
              <a:blipFill>
                <a:blip r:embed="rId16"/>
                <a:stretch>
                  <a:fillRect b="-7317"/>
                </a:stretch>
              </a:blipFill>
            </p:spPr>
            <p:txBody>
              <a:bodyPr/>
              <a:lstStyle/>
              <a:p>
                <a:r>
                  <a:rPr lang="en-US">
                    <a:noFill/>
                  </a:rPr>
                  <a:t> </a:t>
                </a:r>
              </a:p>
            </p:txBody>
          </p:sp>
        </mc:Fallback>
      </mc:AlternateContent>
      <p:sp>
        <p:nvSpPr>
          <p:cNvPr id="115" name="Content Placeholder 2">
            <a:extLst>
              <a:ext uri="{FF2B5EF4-FFF2-40B4-BE49-F238E27FC236}">
                <a16:creationId xmlns:a16="http://schemas.microsoft.com/office/drawing/2014/main" id="{5B8DF6CB-89B6-2044-9BD2-5F3127A0FF16}"/>
              </a:ext>
            </a:extLst>
          </p:cNvPr>
          <p:cNvSpPr txBox="1">
            <a:spLocks/>
          </p:cNvSpPr>
          <p:nvPr/>
        </p:nvSpPr>
        <p:spPr>
          <a:xfrm>
            <a:off x="7695805" y="1522089"/>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chien</a:t>
            </a:r>
            <a:endParaRPr lang="en-US" sz="2400" dirty="0">
              <a:solidFill>
                <a:srgbClr val="C00000"/>
              </a:solidFill>
              <a:latin typeface="Avenir Light" panose="020B0402020203020204" pitchFamily="34" charset="77"/>
            </a:endParaRPr>
          </a:p>
        </p:txBody>
      </p:sp>
      <p:sp>
        <p:nvSpPr>
          <p:cNvPr id="116" name="Right Arrow 115">
            <a:extLst>
              <a:ext uri="{FF2B5EF4-FFF2-40B4-BE49-F238E27FC236}">
                <a16:creationId xmlns:a16="http://schemas.microsoft.com/office/drawing/2014/main" id="{256ADC24-0E1F-0747-A17F-A6653F07A44F}"/>
              </a:ext>
            </a:extLst>
          </p:cNvPr>
          <p:cNvSpPr/>
          <p:nvPr/>
        </p:nvSpPr>
        <p:spPr>
          <a:xfrm rot="16200000">
            <a:off x="7900029" y="517159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Arrow 116">
            <a:extLst>
              <a:ext uri="{FF2B5EF4-FFF2-40B4-BE49-F238E27FC236}">
                <a16:creationId xmlns:a16="http://schemas.microsoft.com/office/drawing/2014/main" id="{183DABB7-91F4-D945-AA92-A7CCB627FACB}"/>
              </a:ext>
            </a:extLst>
          </p:cNvPr>
          <p:cNvSpPr/>
          <p:nvPr/>
        </p:nvSpPr>
        <p:spPr>
          <a:xfrm>
            <a:off x="7344382" y="409227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66406FB1-DAEE-C14D-A979-B5981821AE94}"/>
              </a:ext>
            </a:extLst>
          </p:cNvPr>
          <p:cNvGrpSpPr/>
          <p:nvPr/>
        </p:nvGrpSpPr>
        <p:grpSpPr>
          <a:xfrm rot="16200000">
            <a:off x="8655782" y="4096091"/>
            <a:ext cx="1364224" cy="311369"/>
            <a:chOff x="2297660" y="4140835"/>
            <a:chExt cx="1364224" cy="311369"/>
          </a:xfrm>
        </p:grpSpPr>
        <p:sp>
          <p:nvSpPr>
            <p:cNvPr id="119" name="Rounded Rectangle 118">
              <a:extLst>
                <a:ext uri="{FF2B5EF4-FFF2-40B4-BE49-F238E27FC236}">
                  <a16:creationId xmlns:a16="http://schemas.microsoft.com/office/drawing/2014/main" id="{37E3136C-1D9F-DF43-A763-457CA4D8328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0" name="Oval 119">
              <a:extLst>
                <a:ext uri="{FF2B5EF4-FFF2-40B4-BE49-F238E27FC236}">
                  <a16:creationId xmlns:a16="http://schemas.microsoft.com/office/drawing/2014/main" id="{3FF34B2D-FAC9-FD40-9131-28E576C1246B}"/>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2" name="Oval 121">
              <a:extLst>
                <a:ext uri="{FF2B5EF4-FFF2-40B4-BE49-F238E27FC236}">
                  <a16:creationId xmlns:a16="http://schemas.microsoft.com/office/drawing/2014/main" id="{682E43F5-AD5E-5E45-B491-353A10841CEB}"/>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3" name="Oval 122">
              <a:extLst>
                <a:ext uri="{FF2B5EF4-FFF2-40B4-BE49-F238E27FC236}">
                  <a16:creationId xmlns:a16="http://schemas.microsoft.com/office/drawing/2014/main" id="{CAF57984-4362-BE4D-8F5C-F35A994EE039}"/>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4" name="Oval 123">
              <a:extLst>
                <a:ext uri="{FF2B5EF4-FFF2-40B4-BE49-F238E27FC236}">
                  <a16:creationId xmlns:a16="http://schemas.microsoft.com/office/drawing/2014/main" id="{9CE42A92-0F13-474D-A99A-E597F53EE1A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5" name="Oval 124">
              <a:extLst>
                <a:ext uri="{FF2B5EF4-FFF2-40B4-BE49-F238E27FC236}">
                  <a16:creationId xmlns:a16="http://schemas.microsoft.com/office/drawing/2014/main" id="{D4BAA489-6DD7-5346-B4A2-8D4C7F4F28A0}"/>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26" name="Content Placeholder 2">
                <a:extLst>
                  <a:ext uri="{FF2B5EF4-FFF2-40B4-BE49-F238E27FC236}">
                    <a16:creationId xmlns:a16="http://schemas.microsoft.com/office/drawing/2014/main" id="{5F5B24E0-3A0F-F244-8395-0DD910C4066D}"/>
                  </a:ext>
                </a:extLst>
              </p:cNvPr>
              <p:cNvSpPr txBox="1">
                <a:spLocks/>
              </p:cNvSpPr>
              <p:nvPr/>
            </p:nvSpPr>
            <p:spPr>
              <a:xfrm>
                <a:off x="8717006" y="295783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3</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3</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26" name="Content Placeholder 2">
                <a:extLst>
                  <a:ext uri="{FF2B5EF4-FFF2-40B4-BE49-F238E27FC236}">
                    <a16:creationId xmlns:a16="http://schemas.microsoft.com/office/drawing/2014/main" id="{5F5B24E0-3A0F-F244-8395-0DD910C4066D}"/>
                  </a:ext>
                </a:extLst>
              </p:cNvPr>
              <p:cNvSpPr txBox="1">
                <a:spLocks noRot="1" noChangeAspect="1" noMove="1" noResize="1" noEditPoints="1" noAdjustHandles="1" noChangeArrowheads="1" noChangeShapeType="1" noTextEdit="1"/>
              </p:cNvSpPr>
              <p:nvPr/>
            </p:nvSpPr>
            <p:spPr>
              <a:xfrm>
                <a:off x="8717006" y="2957832"/>
                <a:ext cx="1240142" cy="503588"/>
              </a:xfrm>
              <a:prstGeom prst="rect">
                <a:avLst/>
              </a:prstGeom>
              <a:blipFill>
                <a:blip r:embed="rId17"/>
                <a:stretch>
                  <a:fillRect r="-4040" b="-26829"/>
                </a:stretch>
              </a:blipFill>
            </p:spPr>
            <p:txBody>
              <a:bodyPr/>
              <a:lstStyle/>
              <a:p>
                <a:r>
                  <a:rPr lang="en-US">
                    <a:noFill/>
                  </a:rPr>
                  <a:t> </a:t>
                </a:r>
              </a:p>
            </p:txBody>
          </p:sp>
        </mc:Fallback>
      </mc:AlternateContent>
      <p:sp>
        <p:nvSpPr>
          <p:cNvPr id="127" name="Right Arrow 126">
            <a:extLst>
              <a:ext uri="{FF2B5EF4-FFF2-40B4-BE49-F238E27FC236}">
                <a16:creationId xmlns:a16="http://schemas.microsoft.com/office/drawing/2014/main" id="{5B6FAF4A-8F46-2F45-B9B1-D0E83E12798B}"/>
              </a:ext>
            </a:extLst>
          </p:cNvPr>
          <p:cNvSpPr/>
          <p:nvPr/>
        </p:nvSpPr>
        <p:spPr>
          <a:xfrm rot="16200000">
            <a:off x="9078632" y="2528297"/>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8" name="Content Placeholder 2">
                <a:extLst>
                  <a:ext uri="{FF2B5EF4-FFF2-40B4-BE49-F238E27FC236}">
                    <a16:creationId xmlns:a16="http://schemas.microsoft.com/office/drawing/2014/main" id="{9C6006D6-136E-C948-BB3E-FBFB0CA509DB}"/>
                  </a:ext>
                </a:extLst>
              </p:cNvPr>
              <p:cNvSpPr txBox="1">
                <a:spLocks/>
              </p:cNvSpPr>
              <p:nvPr/>
            </p:nvSpPr>
            <p:spPr>
              <a:xfrm>
                <a:off x="9066779" y="1882125"/>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3</m:t>
                          </m:r>
                        </m:sub>
                      </m:sSub>
                    </m:oMath>
                  </m:oMathPara>
                </a14:m>
                <a:endParaRPr lang="en-US" sz="2400" b="0" dirty="0">
                  <a:latin typeface="Avenir Light" panose="020B0402020203020204" pitchFamily="34" charset="77"/>
                </a:endParaRPr>
              </a:p>
            </p:txBody>
          </p:sp>
        </mc:Choice>
        <mc:Fallback>
          <p:sp>
            <p:nvSpPr>
              <p:cNvPr id="128" name="Content Placeholder 2">
                <a:extLst>
                  <a:ext uri="{FF2B5EF4-FFF2-40B4-BE49-F238E27FC236}">
                    <a16:creationId xmlns:a16="http://schemas.microsoft.com/office/drawing/2014/main" id="{9C6006D6-136E-C948-BB3E-FBFB0CA509DB}"/>
                  </a:ext>
                </a:extLst>
              </p:cNvPr>
              <p:cNvSpPr txBox="1">
                <a:spLocks noRot="1" noChangeAspect="1" noMove="1" noResize="1" noEditPoints="1" noAdjustHandles="1" noChangeArrowheads="1" noChangeShapeType="1" noTextEdit="1"/>
              </p:cNvSpPr>
              <p:nvPr/>
            </p:nvSpPr>
            <p:spPr>
              <a:xfrm>
                <a:off x="9066779" y="1882125"/>
                <a:ext cx="750397" cy="503588"/>
              </a:xfrm>
              <a:prstGeom prst="rect">
                <a:avLst/>
              </a:prstGeom>
              <a:blipFill>
                <a:blip r:embed="rId18"/>
                <a:stretch>
                  <a:fillRect b="-7317"/>
                </a:stretch>
              </a:blipFill>
            </p:spPr>
            <p:txBody>
              <a:bodyPr/>
              <a:lstStyle/>
              <a:p>
                <a:r>
                  <a:rPr lang="en-US">
                    <a:noFill/>
                  </a:rPr>
                  <a:t> </a:t>
                </a:r>
              </a:p>
            </p:txBody>
          </p:sp>
        </mc:Fallback>
      </mc:AlternateContent>
      <p:sp>
        <p:nvSpPr>
          <p:cNvPr id="129" name="Content Placeholder 2">
            <a:extLst>
              <a:ext uri="{FF2B5EF4-FFF2-40B4-BE49-F238E27FC236}">
                <a16:creationId xmlns:a16="http://schemas.microsoft.com/office/drawing/2014/main" id="{AC5A6D6E-ADA8-2A40-A298-9B5389CE04A7}"/>
              </a:ext>
            </a:extLst>
          </p:cNvPr>
          <p:cNvSpPr txBox="1">
            <a:spLocks/>
          </p:cNvSpPr>
          <p:nvPr/>
        </p:nvSpPr>
        <p:spPr>
          <a:xfrm>
            <a:off x="8849134" y="1522087"/>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brun</a:t>
            </a:r>
            <a:endParaRPr lang="en-US" sz="2400" dirty="0">
              <a:solidFill>
                <a:srgbClr val="C00000"/>
              </a:solidFill>
              <a:latin typeface="Avenir Light" panose="020B0402020203020204" pitchFamily="34" charset="77"/>
            </a:endParaRPr>
          </a:p>
        </p:txBody>
      </p:sp>
      <p:sp>
        <p:nvSpPr>
          <p:cNvPr id="130" name="Right Arrow 129">
            <a:extLst>
              <a:ext uri="{FF2B5EF4-FFF2-40B4-BE49-F238E27FC236}">
                <a16:creationId xmlns:a16="http://schemas.microsoft.com/office/drawing/2014/main" id="{3AD5D227-0391-E742-B545-F41EDB7AA868}"/>
              </a:ext>
            </a:extLst>
          </p:cNvPr>
          <p:cNvSpPr/>
          <p:nvPr/>
        </p:nvSpPr>
        <p:spPr>
          <a:xfrm rot="16200000">
            <a:off x="9053358" y="517159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Arrow 130">
            <a:extLst>
              <a:ext uri="{FF2B5EF4-FFF2-40B4-BE49-F238E27FC236}">
                <a16:creationId xmlns:a16="http://schemas.microsoft.com/office/drawing/2014/main" id="{B286ECE6-C3D5-6344-8DEB-4BDC1A3D61E1}"/>
              </a:ext>
            </a:extLst>
          </p:cNvPr>
          <p:cNvSpPr/>
          <p:nvPr/>
        </p:nvSpPr>
        <p:spPr>
          <a:xfrm>
            <a:off x="8497711" y="40922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C48942CC-FF29-0C44-9F78-2988DABB39DA}"/>
              </a:ext>
            </a:extLst>
          </p:cNvPr>
          <p:cNvSpPr txBox="1">
            <a:spLocks/>
          </p:cNvSpPr>
          <p:nvPr/>
        </p:nvSpPr>
        <p:spPr>
          <a:xfrm>
            <a:off x="8699603" y="5636662"/>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chien</a:t>
            </a:r>
            <a:endParaRPr lang="en-US" sz="2400" dirty="0">
              <a:latin typeface="Avenir Light" panose="020B0402020203020204" pitchFamily="34" charset="77"/>
            </a:endParaRPr>
          </a:p>
        </p:txBody>
      </p:sp>
      <p:grpSp>
        <p:nvGrpSpPr>
          <p:cNvPr id="133" name="Group 132">
            <a:extLst>
              <a:ext uri="{FF2B5EF4-FFF2-40B4-BE49-F238E27FC236}">
                <a16:creationId xmlns:a16="http://schemas.microsoft.com/office/drawing/2014/main" id="{2DE77E64-C13A-8347-A412-E275E7424C0C}"/>
              </a:ext>
            </a:extLst>
          </p:cNvPr>
          <p:cNvGrpSpPr/>
          <p:nvPr/>
        </p:nvGrpSpPr>
        <p:grpSpPr>
          <a:xfrm rot="16200000">
            <a:off x="9722936" y="4096090"/>
            <a:ext cx="1364224" cy="311369"/>
            <a:chOff x="2297660" y="4140835"/>
            <a:chExt cx="1364224" cy="311369"/>
          </a:xfrm>
        </p:grpSpPr>
        <p:sp>
          <p:nvSpPr>
            <p:cNvPr id="134" name="Rounded Rectangle 133">
              <a:extLst>
                <a:ext uri="{FF2B5EF4-FFF2-40B4-BE49-F238E27FC236}">
                  <a16:creationId xmlns:a16="http://schemas.microsoft.com/office/drawing/2014/main" id="{BE05EC0A-8FBA-3D40-BD5C-2BC860577ED5}"/>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5" name="Oval 134">
              <a:extLst>
                <a:ext uri="{FF2B5EF4-FFF2-40B4-BE49-F238E27FC236}">
                  <a16:creationId xmlns:a16="http://schemas.microsoft.com/office/drawing/2014/main" id="{4D5854AA-F7B1-D345-BFF0-BFA56157EED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6" name="Oval 135">
              <a:extLst>
                <a:ext uri="{FF2B5EF4-FFF2-40B4-BE49-F238E27FC236}">
                  <a16:creationId xmlns:a16="http://schemas.microsoft.com/office/drawing/2014/main" id="{1AC385B3-B877-1549-A8FE-D48F666D43E3}"/>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7" name="Oval 136">
              <a:extLst>
                <a:ext uri="{FF2B5EF4-FFF2-40B4-BE49-F238E27FC236}">
                  <a16:creationId xmlns:a16="http://schemas.microsoft.com/office/drawing/2014/main" id="{497D0E09-CCBD-4443-AB20-FA2CAA36A065}"/>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8" name="Oval 137">
              <a:extLst>
                <a:ext uri="{FF2B5EF4-FFF2-40B4-BE49-F238E27FC236}">
                  <a16:creationId xmlns:a16="http://schemas.microsoft.com/office/drawing/2014/main" id="{8544E5EF-58ED-8341-A9E1-E4F872293A94}"/>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9" name="Oval 138">
              <a:extLst>
                <a:ext uri="{FF2B5EF4-FFF2-40B4-BE49-F238E27FC236}">
                  <a16:creationId xmlns:a16="http://schemas.microsoft.com/office/drawing/2014/main" id="{9C07F22A-7C5C-3746-A4BD-257786FDBE87}"/>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40" name="Content Placeholder 2">
                <a:extLst>
                  <a:ext uri="{FF2B5EF4-FFF2-40B4-BE49-F238E27FC236}">
                    <a16:creationId xmlns:a16="http://schemas.microsoft.com/office/drawing/2014/main" id="{DFA379A0-3ED0-BA4E-87DB-436D4B75DB98}"/>
                  </a:ext>
                </a:extLst>
              </p:cNvPr>
              <p:cNvSpPr txBox="1">
                <a:spLocks/>
              </p:cNvSpPr>
              <p:nvPr/>
            </p:nvSpPr>
            <p:spPr>
              <a:xfrm>
                <a:off x="9784160" y="295783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4</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4</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40" name="Content Placeholder 2">
                <a:extLst>
                  <a:ext uri="{FF2B5EF4-FFF2-40B4-BE49-F238E27FC236}">
                    <a16:creationId xmlns:a16="http://schemas.microsoft.com/office/drawing/2014/main" id="{DFA379A0-3ED0-BA4E-87DB-436D4B75DB98}"/>
                  </a:ext>
                </a:extLst>
              </p:cNvPr>
              <p:cNvSpPr txBox="1">
                <a:spLocks noRot="1" noChangeAspect="1" noMove="1" noResize="1" noEditPoints="1" noAdjustHandles="1" noChangeArrowheads="1" noChangeShapeType="1" noTextEdit="1"/>
              </p:cNvSpPr>
              <p:nvPr/>
            </p:nvSpPr>
            <p:spPr>
              <a:xfrm>
                <a:off x="9784160" y="2957831"/>
                <a:ext cx="1240142" cy="503588"/>
              </a:xfrm>
              <a:prstGeom prst="rect">
                <a:avLst/>
              </a:prstGeom>
              <a:blipFill>
                <a:blip r:embed="rId19"/>
                <a:stretch>
                  <a:fillRect r="-4040" b="-26829"/>
                </a:stretch>
              </a:blipFill>
            </p:spPr>
            <p:txBody>
              <a:bodyPr/>
              <a:lstStyle/>
              <a:p>
                <a:r>
                  <a:rPr lang="en-US">
                    <a:noFill/>
                  </a:rPr>
                  <a:t> </a:t>
                </a:r>
              </a:p>
            </p:txBody>
          </p:sp>
        </mc:Fallback>
      </mc:AlternateContent>
      <p:sp>
        <p:nvSpPr>
          <p:cNvPr id="141" name="Right Arrow 140">
            <a:extLst>
              <a:ext uri="{FF2B5EF4-FFF2-40B4-BE49-F238E27FC236}">
                <a16:creationId xmlns:a16="http://schemas.microsoft.com/office/drawing/2014/main" id="{FB14C776-5451-0246-9873-4AC662025985}"/>
              </a:ext>
            </a:extLst>
          </p:cNvPr>
          <p:cNvSpPr/>
          <p:nvPr/>
        </p:nvSpPr>
        <p:spPr>
          <a:xfrm rot="16200000">
            <a:off x="10145786" y="25282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2" name="Content Placeholder 2">
                <a:extLst>
                  <a:ext uri="{FF2B5EF4-FFF2-40B4-BE49-F238E27FC236}">
                    <a16:creationId xmlns:a16="http://schemas.microsoft.com/office/drawing/2014/main" id="{AADA5A7D-6800-8741-BD6C-3B0AD5ADEA37}"/>
                  </a:ext>
                </a:extLst>
              </p:cNvPr>
              <p:cNvSpPr txBox="1">
                <a:spLocks/>
              </p:cNvSpPr>
              <p:nvPr/>
            </p:nvSpPr>
            <p:spPr>
              <a:xfrm>
                <a:off x="10133933" y="1882124"/>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142" name="Content Placeholder 2">
                <a:extLst>
                  <a:ext uri="{FF2B5EF4-FFF2-40B4-BE49-F238E27FC236}">
                    <a16:creationId xmlns:a16="http://schemas.microsoft.com/office/drawing/2014/main" id="{AADA5A7D-6800-8741-BD6C-3B0AD5ADEA37}"/>
                  </a:ext>
                </a:extLst>
              </p:cNvPr>
              <p:cNvSpPr txBox="1">
                <a:spLocks noRot="1" noChangeAspect="1" noMove="1" noResize="1" noEditPoints="1" noAdjustHandles="1" noChangeArrowheads="1" noChangeShapeType="1" noTextEdit="1"/>
              </p:cNvSpPr>
              <p:nvPr/>
            </p:nvSpPr>
            <p:spPr>
              <a:xfrm>
                <a:off x="10133933" y="1882124"/>
                <a:ext cx="750397" cy="503588"/>
              </a:xfrm>
              <a:prstGeom prst="rect">
                <a:avLst/>
              </a:prstGeom>
              <a:blipFill>
                <a:blip r:embed="rId20"/>
                <a:stretch>
                  <a:fillRect b="-7317"/>
                </a:stretch>
              </a:blipFill>
            </p:spPr>
            <p:txBody>
              <a:bodyPr/>
              <a:lstStyle/>
              <a:p>
                <a:r>
                  <a:rPr lang="en-US">
                    <a:noFill/>
                  </a:rPr>
                  <a:t> </a:t>
                </a:r>
              </a:p>
            </p:txBody>
          </p:sp>
        </mc:Fallback>
      </mc:AlternateContent>
      <p:sp>
        <p:nvSpPr>
          <p:cNvPr id="143" name="Content Placeholder 2">
            <a:extLst>
              <a:ext uri="{FF2B5EF4-FFF2-40B4-BE49-F238E27FC236}">
                <a16:creationId xmlns:a16="http://schemas.microsoft.com/office/drawing/2014/main" id="{8AEF674E-1819-E642-A0D2-266C17155472}"/>
              </a:ext>
            </a:extLst>
          </p:cNvPr>
          <p:cNvSpPr txBox="1">
            <a:spLocks/>
          </p:cNvSpPr>
          <p:nvPr/>
        </p:nvSpPr>
        <p:spPr>
          <a:xfrm>
            <a:off x="9916288" y="1522086"/>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solidFill>
                  <a:srgbClr val="C00000"/>
                </a:solidFill>
                <a:latin typeface="Avenir Light" panose="020B0402020203020204" pitchFamily="34" charset="77"/>
              </a:rPr>
              <a:t>a</a:t>
            </a:r>
          </a:p>
        </p:txBody>
      </p:sp>
      <p:sp>
        <p:nvSpPr>
          <p:cNvPr id="144" name="Right Arrow 143">
            <a:extLst>
              <a:ext uri="{FF2B5EF4-FFF2-40B4-BE49-F238E27FC236}">
                <a16:creationId xmlns:a16="http://schemas.microsoft.com/office/drawing/2014/main" id="{28DE8C56-D121-0B4B-A514-0F753E30D2C7}"/>
              </a:ext>
            </a:extLst>
          </p:cNvPr>
          <p:cNvSpPr/>
          <p:nvPr/>
        </p:nvSpPr>
        <p:spPr>
          <a:xfrm rot="16200000">
            <a:off x="10120512" y="517158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ight Arrow 144">
            <a:extLst>
              <a:ext uri="{FF2B5EF4-FFF2-40B4-BE49-F238E27FC236}">
                <a16:creationId xmlns:a16="http://schemas.microsoft.com/office/drawing/2014/main" id="{D526AA1B-9F5F-984C-90F6-D7EFC526543A}"/>
              </a:ext>
            </a:extLst>
          </p:cNvPr>
          <p:cNvSpPr/>
          <p:nvPr/>
        </p:nvSpPr>
        <p:spPr>
          <a:xfrm>
            <a:off x="9564865" y="409227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Content Placeholder 2">
            <a:extLst>
              <a:ext uri="{FF2B5EF4-FFF2-40B4-BE49-F238E27FC236}">
                <a16:creationId xmlns:a16="http://schemas.microsoft.com/office/drawing/2014/main" id="{C2ECEE3F-CC0A-534F-89D6-5168FF386993}"/>
              </a:ext>
            </a:extLst>
          </p:cNvPr>
          <p:cNvSpPr txBox="1">
            <a:spLocks/>
          </p:cNvSpPr>
          <p:nvPr/>
        </p:nvSpPr>
        <p:spPr>
          <a:xfrm>
            <a:off x="9766757" y="5636661"/>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latin typeface="Avenir Light" panose="020B0402020203020204" pitchFamily="34" charset="77"/>
              </a:rPr>
              <a:t>brun</a:t>
            </a:r>
            <a:endParaRPr lang="en-US" sz="2400" dirty="0">
              <a:latin typeface="Avenir Light" panose="020B0402020203020204" pitchFamily="34" charset="77"/>
            </a:endParaRPr>
          </a:p>
        </p:txBody>
      </p:sp>
      <p:grpSp>
        <p:nvGrpSpPr>
          <p:cNvPr id="147" name="Group 146">
            <a:extLst>
              <a:ext uri="{FF2B5EF4-FFF2-40B4-BE49-F238E27FC236}">
                <a16:creationId xmlns:a16="http://schemas.microsoft.com/office/drawing/2014/main" id="{EDCB0684-869D-8242-A2BC-1B62E2F84AC5}"/>
              </a:ext>
            </a:extLst>
          </p:cNvPr>
          <p:cNvGrpSpPr/>
          <p:nvPr/>
        </p:nvGrpSpPr>
        <p:grpSpPr>
          <a:xfrm rot="16200000">
            <a:off x="10812837" y="4096089"/>
            <a:ext cx="1364224" cy="311369"/>
            <a:chOff x="2297660" y="4140835"/>
            <a:chExt cx="1364224" cy="311369"/>
          </a:xfrm>
        </p:grpSpPr>
        <p:sp>
          <p:nvSpPr>
            <p:cNvPr id="148" name="Rounded Rectangle 147">
              <a:extLst>
                <a:ext uri="{FF2B5EF4-FFF2-40B4-BE49-F238E27FC236}">
                  <a16:creationId xmlns:a16="http://schemas.microsoft.com/office/drawing/2014/main" id="{0E369FA7-0A08-8648-A635-EDB14FDE63CD}"/>
                </a:ext>
              </a:extLst>
            </p:cNvPr>
            <p:cNvSpPr/>
            <p:nvPr/>
          </p:nvSpPr>
          <p:spPr>
            <a:xfrm>
              <a:off x="2297660" y="4140835"/>
              <a:ext cx="1364224" cy="3113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9" name="Oval 148">
              <a:extLst>
                <a:ext uri="{FF2B5EF4-FFF2-40B4-BE49-F238E27FC236}">
                  <a16:creationId xmlns:a16="http://schemas.microsoft.com/office/drawing/2014/main" id="{CC9406D1-5EFF-0B4C-90E3-C84E54736DB3}"/>
                </a:ext>
              </a:extLst>
            </p:cNvPr>
            <p:cNvSpPr/>
            <p:nvPr/>
          </p:nvSpPr>
          <p:spPr>
            <a:xfrm>
              <a:off x="2382210"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0" name="Oval 149">
              <a:extLst>
                <a:ext uri="{FF2B5EF4-FFF2-40B4-BE49-F238E27FC236}">
                  <a16:creationId xmlns:a16="http://schemas.microsoft.com/office/drawing/2014/main" id="{6E71AFB2-6BAE-8743-A181-148912D158E5}"/>
                </a:ext>
              </a:extLst>
            </p:cNvPr>
            <p:cNvSpPr/>
            <p:nvPr/>
          </p:nvSpPr>
          <p:spPr>
            <a:xfrm>
              <a:off x="2628469"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1" name="Oval 150">
              <a:extLst>
                <a:ext uri="{FF2B5EF4-FFF2-40B4-BE49-F238E27FC236}">
                  <a16:creationId xmlns:a16="http://schemas.microsoft.com/office/drawing/2014/main" id="{630A6B5F-BEA8-054C-8D52-7D427607F3D0}"/>
                </a:ext>
              </a:extLst>
            </p:cNvPr>
            <p:cNvSpPr/>
            <p:nvPr/>
          </p:nvSpPr>
          <p:spPr>
            <a:xfrm>
              <a:off x="2874728"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2" name="Oval 151">
              <a:extLst>
                <a:ext uri="{FF2B5EF4-FFF2-40B4-BE49-F238E27FC236}">
                  <a16:creationId xmlns:a16="http://schemas.microsoft.com/office/drawing/2014/main" id="{4F7A92EE-6EFE-5D45-BAC6-37579980EBF6}"/>
                </a:ext>
              </a:extLst>
            </p:cNvPr>
            <p:cNvSpPr/>
            <p:nvPr/>
          </p:nvSpPr>
          <p:spPr>
            <a:xfrm>
              <a:off x="3126597" y="4194102"/>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3" name="Oval 152">
              <a:extLst>
                <a:ext uri="{FF2B5EF4-FFF2-40B4-BE49-F238E27FC236}">
                  <a16:creationId xmlns:a16="http://schemas.microsoft.com/office/drawing/2014/main" id="{EA6C9928-F97A-214C-BBE2-AEEC8A8845E1}"/>
                </a:ext>
              </a:extLst>
            </p:cNvPr>
            <p:cNvSpPr/>
            <p:nvPr/>
          </p:nvSpPr>
          <p:spPr>
            <a:xfrm>
              <a:off x="3384593" y="4196386"/>
              <a:ext cx="203200" cy="203200"/>
            </a:xfrm>
            <a:prstGeom prst="ellipse">
              <a:avLst/>
            </a:prstGeom>
            <a:solidFill>
              <a:schemeClr val="accent5">
                <a:lumMod val="60000"/>
                <a:lumOff val="4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mc:AlternateContent xmlns:mc="http://schemas.openxmlformats.org/markup-compatibility/2006">
        <mc:Choice xmlns:a14="http://schemas.microsoft.com/office/drawing/2010/main" Requires="a14">
          <p:sp>
            <p:nvSpPr>
              <p:cNvPr id="154" name="Content Placeholder 2">
                <a:extLst>
                  <a:ext uri="{FF2B5EF4-FFF2-40B4-BE49-F238E27FC236}">
                    <a16:creationId xmlns:a16="http://schemas.microsoft.com/office/drawing/2014/main" id="{1A0E8248-F246-434B-98E8-110CFFE6E78C}"/>
                  </a:ext>
                </a:extLst>
              </p:cNvPr>
              <p:cNvSpPr txBox="1">
                <a:spLocks/>
              </p:cNvSpPr>
              <p:nvPr/>
            </p:nvSpPr>
            <p:spPr>
              <a:xfrm>
                <a:off x="10874061" y="295783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m:rPr>
                            <m:nor/>
                          </m:rPr>
                          <a:rPr lang="en-US" sz="2400" dirty="0"/>
                          <m:t>[</m:t>
                        </m:r>
                        <m:r>
                          <a:rPr lang="en-US" sz="2400" b="0" i="1" dirty="0" smtClean="0">
                            <a:solidFill>
                              <a:srgbClr val="C00000"/>
                            </a:solidFill>
                            <a:latin typeface="Cambria Math" panose="02040503050406030204" pitchFamily="18" charset="0"/>
                          </a:rPr>
                          <m:t>h</m:t>
                        </m:r>
                      </m:e>
                      <m:sub>
                        <m:r>
                          <a:rPr lang="en-US" sz="2400" b="0" i="1" dirty="0" smtClean="0">
                            <a:solidFill>
                              <a:srgbClr val="C00000"/>
                            </a:solidFill>
                            <a:latin typeface="Cambria Math" panose="02040503050406030204" pitchFamily="18" charset="0"/>
                          </a:rPr>
                          <m:t>5</m:t>
                        </m:r>
                      </m:sub>
                      <m:sup>
                        <m:r>
                          <a:rPr lang="en-US" sz="2400" b="0" i="1" dirty="0" smtClean="0">
                            <a:solidFill>
                              <a:srgbClr val="C00000"/>
                            </a:solidFill>
                            <a:latin typeface="Cambria Math" panose="02040503050406030204" pitchFamily="18" charset="0"/>
                          </a:rPr>
                          <m:t>𝐷</m:t>
                        </m:r>
                      </m:sup>
                    </m:sSubSup>
                    <m:r>
                      <a:rPr lang="en-US" sz="2400" b="0" i="1" dirty="0" smtClean="0">
                        <a:solidFill>
                          <a:srgbClr val="C00000"/>
                        </a:solidFill>
                        <a:latin typeface="Cambria Math" panose="02040503050406030204" pitchFamily="18" charset="0"/>
                      </a:rPr>
                      <m:t>;</m:t>
                    </m:r>
                    <m:sSubSup>
                      <m:sSubSupPr>
                        <m:ctrlPr>
                          <a:rPr lang="en-US" sz="2400" i="1" dirty="0">
                            <a:solidFill>
                              <a:schemeClr val="accent4">
                                <a:lumMod val="50000"/>
                              </a:schemeClr>
                            </a:solidFill>
                            <a:latin typeface="Cambria Math" panose="02040503050406030204" pitchFamily="18" charset="0"/>
                          </a:rPr>
                        </m:ctrlPr>
                      </m:sSubSupPr>
                      <m:e>
                        <m:r>
                          <a:rPr lang="en-US" sz="2400" i="1" dirty="0">
                            <a:solidFill>
                              <a:schemeClr val="accent4">
                                <a:lumMod val="50000"/>
                              </a:schemeClr>
                            </a:solidFill>
                            <a:latin typeface="Cambria Math" panose="02040503050406030204" pitchFamily="18" charset="0"/>
                          </a:rPr>
                          <m:t>𝑐</m:t>
                        </m:r>
                      </m:e>
                      <m:sub>
                        <m:r>
                          <a:rPr lang="en-US" sz="2400" b="0" i="1" dirty="0" smtClean="0">
                            <a:solidFill>
                              <a:schemeClr val="accent4">
                                <a:lumMod val="50000"/>
                              </a:schemeClr>
                            </a:solidFill>
                            <a:latin typeface="Cambria Math" panose="02040503050406030204" pitchFamily="18" charset="0"/>
                          </a:rPr>
                          <m:t>5</m:t>
                        </m:r>
                      </m:sub>
                      <m:sup>
                        <m:r>
                          <a:rPr lang="en-US" sz="2400" i="1" dirty="0">
                            <a:solidFill>
                              <a:schemeClr val="accent4">
                                <a:lumMod val="50000"/>
                              </a:schemeClr>
                            </a:solidFill>
                            <a:latin typeface="Cambria Math" panose="02040503050406030204" pitchFamily="18" charset="0"/>
                          </a:rPr>
                          <m:t>𝐷</m:t>
                        </m:r>
                      </m:sup>
                    </m:sSubSup>
                  </m:oMath>
                </a14:m>
                <a:r>
                  <a:rPr lang="en-US" sz="2400" dirty="0">
                    <a:latin typeface="Avenir Light" panose="020B0402020203020204" pitchFamily="34" charset="77"/>
                  </a:rPr>
                  <a:t>]</a:t>
                </a:r>
              </a:p>
              <a:p>
                <a:pPr marL="0" indent="0" algn="ctr">
                  <a:lnSpc>
                    <a:spcPct val="120000"/>
                  </a:lnSpc>
                  <a:buNone/>
                </a:pPr>
                <a:endParaRPr lang="en-US" sz="2400" b="0" dirty="0">
                  <a:latin typeface="Avenir Light" panose="020B0402020203020204" pitchFamily="34" charset="77"/>
                </a:endParaRPr>
              </a:p>
            </p:txBody>
          </p:sp>
        </mc:Choice>
        <mc:Fallback>
          <p:sp>
            <p:nvSpPr>
              <p:cNvPr id="154" name="Content Placeholder 2">
                <a:extLst>
                  <a:ext uri="{FF2B5EF4-FFF2-40B4-BE49-F238E27FC236}">
                    <a16:creationId xmlns:a16="http://schemas.microsoft.com/office/drawing/2014/main" id="{1A0E8248-F246-434B-98E8-110CFFE6E78C}"/>
                  </a:ext>
                </a:extLst>
              </p:cNvPr>
              <p:cNvSpPr txBox="1">
                <a:spLocks noRot="1" noChangeAspect="1" noMove="1" noResize="1" noEditPoints="1" noAdjustHandles="1" noChangeArrowheads="1" noChangeShapeType="1" noTextEdit="1"/>
              </p:cNvSpPr>
              <p:nvPr/>
            </p:nvSpPr>
            <p:spPr>
              <a:xfrm>
                <a:off x="10874061" y="2957830"/>
                <a:ext cx="1240142" cy="503588"/>
              </a:xfrm>
              <a:prstGeom prst="rect">
                <a:avLst/>
              </a:prstGeom>
              <a:blipFill>
                <a:blip r:embed="rId21"/>
                <a:stretch>
                  <a:fillRect r="-4040" b="-29268"/>
                </a:stretch>
              </a:blipFill>
            </p:spPr>
            <p:txBody>
              <a:bodyPr/>
              <a:lstStyle/>
              <a:p>
                <a:r>
                  <a:rPr lang="en-US">
                    <a:noFill/>
                  </a:rPr>
                  <a:t> </a:t>
                </a:r>
              </a:p>
            </p:txBody>
          </p:sp>
        </mc:Fallback>
      </mc:AlternateContent>
      <p:sp>
        <p:nvSpPr>
          <p:cNvPr id="155" name="Right Arrow 154">
            <a:extLst>
              <a:ext uri="{FF2B5EF4-FFF2-40B4-BE49-F238E27FC236}">
                <a16:creationId xmlns:a16="http://schemas.microsoft.com/office/drawing/2014/main" id="{341D1E8C-D842-1A4E-8F5E-5B8E13A21FFC}"/>
              </a:ext>
            </a:extLst>
          </p:cNvPr>
          <p:cNvSpPr/>
          <p:nvPr/>
        </p:nvSpPr>
        <p:spPr>
          <a:xfrm rot="16200000">
            <a:off x="11235687" y="2528295"/>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6" name="Content Placeholder 2">
                <a:extLst>
                  <a:ext uri="{FF2B5EF4-FFF2-40B4-BE49-F238E27FC236}">
                    <a16:creationId xmlns:a16="http://schemas.microsoft.com/office/drawing/2014/main" id="{6EE72653-222F-C547-9CCA-45C08E97CB13}"/>
                  </a:ext>
                </a:extLst>
              </p:cNvPr>
              <p:cNvSpPr txBox="1">
                <a:spLocks/>
              </p:cNvSpPr>
              <p:nvPr/>
            </p:nvSpPr>
            <p:spPr>
              <a:xfrm>
                <a:off x="11223834" y="1882123"/>
                <a:ext cx="75039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i="1" dirty="0">
                                  <a:latin typeface="Cambria Math" panose="02040503050406030204" pitchFamily="18" charset="0"/>
                                </a:rPr>
                                <m:t>𝑦</m:t>
                              </m:r>
                            </m:e>
                          </m:acc>
                        </m:e>
                        <m:sub>
                          <m:r>
                            <a:rPr lang="en-US" sz="2400" b="0" i="1" dirty="0" smtClean="0">
                              <a:latin typeface="Cambria Math" panose="02040503050406030204" pitchFamily="18" charset="0"/>
                            </a:rPr>
                            <m:t>4</m:t>
                          </m:r>
                        </m:sub>
                      </m:sSub>
                    </m:oMath>
                  </m:oMathPara>
                </a14:m>
                <a:endParaRPr lang="en-US" sz="2400" b="0" dirty="0">
                  <a:latin typeface="Avenir Light" panose="020B0402020203020204" pitchFamily="34" charset="77"/>
                </a:endParaRPr>
              </a:p>
            </p:txBody>
          </p:sp>
        </mc:Choice>
        <mc:Fallback>
          <p:sp>
            <p:nvSpPr>
              <p:cNvPr id="156" name="Content Placeholder 2">
                <a:extLst>
                  <a:ext uri="{FF2B5EF4-FFF2-40B4-BE49-F238E27FC236}">
                    <a16:creationId xmlns:a16="http://schemas.microsoft.com/office/drawing/2014/main" id="{6EE72653-222F-C547-9CCA-45C08E97CB13}"/>
                  </a:ext>
                </a:extLst>
              </p:cNvPr>
              <p:cNvSpPr txBox="1">
                <a:spLocks noRot="1" noChangeAspect="1" noMove="1" noResize="1" noEditPoints="1" noAdjustHandles="1" noChangeArrowheads="1" noChangeShapeType="1" noTextEdit="1"/>
              </p:cNvSpPr>
              <p:nvPr/>
            </p:nvSpPr>
            <p:spPr>
              <a:xfrm>
                <a:off x="11223834" y="1882123"/>
                <a:ext cx="750397" cy="503588"/>
              </a:xfrm>
              <a:prstGeom prst="rect">
                <a:avLst/>
              </a:prstGeom>
              <a:blipFill>
                <a:blip r:embed="rId22"/>
                <a:stretch>
                  <a:fillRect b="-7317"/>
                </a:stretch>
              </a:blipFill>
            </p:spPr>
            <p:txBody>
              <a:bodyPr/>
              <a:lstStyle/>
              <a:p>
                <a:r>
                  <a:rPr lang="en-US">
                    <a:noFill/>
                  </a:rPr>
                  <a:t> </a:t>
                </a:r>
              </a:p>
            </p:txBody>
          </p:sp>
        </mc:Fallback>
      </mc:AlternateContent>
      <p:sp>
        <p:nvSpPr>
          <p:cNvPr id="157" name="Content Placeholder 2">
            <a:extLst>
              <a:ext uri="{FF2B5EF4-FFF2-40B4-BE49-F238E27FC236}">
                <a16:creationId xmlns:a16="http://schemas.microsoft.com/office/drawing/2014/main" id="{C3F4CC63-EA7D-7846-BED1-29EE29D9E6E4}"/>
              </a:ext>
            </a:extLst>
          </p:cNvPr>
          <p:cNvSpPr txBox="1">
            <a:spLocks/>
          </p:cNvSpPr>
          <p:nvPr/>
        </p:nvSpPr>
        <p:spPr>
          <a:xfrm>
            <a:off x="11006189" y="1522085"/>
            <a:ext cx="102643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err="1">
                <a:solidFill>
                  <a:srgbClr val="C00000"/>
                </a:solidFill>
                <a:latin typeface="Avenir Light" panose="020B0402020203020204" pitchFamily="34" charset="77"/>
              </a:rPr>
              <a:t>couru</a:t>
            </a:r>
            <a:endParaRPr lang="en-US" sz="2400" dirty="0">
              <a:solidFill>
                <a:srgbClr val="C00000"/>
              </a:solidFill>
              <a:latin typeface="Avenir Light" panose="020B0402020203020204" pitchFamily="34" charset="77"/>
            </a:endParaRPr>
          </a:p>
        </p:txBody>
      </p:sp>
      <p:sp>
        <p:nvSpPr>
          <p:cNvPr id="158" name="Right Arrow 157">
            <a:extLst>
              <a:ext uri="{FF2B5EF4-FFF2-40B4-BE49-F238E27FC236}">
                <a16:creationId xmlns:a16="http://schemas.microsoft.com/office/drawing/2014/main" id="{F4F8D420-FBDE-8449-A6A5-146A130B0E01}"/>
              </a:ext>
            </a:extLst>
          </p:cNvPr>
          <p:cNvSpPr/>
          <p:nvPr/>
        </p:nvSpPr>
        <p:spPr>
          <a:xfrm rot="16200000">
            <a:off x="11210413" y="517158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ight Arrow 158">
            <a:extLst>
              <a:ext uri="{FF2B5EF4-FFF2-40B4-BE49-F238E27FC236}">
                <a16:creationId xmlns:a16="http://schemas.microsoft.com/office/drawing/2014/main" id="{DDB49701-9D97-E443-81BD-F5BF523FD9E1}"/>
              </a:ext>
            </a:extLst>
          </p:cNvPr>
          <p:cNvSpPr/>
          <p:nvPr/>
        </p:nvSpPr>
        <p:spPr>
          <a:xfrm>
            <a:off x="10654766" y="409227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Content Placeholder 2">
            <a:extLst>
              <a:ext uri="{FF2B5EF4-FFF2-40B4-BE49-F238E27FC236}">
                <a16:creationId xmlns:a16="http://schemas.microsoft.com/office/drawing/2014/main" id="{EE3C5804-5908-2F44-B079-A177ACB86D3D}"/>
              </a:ext>
            </a:extLst>
          </p:cNvPr>
          <p:cNvSpPr txBox="1">
            <a:spLocks/>
          </p:cNvSpPr>
          <p:nvPr/>
        </p:nvSpPr>
        <p:spPr>
          <a:xfrm>
            <a:off x="10856658" y="5636660"/>
            <a:ext cx="1071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a:t>
            </a:r>
          </a:p>
        </p:txBody>
      </p:sp>
      <p:sp>
        <p:nvSpPr>
          <p:cNvPr id="161" name="Content Placeholder 2">
            <a:extLst>
              <a:ext uri="{FF2B5EF4-FFF2-40B4-BE49-F238E27FC236}">
                <a16:creationId xmlns:a16="http://schemas.microsoft.com/office/drawing/2014/main" id="{E002A67B-757A-EC42-81DC-C257177F2E34}"/>
              </a:ext>
            </a:extLst>
          </p:cNvPr>
          <p:cNvSpPr txBox="1">
            <a:spLocks/>
          </p:cNvSpPr>
          <p:nvPr/>
        </p:nvSpPr>
        <p:spPr>
          <a:xfrm>
            <a:off x="7914710" y="6194270"/>
            <a:ext cx="2565797"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solidFill>
                  <a:srgbClr val="7030A0"/>
                </a:solidFill>
                <a:latin typeface="Avenir Light" panose="020B0402020203020204" pitchFamily="34" charset="77"/>
              </a:rPr>
              <a:t>DECODER RNN</a:t>
            </a:r>
          </a:p>
        </p:txBody>
      </p:sp>
    </p:spTree>
    <p:extLst>
      <p:ext uri="{BB962C8B-B14F-4D97-AF65-F5344CB8AC3E}">
        <p14:creationId xmlns:p14="http://schemas.microsoft.com/office/powerpoint/2010/main" val="37317714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seq2seq + 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4" y="1250088"/>
            <a:ext cx="5225928" cy="31568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r>
              <a:rPr lang="en-US" sz="2400" b="1" dirty="0">
                <a:latin typeface="Avenir Light" panose="020B0402020203020204" pitchFamily="34" charset="77"/>
              </a:rPr>
              <a:t>Attention:</a:t>
            </a:r>
          </a:p>
          <a:p>
            <a:pPr>
              <a:lnSpc>
                <a:spcPct val="150000"/>
              </a:lnSpc>
              <a:spcBef>
                <a:spcPts val="3000"/>
              </a:spcBef>
            </a:pPr>
            <a:r>
              <a:rPr lang="en-US" sz="2400" dirty="0">
                <a:latin typeface="Avenir Light" panose="020B0402020203020204" pitchFamily="34" charset="77"/>
              </a:rPr>
              <a:t>greatly improves seq2seq results</a:t>
            </a:r>
          </a:p>
          <a:p>
            <a:pPr>
              <a:lnSpc>
                <a:spcPct val="150000"/>
              </a:lnSpc>
              <a:spcBef>
                <a:spcPts val="1500"/>
              </a:spcBef>
            </a:pPr>
            <a:r>
              <a:rPr lang="en-US" sz="2400" dirty="0">
                <a:latin typeface="Avenir Light" panose="020B0402020203020204" pitchFamily="34" charset="77"/>
              </a:rPr>
              <a:t>allows us to visualize the contribution each </a:t>
            </a:r>
            <a:r>
              <a:rPr lang="en-US" sz="2400" dirty="0">
                <a:solidFill>
                  <a:srgbClr val="7030A0"/>
                </a:solidFill>
                <a:latin typeface="Avenir Light" panose="020B0402020203020204" pitchFamily="34" charset="77"/>
              </a:rPr>
              <a:t>encoding</a:t>
            </a:r>
            <a:r>
              <a:rPr lang="en-US" sz="2400" dirty="0">
                <a:latin typeface="Avenir Light" panose="020B0402020203020204" pitchFamily="34" charset="77"/>
              </a:rPr>
              <a:t> word gave for each </a:t>
            </a:r>
            <a:r>
              <a:rPr lang="en-US" sz="2400" dirty="0">
                <a:solidFill>
                  <a:srgbClr val="7030A0"/>
                </a:solidFill>
                <a:latin typeface="Avenir Light" panose="020B0402020203020204" pitchFamily="34" charset="77"/>
              </a:rPr>
              <a:t>decoder’s </a:t>
            </a:r>
            <a:r>
              <a:rPr lang="en-US" sz="2400" dirty="0">
                <a:latin typeface="Avenir Light" panose="020B0402020203020204" pitchFamily="34" charset="77"/>
              </a:rPr>
              <a:t>word</a:t>
            </a:r>
            <a:endParaRPr lang="en-US" sz="2400" dirty="0">
              <a:solidFill>
                <a:srgbClr val="7030A0"/>
              </a:solidFill>
              <a:latin typeface="Avenir Light" panose="020B0402020203020204" pitchFamily="34" charset="77"/>
            </a:endParaRPr>
          </a:p>
        </p:txBody>
      </p:sp>
      <p:pic>
        <p:nvPicPr>
          <p:cNvPr id="2" name="Picture 1">
            <a:extLst>
              <a:ext uri="{FF2B5EF4-FFF2-40B4-BE49-F238E27FC236}">
                <a16:creationId xmlns:a16="http://schemas.microsoft.com/office/drawing/2014/main" id="{8E2B39D6-7CA2-8D4E-AAC0-E6EDAD741E99}"/>
              </a:ext>
            </a:extLst>
          </p:cNvPr>
          <p:cNvPicPr>
            <a:picLocks noChangeAspect="1"/>
          </p:cNvPicPr>
          <p:nvPr/>
        </p:nvPicPr>
        <p:blipFill>
          <a:blip r:embed="rId3"/>
          <a:stretch>
            <a:fillRect/>
          </a:stretch>
        </p:blipFill>
        <p:spPr>
          <a:xfrm>
            <a:off x="6248400" y="1422401"/>
            <a:ext cx="5342013" cy="5041900"/>
          </a:xfrm>
          <a:prstGeom prst="rect">
            <a:avLst/>
          </a:prstGeom>
        </p:spPr>
      </p:pic>
      <p:sp>
        <p:nvSpPr>
          <p:cNvPr id="3" name="Rectangle 2">
            <a:extLst>
              <a:ext uri="{FF2B5EF4-FFF2-40B4-BE49-F238E27FC236}">
                <a16:creationId xmlns:a16="http://schemas.microsoft.com/office/drawing/2014/main" id="{40B4A5D9-131B-4D4E-8D3D-3E71AE9B3E08}"/>
              </a:ext>
            </a:extLst>
          </p:cNvPr>
          <p:cNvSpPr/>
          <p:nvPr/>
        </p:nvSpPr>
        <p:spPr>
          <a:xfrm>
            <a:off x="424726" y="6279635"/>
            <a:ext cx="4332148" cy="369332"/>
          </a:xfrm>
          <a:prstGeom prst="rect">
            <a:avLst/>
          </a:prstGeom>
        </p:spPr>
        <p:txBody>
          <a:bodyPr wrap="none">
            <a:spAutoFit/>
          </a:bodyPr>
          <a:lstStyle/>
          <a:p>
            <a:r>
              <a:rPr lang="en-US" i="1" dirty="0">
                <a:solidFill>
                  <a:srgbClr val="111111"/>
                </a:solidFill>
                <a:latin typeface="Noto Sans"/>
              </a:rPr>
              <a:t>Image source: Fig 3 in </a:t>
            </a:r>
            <a:r>
              <a:rPr lang="en-US" i="1" dirty="0">
                <a:solidFill>
                  <a:srgbClr val="F9493F"/>
                </a:solidFill>
                <a:latin typeface="Noto Sans"/>
                <a:hlinkClick r:id="rId4"/>
              </a:rPr>
              <a:t>Bahdanau et al., 2015</a:t>
            </a:r>
            <a:endParaRPr lang="en-US" dirty="0"/>
          </a:p>
        </p:txBody>
      </p:sp>
    </p:spTree>
    <p:extLst>
      <p:ext uri="{BB962C8B-B14F-4D97-AF65-F5344CB8AC3E}">
        <p14:creationId xmlns:p14="http://schemas.microsoft.com/office/powerpoint/2010/main" val="31270325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seq2seq + 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4" y="1250088"/>
            <a:ext cx="5225928" cy="31568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0"/>
              </a:spcBef>
              <a:buNone/>
            </a:pPr>
            <a:r>
              <a:rPr lang="en-US" sz="2400" b="1" dirty="0">
                <a:latin typeface="Avenir Light" panose="020B0402020203020204" pitchFamily="34" charset="77"/>
              </a:rPr>
              <a:t>Attention:</a:t>
            </a:r>
          </a:p>
          <a:p>
            <a:pPr>
              <a:lnSpc>
                <a:spcPct val="150000"/>
              </a:lnSpc>
              <a:spcBef>
                <a:spcPts val="3000"/>
              </a:spcBef>
            </a:pPr>
            <a:r>
              <a:rPr lang="en-US" sz="2400" dirty="0">
                <a:latin typeface="Avenir Light" panose="020B0402020203020204" pitchFamily="34" charset="77"/>
              </a:rPr>
              <a:t>greatly improves seq2seq results</a:t>
            </a:r>
          </a:p>
          <a:p>
            <a:pPr>
              <a:lnSpc>
                <a:spcPct val="150000"/>
              </a:lnSpc>
              <a:spcBef>
                <a:spcPts val="1500"/>
              </a:spcBef>
            </a:pPr>
            <a:r>
              <a:rPr lang="en-US" sz="2400" dirty="0">
                <a:latin typeface="Avenir Light" panose="020B0402020203020204" pitchFamily="34" charset="77"/>
              </a:rPr>
              <a:t>allows us to visualize the contribution each </a:t>
            </a:r>
            <a:r>
              <a:rPr lang="en-US" sz="2400" dirty="0">
                <a:solidFill>
                  <a:srgbClr val="7030A0"/>
                </a:solidFill>
                <a:latin typeface="Avenir Light" panose="020B0402020203020204" pitchFamily="34" charset="77"/>
              </a:rPr>
              <a:t>encoding</a:t>
            </a:r>
            <a:r>
              <a:rPr lang="en-US" sz="2400" dirty="0">
                <a:latin typeface="Avenir Light" panose="020B0402020203020204" pitchFamily="34" charset="77"/>
              </a:rPr>
              <a:t> word gave for each </a:t>
            </a:r>
            <a:r>
              <a:rPr lang="en-US" sz="2400" dirty="0">
                <a:solidFill>
                  <a:srgbClr val="7030A0"/>
                </a:solidFill>
                <a:latin typeface="Avenir Light" panose="020B0402020203020204" pitchFamily="34" charset="77"/>
              </a:rPr>
              <a:t>decoder’s </a:t>
            </a:r>
            <a:r>
              <a:rPr lang="en-US" sz="2400" dirty="0">
                <a:latin typeface="Avenir Light" panose="020B0402020203020204" pitchFamily="34" charset="77"/>
              </a:rPr>
              <a:t>word</a:t>
            </a:r>
            <a:endParaRPr lang="en-US" sz="2400" dirty="0">
              <a:solidFill>
                <a:srgbClr val="7030A0"/>
              </a:solidFill>
              <a:latin typeface="Avenir Light" panose="020B0402020203020204" pitchFamily="34" charset="77"/>
            </a:endParaRPr>
          </a:p>
        </p:txBody>
      </p:sp>
      <p:pic>
        <p:nvPicPr>
          <p:cNvPr id="2" name="Picture 1">
            <a:extLst>
              <a:ext uri="{FF2B5EF4-FFF2-40B4-BE49-F238E27FC236}">
                <a16:creationId xmlns:a16="http://schemas.microsoft.com/office/drawing/2014/main" id="{8E2B39D6-7CA2-8D4E-AAC0-E6EDAD741E99}"/>
              </a:ext>
            </a:extLst>
          </p:cNvPr>
          <p:cNvPicPr>
            <a:picLocks noChangeAspect="1"/>
          </p:cNvPicPr>
          <p:nvPr/>
        </p:nvPicPr>
        <p:blipFill>
          <a:blip r:embed="rId3"/>
          <a:stretch>
            <a:fillRect/>
          </a:stretch>
        </p:blipFill>
        <p:spPr>
          <a:xfrm>
            <a:off x="6248400" y="1422401"/>
            <a:ext cx="5342013" cy="5041900"/>
          </a:xfrm>
          <a:prstGeom prst="rect">
            <a:avLst/>
          </a:prstGeom>
        </p:spPr>
      </p:pic>
      <p:sp>
        <p:nvSpPr>
          <p:cNvPr id="3" name="Rectangle 2">
            <a:extLst>
              <a:ext uri="{FF2B5EF4-FFF2-40B4-BE49-F238E27FC236}">
                <a16:creationId xmlns:a16="http://schemas.microsoft.com/office/drawing/2014/main" id="{40B4A5D9-131B-4D4E-8D3D-3E71AE9B3E08}"/>
              </a:ext>
            </a:extLst>
          </p:cNvPr>
          <p:cNvSpPr/>
          <p:nvPr/>
        </p:nvSpPr>
        <p:spPr>
          <a:xfrm>
            <a:off x="424726" y="6279635"/>
            <a:ext cx="4332148" cy="369332"/>
          </a:xfrm>
          <a:prstGeom prst="rect">
            <a:avLst/>
          </a:prstGeom>
        </p:spPr>
        <p:txBody>
          <a:bodyPr wrap="none">
            <a:spAutoFit/>
          </a:bodyPr>
          <a:lstStyle/>
          <a:p>
            <a:r>
              <a:rPr lang="en-US" i="1" dirty="0">
                <a:solidFill>
                  <a:srgbClr val="111111"/>
                </a:solidFill>
                <a:latin typeface="Noto Sans"/>
              </a:rPr>
              <a:t>Image source: Fig 3 in </a:t>
            </a:r>
            <a:r>
              <a:rPr lang="en-US" i="1" dirty="0">
                <a:solidFill>
                  <a:srgbClr val="F9493F"/>
                </a:solidFill>
                <a:latin typeface="Noto Sans"/>
                <a:hlinkClick r:id="rId4"/>
              </a:rPr>
              <a:t>Bahdanau et al., 2015</a:t>
            </a:r>
            <a:endParaRPr lang="en-US" dirty="0"/>
          </a:p>
        </p:txBody>
      </p:sp>
      <p:sp>
        <p:nvSpPr>
          <p:cNvPr id="7" name="Rectangle 6">
            <a:extLst>
              <a:ext uri="{FF2B5EF4-FFF2-40B4-BE49-F238E27FC236}">
                <a16:creationId xmlns:a16="http://schemas.microsoft.com/office/drawing/2014/main" id="{7B197605-F44C-354E-B913-E4F46FF88399}"/>
              </a:ext>
            </a:extLst>
          </p:cNvPr>
          <p:cNvSpPr/>
          <p:nvPr/>
        </p:nvSpPr>
        <p:spPr>
          <a:xfrm>
            <a:off x="167889" y="111886"/>
            <a:ext cx="11856222" cy="64840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839D5CCB-3692-F74B-ACD9-0E1A7D5C9FF3}"/>
              </a:ext>
            </a:extLst>
          </p:cNvPr>
          <p:cNvSpPr/>
          <p:nvPr/>
        </p:nvSpPr>
        <p:spPr>
          <a:xfrm>
            <a:off x="1330037" y="276263"/>
            <a:ext cx="9139374" cy="4995506"/>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964BDD-0290-CF4A-B794-642F6BE3B961}"/>
              </a:ext>
            </a:extLst>
          </p:cNvPr>
          <p:cNvSpPr/>
          <p:nvPr/>
        </p:nvSpPr>
        <p:spPr>
          <a:xfrm>
            <a:off x="2590800" y="1205221"/>
            <a:ext cx="6746542" cy="3108543"/>
          </a:xfrm>
          <a:prstGeom prst="rect">
            <a:avLst/>
          </a:prstGeom>
        </p:spPr>
        <p:txBody>
          <a:bodyPr wrap="square">
            <a:spAutoFit/>
          </a:bodyPr>
          <a:lstStyle/>
          <a:p>
            <a:r>
              <a:rPr lang="en-US" sz="2800" b="1" dirty="0">
                <a:latin typeface="Avenir Book" panose="02000503020000020003" pitchFamily="2" charset="0"/>
              </a:rPr>
              <a:t>Takeaway #3:</a:t>
            </a:r>
          </a:p>
          <a:p>
            <a:br>
              <a:rPr lang="en-US" sz="2800" b="1" dirty="0">
                <a:latin typeface="Avenir Book" panose="02000503020000020003" pitchFamily="2" charset="0"/>
              </a:rPr>
            </a:br>
            <a:r>
              <a:rPr lang="en-US" sz="2800" dirty="0">
                <a:latin typeface="Avenir Book" panose="02000503020000020003" pitchFamily="2" charset="0"/>
              </a:rPr>
              <a:t>Having a separate </a:t>
            </a:r>
            <a:r>
              <a:rPr lang="en-US" sz="2800" dirty="0">
                <a:solidFill>
                  <a:srgbClr val="7030A0"/>
                </a:solidFill>
                <a:latin typeface="Avenir Book" panose="02000503020000020003" pitchFamily="2" charset="0"/>
              </a:rPr>
              <a:t>encoder</a:t>
            </a:r>
            <a:r>
              <a:rPr lang="en-US" sz="2800" dirty="0">
                <a:latin typeface="Avenir Book" panose="02000503020000020003" pitchFamily="2" charset="0"/>
              </a:rPr>
              <a:t> and </a:t>
            </a:r>
            <a:r>
              <a:rPr lang="en-US" sz="2800" dirty="0">
                <a:solidFill>
                  <a:srgbClr val="7030A0"/>
                </a:solidFill>
                <a:latin typeface="Avenir Book" panose="02000503020000020003" pitchFamily="2" charset="0"/>
              </a:rPr>
              <a:t>decoder</a:t>
            </a:r>
            <a:r>
              <a:rPr lang="en-US" sz="2800" dirty="0">
                <a:latin typeface="Avenir Book" panose="02000503020000020003" pitchFamily="2" charset="0"/>
              </a:rPr>
              <a:t> allows for </a:t>
            </a:r>
            <a:r>
              <a:rPr lang="en-US" sz="2800" b="1" dirty="0">
                <a:solidFill>
                  <a:srgbClr val="C00000"/>
                </a:solidFill>
                <a:latin typeface="Avenir Book" panose="02000503020000020003" pitchFamily="2" charset="0"/>
              </a:rPr>
              <a:t>n</a:t>
            </a:r>
            <a:r>
              <a:rPr lang="en-US" sz="2800" dirty="0">
                <a:latin typeface="Avenir Book" panose="02000503020000020003" pitchFamily="2" charset="0"/>
              </a:rPr>
              <a:t> </a:t>
            </a:r>
            <a:r>
              <a:rPr lang="en-US" sz="2800" dirty="0">
                <a:latin typeface="Avenir Book" panose="02000503020000020003" pitchFamily="2" charset="0"/>
                <a:sym typeface="Wingdings" pitchFamily="2" charset="2"/>
              </a:rPr>
              <a:t></a:t>
            </a:r>
            <a:r>
              <a:rPr lang="en-US" sz="2800" dirty="0">
                <a:latin typeface="Avenir Book" panose="02000503020000020003" pitchFamily="2" charset="0"/>
              </a:rPr>
              <a:t> </a:t>
            </a:r>
            <a:r>
              <a:rPr lang="en-US" sz="2800" b="1" dirty="0">
                <a:solidFill>
                  <a:srgbClr val="C00000"/>
                </a:solidFill>
                <a:latin typeface="Avenir Book" panose="02000503020000020003" pitchFamily="2" charset="0"/>
              </a:rPr>
              <a:t>m</a:t>
            </a:r>
            <a:r>
              <a:rPr lang="en-US" sz="2800" dirty="0">
                <a:latin typeface="Avenir Book" panose="02000503020000020003" pitchFamily="2" charset="0"/>
              </a:rPr>
              <a:t> length predictions.</a:t>
            </a:r>
          </a:p>
          <a:p>
            <a:endParaRPr lang="en-US" sz="2800" dirty="0">
              <a:latin typeface="Avenir Book" panose="02000503020000020003" pitchFamily="2" charset="0"/>
            </a:endParaRPr>
          </a:p>
          <a:p>
            <a:r>
              <a:rPr lang="en-US" sz="2800" b="1" dirty="0">
                <a:solidFill>
                  <a:srgbClr val="C00000"/>
                </a:solidFill>
                <a:latin typeface="Avenir Book" panose="02000503020000020003" pitchFamily="2" charset="0"/>
              </a:rPr>
              <a:t>Attention</a:t>
            </a:r>
            <a:r>
              <a:rPr lang="en-US" sz="2800" dirty="0">
                <a:latin typeface="Avenir Book" panose="02000503020000020003" pitchFamily="2" charset="0"/>
              </a:rPr>
              <a:t> is powerful; allows us to conditionally weight our focus</a:t>
            </a:r>
          </a:p>
        </p:txBody>
      </p:sp>
    </p:spTree>
    <p:extLst>
      <p:ext uri="{BB962C8B-B14F-4D97-AF65-F5344CB8AC3E}">
        <p14:creationId xmlns:p14="http://schemas.microsoft.com/office/powerpoint/2010/main" val="4041918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0" y="276262"/>
            <a:ext cx="8941419" cy="1162592"/>
          </a:xfrm>
        </p:spPr>
        <p:txBody>
          <a:bodyPr/>
          <a:lstStyle/>
          <a:p>
            <a:r>
              <a:rPr lang="en-US" dirty="0"/>
              <a:t>Sequence-to-Sequence (seq2seq)</a:t>
            </a:r>
            <a:endParaRPr lang="en-US" dirty="0">
              <a:solidFill>
                <a:srgbClr val="7030A0"/>
              </a:solidFill>
            </a:endParaRPr>
          </a:p>
        </p:txBody>
      </p:sp>
      <p:sp>
        <p:nvSpPr>
          <p:cNvPr id="134" name="Title 1">
            <a:extLst>
              <a:ext uri="{FF2B5EF4-FFF2-40B4-BE49-F238E27FC236}">
                <a16:creationId xmlns:a16="http://schemas.microsoft.com/office/drawing/2014/main" id="{27136D70-9887-D14C-ACD4-5AA26D67858B}"/>
              </a:ext>
            </a:extLst>
          </p:cNvPr>
          <p:cNvSpPr txBox="1">
            <a:spLocks/>
          </p:cNvSpPr>
          <p:nvPr/>
        </p:nvSpPr>
        <p:spPr>
          <a:xfrm>
            <a:off x="1798122" y="2509488"/>
            <a:ext cx="9118600" cy="11430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pPr>
              <a:lnSpc>
                <a:spcPct val="150000"/>
              </a:lnSpc>
              <a:spcBef>
                <a:spcPts val="2000"/>
              </a:spcBef>
            </a:pPr>
            <a:r>
              <a:rPr lang="en-US" b="1" dirty="0">
                <a:solidFill>
                  <a:srgbClr val="C00000"/>
                </a:solidFill>
              </a:rPr>
              <a:t>seq2seq</a:t>
            </a:r>
            <a:r>
              <a:rPr lang="en-US" dirty="0"/>
              <a:t> + </a:t>
            </a:r>
            <a:r>
              <a:rPr lang="en-US" b="1" dirty="0">
                <a:solidFill>
                  <a:srgbClr val="C00000"/>
                </a:solidFill>
              </a:rPr>
              <a:t>Attention</a:t>
            </a:r>
            <a:r>
              <a:rPr lang="en-US" dirty="0"/>
              <a:t> is great, but can we create better </a:t>
            </a:r>
            <a:r>
              <a:rPr lang="en-US" i="1" dirty="0"/>
              <a:t>encoder representations </a:t>
            </a:r>
            <a:r>
              <a:rPr lang="en-US" dirty="0"/>
              <a:t>and </a:t>
            </a:r>
            <a:r>
              <a:rPr lang="en-US" i="1" dirty="0"/>
              <a:t>decoder representations</a:t>
            </a:r>
            <a:r>
              <a:rPr lang="en-US" dirty="0"/>
              <a:t>?</a:t>
            </a:r>
          </a:p>
        </p:txBody>
      </p:sp>
    </p:spTree>
    <p:extLst>
      <p:ext uri="{BB962C8B-B14F-4D97-AF65-F5344CB8AC3E}">
        <p14:creationId xmlns:p14="http://schemas.microsoft.com/office/powerpoint/2010/main" val="556954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11138" y="2514619"/>
            <a:ext cx="3521956"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165</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73BF0687-00CA-5B41-A778-4DAD07F0C2C1}"/>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Tree>
    <p:extLst>
      <p:ext uri="{BB962C8B-B14F-4D97-AF65-F5344CB8AC3E}">
        <p14:creationId xmlns:p14="http://schemas.microsoft.com/office/powerpoint/2010/main" val="229528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960864-53DA-C442-B97F-48DA525BA568}"/>
              </a:ext>
            </a:extLst>
          </p:cNvPr>
          <p:cNvPicPr>
            <a:picLocks noChangeAspect="1"/>
          </p:cNvPicPr>
          <p:nvPr/>
        </p:nvPicPr>
        <p:blipFill>
          <a:blip r:embed="rId2"/>
          <a:stretch>
            <a:fillRect/>
          </a:stretch>
        </p:blipFill>
        <p:spPr>
          <a:xfrm>
            <a:off x="2293402" y="1357949"/>
            <a:ext cx="7333198" cy="5204828"/>
          </a:xfrm>
          <a:prstGeom prst="rect">
            <a:avLst/>
          </a:prstGeom>
        </p:spPr>
      </p:pic>
    </p:spTree>
    <p:extLst>
      <p:ext uri="{BB962C8B-B14F-4D97-AF65-F5344CB8AC3E}">
        <p14:creationId xmlns:p14="http://schemas.microsoft.com/office/powerpoint/2010/main" val="319956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9F137AD-BF61-F14C-A7E5-A26B1BB00957}"/>
              </a:ext>
            </a:extLst>
          </p:cNvPr>
          <p:cNvPicPr>
            <a:picLocks noChangeAspect="1"/>
          </p:cNvPicPr>
          <p:nvPr/>
        </p:nvPicPr>
        <p:blipFill>
          <a:blip r:embed="rId2"/>
          <a:stretch>
            <a:fillRect/>
          </a:stretch>
        </p:blipFill>
        <p:spPr>
          <a:xfrm>
            <a:off x="533400" y="1879911"/>
            <a:ext cx="11201400" cy="4203700"/>
          </a:xfrm>
          <a:prstGeom prst="rect">
            <a:avLst/>
          </a:prstGeom>
        </p:spPr>
      </p:pic>
    </p:spTree>
    <p:extLst>
      <p:ext uri="{BB962C8B-B14F-4D97-AF65-F5344CB8AC3E}">
        <p14:creationId xmlns:p14="http://schemas.microsoft.com/office/powerpoint/2010/main" val="2153372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045100" y="873082"/>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Generate Text</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19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690DB3-1EFC-EE42-8DD5-D26A99C8C0E4}"/>
              </a:ext>
            </a:extLst>
          </p:cNvPr>
          <p:cNvPicPr>
            <a:picLocks noChangeAspect="1"/>
          </p:cNvPicPr>
          <p:nvPr/>
        </p:nvPicPr>
        <p:blipFill>
          <a:blip r:embed="rId2"/>
          <a:stretch>
            <a:fillRect/>
          </a:stretch>
        </p:blipFill>
        <p:spPr>
          <a:xfrm>
            <a:off x="1775886" y="1908211"/>
            <a:ext cx="9099015" cy="4279820"/>
          </a:xfrm>
          <a:prstGeom prst="rect">
            <a:avLst/>
          </a:prstGeom>
        </p:spPr>
      </p:pic>
    </p:spTree>
    <p:extLst>
      <p:ext uri="{BB962C8B-B14F-4D97-AF65-F5344CB8AC3E}">
        <p14:creationId xmlns:p14="http://schemas.microsoft.com/office/powerpoint/2010/main" val="643327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35C29F-B142-954E-BC9D-D5CBF7F40C7F}"/>
              </a:ext>
            </a:extLst>
          </p:cNvPr>
          <p:cNvSpPr txBox="1"/>
          <p:nvPr/>
        </p:nvSpPr>
        <p:spPr>
          <a:xfrm>
            <a:off x="1449297" y="1638300"/>
            <a:ext cx="10171203" cy="4060920"/>
          </a:xfrm>
          <a:prstGeom prst="rect">
            <a:avLst/>
          </a:prstGeom>
          <a:noFill/>
        </p:spPr>
        <p:txBody>
          <a:bodyPr wrap="square" rtlCol="0">
            <a:spAutoFit/>
          </a:bodyPr>
          <a:lstStyle/>
          <a:p>
            <a:pPr>
              <a:lnSpc>
                <a:spcPct val="150000"/>
              </a:lnSpc>
            </a:pPr>
            <a:r>
              <a:rPr lang="en-US" sz="2400" b="1" dirty="0">
                <a:latin typeface="Avenir Book" panose="02000503020000020003" pitchFamily="2" charset="0"/>
              </a:rPr>
              <a:t>We could easily spend an entire semester on this material.</a:t>
            </a:r>
            <a:br>
              <a:rPr lang="en-US" sz="2400" b="1" dirty="0">
                <a:latin typeface="Avenir Book" panose="02000503020000020003" pitchFamily="2" charset="0"/>
              </a:rPr>
            </a:br>
            <a:r>
              <a:rPr lang="en-US" sz="2400" b="1" dirty="0">
                <a:latin typeface="Avenir Book" panose="02000503020000020003" pitchFamily="2" charset="0"/>
              </a:rPr>
              <a:t>The goal for today is to convey:</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the ubiquity and importance of </a:t>
            </a:r>
            <a:r>
              <a:rPr lang="en-US" sz="2400" dirty="0">
                <a:solidFill>
                  <a:srgbClr val="C00000"/>
                </a:solidFill>
                <a:latin typeface="Avenir Book" panose="02000503020000020003" pitchFamily="2" charset="0"/>
              </a:rPr>
              <a:t>text data/NLP</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high-level overview of the most useful, relevant models</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when to use which models, based on your data</a:t>
            </a:r>
          </a:p>
          <a:p>
            <a:pPr marL="914400" lvl="1" indent="-457200">
              <a:lnSpc>
                <a:spcPct val="200000"/>
              </a:lnSpc>
              <a:buFont typeface="Arial" panose="020B0604020202020204" pitchFamily="34" charset="0"/>
              <a:buChar char="•"/>
            </a:pPr>
            <a:r>
              <a:rPr lang="en-US" sz="2400" dirty="0">
                <a:latin typeface="Avenir Book" panose="02000503020000020003" pitchFamily="2" charset="0"/>
              </a:rPr>
              <a:t>foundation for diving deeper (e.g., our lab notebooks!)</a:t>
            </a:r>
          </a:p>
        </p:txBody>
      </p:sp>
      <p:sp>
        <p:nvSpPr>
          <p:cNvPr id="3" name="Freeform 2">
            <a:extLst>
              <a:ext uri="{FF2B5EF4-FFF2-40B4-BE49-F238E27FC236}">
                <a16:creationId xmlns:a16="http://schemas.microsoft.com/office/drawing/2014/main" id="{2EED6B2F-3173-4045-8F00-E32A1D0C6A45}"/>
              </a:ext>
            </a:extLst>
          </p:cNvPr>
          <p:cNvSpPr/>
          <p:nvPr/>
        </p:nvSpPr>
        <p:spPr>
          <a:xfrm>
            <a:off x="6539557" y="108856"/>
            <a:ext cx="4487672" cy="1529443"/>
          </a:xfrm>
          <a:custGeom>
            <a:avLst/>
            <a:gdLst>
              <a:gd name="connsiteX0" fmla="*/ 525272 w 4270217"/>
              <a:gd name="connsiteY0" fmla="*/ 348343 h 1284514"/>
              <a:gd name="connsiteX1" fmla="*/ 601472 w 4270217"/>
              <a:gd name="connsiteY1" fmla="*/ 272143 h 1284514"/>
              <a:gd name="connsiteX2" fmla="*/ 623243 w 4270217"/>
              <a:gd name="connsiteY2" fmla="*/ 239486 h 1284514"/>
              <a:gd name="connsiteX3" fmla="*/ 645014 w 4270217"/>
              <a:gd name="connsiteY3" fmla="*/ 217714 h 1284514"/>
              <a:gd name="connsiteX4" fmla="*/ 688557 w 4270217"/>
              <a:gd name="connsiteY4" fmla="*/ 152400 h 1284514"/>
              <a:gd name="connsiteX5" fmla="*/ 753872 w 4270217"/>
              <a:gd name="connsiteY5" fmla="*/ 87086 h 1284514"/>
              <a:gd name="connsiteX6" fmla="*/ 775643 w 4270217"/>
              <a:gd name="connsiteY6" fmla="*/ 65314 h 1284514"/>
              <a:gd name="connsiteX7" fmla="*/ 808300 w 4270217"/>
              <a:gd name="connsiteY7" fmla="*/ 87086 h 1284514"/>
              <a:gd name="connsiteX8" fmla="*/ 830072 w 4270217"/>
              <a:gd name="connsiteY8" fmla="*/ 108857 h 1284514"/>
              <a:gd name="connsiteX9" fmla="*/ 895386 w 4270217"/>
              <a:gd name="connsiteY9" fmla="*/ 152400 h 1284514"/>
              <a:gd name="connsiteX10" fmla="*/ 928043 w 4270217"/>
              <a:gd name="connsiteY10" fmla="*/ 174172 h 1284514"/>
              <a:gd name="connsiteX11" fmla="*/ 960700 w 4270217"/>
              <a:gd name="connsiteY11" fmla="*/ 195943 h 1284514"/>
              <a:gd name="connsiteX12" fmla="*/ 1026014 w 4270217"/>
              <a:gd name="connsiteY12" fmla="*/ 217714 h 1284514"/>
              <a:gd name="connsiteX13" fmla="*/ 1058672 w 4270217"/>
              <a:gd name="connsiteY13" fmla="*/ 239486 h 1284514"/>
              <a:gd name="connsiteX14" fmla="*/ 1178414 w 4270217"/>
              <a:gd name="connsiteY14" fmla="*/ 239486 h 1284514"/>
              <a:gd name="connsiteX15" fmla="*/ 1243729 w 4270217"/>
              <a:gd name="connsiteY15" fmla="*/ 217714 h 1284514"/>
              <a:gd name="connsiteX16" fmla="*/ 1309043 w 4270217"/>
              <a:gd name="connsiteY16" fmla="*/ 174172 h 1284514"/>
              <a:gd name="connsiteX17" fmla="*/ 1330814 w 4270217"/>
              <a:gd name="connsiteY17" fmla="*/ 152400 h 1284514"/>
              <a:gd name="connsiteX18" fmla="*/ 1374357 w 4270217"/>
              <a:gd name="connsiteY18" fmla="*/ 119743 h 1284514"/>
              <a:gd name="connsiteX19" fmla="*/ 1417900 w 4270217"/>
              <a:gd name="connsiteY19" fmla="*/ 76200 h 1284514"/>
              <a:gd name="connsiteX20" fmla="*/ 1472329 w 4270217"/>
              <a:gd name="connsiteY20" fmla="*/ 32657 h 1284514"/>
              <a:gd name="connsiteX21" fmla="*/ 1515872 w 4270217"/>
              <a:gd name="connsiteY21" fmla="*/ 76200 h 1284514"/>
              <a:gd name="connsiteX22" fmla="*/ 1548529 w 4270217"/>
              <a:gd name="connsiteY22" fmla="*/ 130629 h 1284514"/>
              <a:gd name="connsiteX23" fmla="*/ 1613843 w 4270217"/>
              <a:gd name="connsiteY23" fmla="*/ 76200 h 1284514"/>
              <a:gd name="connsiteX24" fmla="*/ 1646500 w 4270217"/>
              <a:gd name="connsiteY24" fmla="*/ 54429 h 1284514"/>
              <a:gd name="connsiteX25" fmla="*/ 1700929 w 4270217"/>
              <a:gd name="connsiteY25" fmla="*/ 10886 h 1284514"/>
              <a:gd name="connsiteX26" fmla="*/ 1733586 w 4270217"/>
              <a:gd name="connsiteY26" fmla="*/ 0 h 1284514"/>
              <a:gd name="connsiteX27" fmla="*/ 1798900 w 4270217"/>
              <a:gd name="connsiteY27" fmla="*/ 21772 h 1284514"/>
              <a:gd name="connsiteX28" fmla="*/ 1820672 w 4270217"/>
              <a:gd name="connsiteY28" fmla="*/ 43543 h 1284514"/>
              <a:gd name="connsiteX29" fmla="*/ 1918643 w 4270217"/>
              <a:gd name="connsiteY29" fmla="*/ 97972 h 1284514"/>
              <a:gd name="connsiteX30" fmla="*/ 1983957 w 4270217"/>
              <a:gd name="connsiteY30" fmla="*/ 141514 h 1284514"/>
              <a:gd name="connsiteX31" fmla="*/ 2038386 w 4270217"/>
              <a:gd name="connsiteY31" fmla="*/ 185057 h 1284514"/>
              <a:gd name="connsiteX32" fmla="*/ 2103700 w 4270217"/>
              <a:gd name="connsiteY32" fmla="*/ 206829 h 1284514"/>
              <a:gd name="connsiteX33" fmla="*/ 2136357 w 4270217"/>
              <a:gd name="connsiteY33" fmla="*/ 217714 h 1284514"/>
              <a:gd name="connsiteX34" fmla="*/ 2169014 w 4270217"/>
              <a:gd name="connsiteY34" fmla="*/ 228600 h 1284514"/>
              <a:gd name="connsiteX35" fmla="*/ 2299643 w 4270217"/>
              <a:gd name="connsiteY35" fmla="*/ 195943 h 1284514"/>
              <a:gd name="connsiteX36" fmla="*/ 2332300 w 4270217"/>
              <a:gd name="connsiteY36" fmla="*/ 185057 h 1284514"/>
              <a:gd name="connsiteX37" fmla="*/ 2364957 w 4270217"/>
              <a:gd name="connsiteY37" fmla="*/ 174172 h 1284514"/>
              <a:gd name="connsiteX38" fmla="*/ 2386729 w 4270217"/>
              <a:gd name="connsiteY38" fmla="*/ 152400 h 1284514"/>
              <a:gd name="connsiteX39" fmla="*/ 2452043 w 4270217"/>
              <a:gd name="connsiteY39" fmla="*/ 130629 h 1284514"/>
              <a:gd name="connsiteX40" fmla="*/ 2484700 w 4270217"/>
              <a:gd name="connsiteY40" fmla="*/ 108857 h 1284514"/>
              <a:gd name="connsiteX41" fmla="*/ 2506472 w 4270217"/>
              <a:gd name="connsiteY41" fmla="*/ 87086 h 1284514"/>
              <a:gd name="connsiteX42" fmla="*/ 2571786 w 4270217"/>
              <a:gd name="connsiteY42" fmla="*/ 65314 h 1284514"/>
              <a:gd name="connsiteX43" fmla="*/ 2604443 w 4270217"/>
              <a:gd name="connsiteY43" fmla="*/ 54429 h 1284514"/>
              <a:gd name="connsiteX44" fmla="*/ 2626214 w 4270217"/>
              <a:gd name="connsiteY44" fmla="*/ 32657 h 1284514"/>
              <a:gd name="connsiteX45" fmla="*/ 2691529 w 4270217"/>
              <a:gd name="connsiteY45" fmla="*/ 65314 h 1284514"/>
              <a:gd name="connsiteX46" fmla="*/ 2724186 w 4270217"/>
              <a:gd name="connsiteY46" fmla="*/ 87086 h 1284514"/>
              <a:gd name="connsiteX47" fmla="*/ 2756843 w 4270217"/>
              <a:gd name="connsiteY47" fmla="*/ 119743 h 1284514"/>
              <a:gd name="connsiteX48" fmla="*/ 2789500 w 4270217"/>
              <a:gd name="connsiteY48" fmla="*/ 141514 h 1284514"/>
              <a:gd name="connsiteX49" fmla="*/ 2811272 w 4270217"/>
              <a:gd name="connsiteY49" fmla="*/ 163286 h 1284514"/>
              <a:gd name="connsiteX50" fmla="*/ 2843929 w 4270217"/>
              <a:gd name="connsiteY50" fmla="*/ 185057 h 1284514"/>
              <a:gd name="connsiteX51" fmla="*/ 2920129 w 4270217"/>
              <a:gd name="connsiteY51" fmla="*/ 239486 h 1284514"/>
              <a:gd name="connsiteX52" fmla="*/ 2996329 w 4270217"/>
              <a:gd name="connsiteY52" fmla="*/ 206829 h 1284514"/>
              <a:gd name="connsiteX53" fmla="*/ 3028986 w 4270217"/>
              <a:gd name="connsiteY53" fmla="*/ 195943 h 1284514"/>
              <a:gd name="connsiteX54" fmla="*/ 3072529 w 4270217"/>
              <a:gd name="connsiteY54" fmla="*/ 174172 h 1284514"/>
              <a:gd name="connsiteX55" fmla="*/ 3105186 w 4270217"/>
              <a:gd name="connsiteY55" fmla="*/ 152400 h 1284514"/>
              <a:gd name="connsiteX56" fmla="*/ 3170500 w 4270217"/>
              <a:gd name="connsiteY56" fmla="*/ 130629 h 1284514"/>
              <a:gd name="connsiteX57" fmla="*/ 3203157 w 4270217"/>
              <a:gd name="connsiteY57" fmla="*/ 119743 h 1284514"/>
              <a:gd name="connsiteX58" fmla="*/ 3246700 w 4270217"/>
              <a:gd name="connsiteY58" fmla="*/ 108857 h 1284514"/>
              <a:gd name="connsiteX59" fmla="*/ 3344672 w 4270217"/>
              <a:gd name="connsiteY59" fmla="*/ 87086 h 1284514"/>
              <a:gd name="connsiteX60" fmla="*/ 3377329 w 4270217"/>
              <a:gd name="connsiteY60" fmla="*/ 76200 h 1284514"/>
              <a:gd name="connsiteX61" fmla="*/ 3464414 w 4270217"/>
              <a:gd name="connsiteY61" fmla="*/ 185057 h 1284514"/>
              <a:gd name="connsiteX62" fmla="*/ 3486186 w 4270217"/>
              <a:gd name="connsiteY62" fmla="*/ 217714 h 1284514"/>
              <a:gd name="connsiteX63" fmla="*/ 3507957 w 4270217"/>
              <a:gd name="connsiteY63" fmla="*/ 250372 h 1284514"/>
              <a:gd name="connsiteX64" fmla="*/ 3551500 w 4270217"/>
              <a:gd name="connsiteY64" fmla="*/ 304800 h 1284514"/>
              <a:gd name="connsiteX65" fmla="*/ 3714786 w 4270217"/>
              <a:gd name="connsiteY65" fmla="*/ 228600 h 1284514"/>
              <a:gd name="connsiteX66" fmla="*/ 3747443 w 4270217"/>
              <a:gd name="connsiteY66" fmla="*/ 217714 h 1284514"/>
              <a:gd name="connsiteX67" fmla="*/ 3790986 w 4270217"/>
              <a:gd name="connsiteY67" fmla="*/ 185057 h 1284514"/>
              <a:gd name="connsiteX68" fmla="*/ 3856300 w 4270217"/>
              <a:gd name="connsiteY68" fmla="*/ 141514 h 1284514"/>
              <a:gd name="connsiteX69" fmla="*/ 3899843 w 4270217"/>
              <a:gd name="connsiteY69" fmla="*/ 206829 h 1284514"/>
              <a:gd name="connsiteX70" fmla="*/ 3921614 w 4270217"/>
              <a:gd name="connsiteY70" fmla="*/ 239486 h 1284514"/>
              <a:gd name="connsiteX71" fmla="*/ 3954272 w 4270217"/>
              <a:gd name="connsiteY71" fmla="*/ 293914 h 1284514"/>
              <a:gd name="connsiteX72" fmla="*/ 4008700 w 4270217"/>
              <a:gd name="connsiteY72" fmla="*/ 370114 h 1284514"/>
              <a:gd name="connsiteX73" fmla="*/ 4095786 w 4270217"/>
              <a:gd name="connsiteY73" fmla="*/ 381000 h 1284514"/>
              <a:gd name="connsiteX74" fmla="*/ 4248186 w 4270217"/>
              <a:gd name="connsiteY74" fmla="*/ 402772 h 1284514"/>
              <a:gd name="connsiteX75" fmla="*/ 4269957 w 4270217"/>
              <a:gd name="connsiteY75" fmla="*/ 435429 h 1284514"/>
              <a:gd name="connsiteX76" fmla="*/ 4237300 w 4270217"/>
              <a:gd name="connsiteY76" fmla="*/ 457200 h 1284514"/>
              <a:gd name="connsiteX77" fmla="*/ 4171986 w 4270217"/>
              <a:gd name="connsiteY77" fmla="*/ 533400 h 1284514"/>
              <a:gd name="connsiteX78" fmla="*/ 4150214 w 4270217"/>
              <a:gd name="connsiteY78" fmla="*/ 555172 h 1284514"/>
              <a:gd name="connsiteX79" fmla="*/ 4128443 w 4270217"/>
              <a:gd name="connsiteY79" fmla="*/ 587829 h 1284514"/>
              <a:gd name="connsiteX80" fmla="*/ 4095786 w 4270217"/>
              <a:gd name="connsiteY80" fmla="*/ 609600 h 1284514"/>
              <a:gd name="connsiteX81" fmla="*/ 4084900 w 4270217"/>
              <a:gd name="connsiteY81" fmla="*/ 642257 h 1284514"/>
              <a:gd name="connsiteX82" fmla="*/ 4139329 w 4270217"/>
              <a:gd name="connsiteY82" fmla="*/ 685800 h 1284514"/>
              <a:gd name="connsiteX83" fmla="*/ 4161100 w 4270217"/>
              <a:gd name="connsiteY83" fmla="*/ 718457 h 1284514"/>
              <a:gd name="connsiteX84" fmla="*/ 4204643 w 4270217"/>
              <a:gd name="connsiteY84" fmla="*/ 772886 h 1284514"/>
              <a:gd name="connsiteX85" fmla="*/ 4215529 w 4270217"/>
              <a:gd name="connsiteY85" fmla="*/ 805543 h 1284514"/>
              <a:gd name="connsiteX86" fmla="*/ 4095786 w 4270217"/>
              <a:gd name="connsiteY86" fmla="*/ 805543 h 1284514"/>
              <a:gd name="connsiteX87" fmla="*/ 3888957 w 4270217"/>
              <a:gd name="connsiteY87" fmla="*/ 816429 h 1284514"/>
              <a:gd name="connsiteX88" fmla="*/ 3921614 w 4270217"/>
              <a:gd name="connsiteY88" fmla="*/ 968829 h 1284514"/>
              <a:gd name="connsiteX89" fmla="*/ 3943386 w 4270217"/>
              <a:gd name="connsiteY89" fmla="*/ 1034143 h 1284514"/>
              <a:gd name="connsiteX90" fmla="*/ 3954272 w 4270217"/>
              <a:gd name="connsiteY90" fmla="*/ 1066800 h 1284514"/>
              <a:gd name="connsiteX91" fmla="*/ 3954272 w 4270217"/>
              <a:gd name="connsiteY91" fmla="*/ 1273629 h 1284514"/>
              <a:gd name="connsiteX92" fmla="*/ 3910729 w 4270217"/>
              <a:gd name="connsiteY92" fmla="*/ 1251857 h 1284514"/>
              <a:gd name="connsiteX93" fmla="*/ 3747443 w 4270217"/>
              <a:gd name="connsiteY93" fmla="*/ 1143000 h 1284514"/>
              <a:gd name="connsiteX94" fmla="*/ 3595043 w 4270217"/>
              <a:gd name="connsiteY94" fmla="*/ 1066800 h 1284514"/>
              <a:gd name="connsiteX95" fmla="*/ 3551500 w 4270217"/>
              <a:gd name="connsiteY95" fmla="*/ 1045029 h 1284514"/>
              <a:gd name="connsiteX96" fmla="*/ 3464414 w 4270217"/>
              <a:gd name="connsiteY96" fmla="*/ 1023257 h 1284514"/>
              <a:gd name="connsiteX97" fmla="*/ 3442643 w 4270217"/>
              <a:gd name="connsiteY97" fmla="*/ 1055914 h 1284514"/>
              <a:gd name="connsiteX98" fmla="*/ 3420872 w 4270217"/>
              <a:gd name="connsiteY98" fmla="*/ 1077686 h 1284514"/>
              <a:gd name="connsiteX99" fmla="*/ 3344672 w 4270217"/>
              <a:gd name="connsiteY99" fmla="*/ 1197429 h 1284514"/>
              <a:gd name="connsiteX100" fmla="*/ 3301129 w 4270217"/>
              <a:gd name="connsiteY100" fmla="*/ 1251857 h 1284514"/>
              <a:gd name="connsiteX101" fmla="*/ 3279357 w 4270217"/>
              <a:gd name="connsiteY101" fmla="*/ 1284514 h 1284514"/>
              <a:gd name="connsiteX102" fmla="*/ 3246700 w 4270217"/>
              <a:gd name="connsiteY102" fmla="*/ 1273629 h 1284514"/>
              <a:gd name="connsiteX103" fmla="*/ 3181386 w 4270217"/>
              <a:gd name="connsiteY103" fmla="*/ 1208314 h 1284514"/>
              <a:gd name="connsiteX104" fmla="*/ 3094300 w 4270217"/>
              <a:gd name="connsiteY104" fmla="*/ 1132114 h 1284514"/>
              <a:gd name="connsiteX105" fmla="*/ 2876586 w 4270217"/>
              <a:gd name="connsiteY105" fmla="*/ 979714 h 1284514"/>
              <a:gd name="connsiteX106" fmla="*/ 2811272 w 4270217"/>
              <a:gd name="connsiteY106" fmla="*/ 990600 h 1284514"/>
              <a:gd name="connsiteX107" fmla="*/ 2702414 w 4270217"/>
              <a:gd name="connsiteY107" fmla="*/ 1034143 h 1284514"/>
              <a:gd name="connsiteX108" fmla="*/ 2647986 w 4270217"/>
              <a:gd name="connsiteY108" fmla="*/ 1055914 h 1284514"/>
              <a:gd name="connsiteX109" fmla="*/ 2582672 w 4270217"/>
              <a:gd name="connsiteY109" fmla="*/ 1088572 h 1284514"/>
              <a:gd name="connsiteX110" fmla="*/ 2506472 w 4270217"/>
              <a:gd name="connsiteY110" fmla="*/ 1121229 h 1284514"/>
              <a:gd name="connsiteX111" fmla="*/ 2256100 w 4270217"/>
              <a:gd name="connsiteY111" fmla="*/ 1230086 h 1284514"/>
              <a:gd name="connsiteX112" fmla="*/ 2179900 w 4270217"/>
              <a:gd name="connsiteY112" fmla="*/ 1240972 h 1284514"/>
              <a:gd name="connsiteX113" fmla="*/ 2081929 w 4270217"/>
              <a:gd name="connsiteY113" fmla="*/ 1262743 h 1284514"/>
              <a:gd name="connsiteX114" fmla="*/ 2038386 w 4270217"/>
              <a:gd name="connsiteY114" fmla="*/ 1219200 h 1284514"/>
              <a:gd name="connsiteX115" fmla="*/ 1973072 w 4270217"/>
              <a:gd name="connsiteY115" fmla="*/ 1110343 h 1284514"/>
              <a:gd name="connsiteX116" fmla="*/ 1951300 w 4270217"/>
              <a:gd name="connsiteY116" fmla="*/ 1055914 h 1284514"/>
              <a:gd name="connsiteX117" fmla="*/ 1907757 w 4270217"/>
              <a:gd name="connsiteY117" fmla="*/ 990600 h 1284514"/>
              <a:gd name="connsiteX118" fmla="*/ 1885986 w 4270217"/>
              <a:gd name="connsiteY118" fmla="*/ 957943 h 1284514"/>
              <a:gd name="connsiteX119" fmla="*/ 1853329 w 4270217"/>
              <a:gd name="connsiteY119" fmla="*/ 947057 h 1284514"/>
              <a:gd name="connsiteX120" fmla="*/ 1679157 w 4270217"/>
              <a:gd name="connsiteY120" fmla="*/ 990600 h 1284514"/>
              <a:gd name="connsiteX121" fmla="*/ 1624729 w 4270217"/>
              <a:gd name="connsiteY121" fmla="*/ 1023257 h 1284514"/>
              <a:gd name="connsiteX122" fmla="*/ 1537643 w 4270217"/>
              <a:gd name="connsiteY122" fmla="*/ 1066800 h 1284514"/>
              <a:gd name="connsiteX123" fmla="*/ 1461443 w 4270217"/>
              <a:gd name="connsiteY123" fmla="*/ 1110343 h 1284514"/>
              <a:gd name="connsiteX124" fmla="*/ 1385243 w 4270217"/>
              <a:gd name="connsiteY124" fmla="*/ 1143000 h 1284514"/>
              <a:gd name="connsiteX125" fmla="*/ 1298157 w 4270217"/>
              <a:gd name="connsiteY125" fmla="*/ 1164772 h 1284514"/>
              <a:gd name="connsiteX126" fmla="*/ 1265500 w 4270217"/>
              <a:gd name="connsiteY126" fmla="*/ 1186543 h 1284514"/>
              <a:gd name="connsiteX127" fmla="*/ 1243729 w 4270217"/>
              <a:gd name="connsiteY127" fmla="*/ 1153886 h 1284514"/>
              <a:gd name="connsiteX128" fmla="*/ 1156643 w 4270217"/>
              <a:gd name="connsiteY128" fmla="*/ 1023257 h 1284514"/>
              <a:gd name="connsiteX129" fmla="*/ 1113100 w 4270217"/>
              <a:gd name="connsiteY129" fmla="*/ 936172 h 1284514"/>
              <a:gd name="connsiteX130" fmla="*/ 1080443 w 4270217"/>
              <a:gd name="connsiteY130" fmla="*/ 925286 h 1284514"/>
              <a:gd name="connsiteX131" fmla="*/ 1036900 w 4270217"/>
              <a:gd name="connsiteY131" fmla="*/ 936172 h 1284514"/>
              <a:gd name="connsiteX132" fmla="*/ 873614 w 4270217"/>
              <a:gd name="connsiteY132" fmla="*/ 990600 h 1284514"/>
              <a:gd name="connsiteX133" fmla="*/ 710329 w 4270217"/>
              <a:gd name="connsiteY133" fmla="*/ 1034143 h 1284514"/>
              <a:gd name="connsiteX134" fmla="*/ 645014 w 4270217"/>
              <a:gd name="connsiteY134" fmla="*/ 1066800 h 1284514"/>
              <a:gd name="connsiteX135" fmla="*/ 557929 w 4270217"/>
              <a:gd name="connsiteY135" fmla="*/ 1099457 h 1284514"/>
              <a:gd name="connsiteX136" fmla="*/ 459957 w 4270217"/>
              <a:gd name="connsiteY136" fmla="*/ 1153886 h 1284514"/>
              <a:gd name="connsiteX137" fmla="*/ 449072 w 4270217"/>
              <a:gd name="connsiteY137" fmla="*/ 957943 h 1284514"/>
              <a:gd name="connsiteX138" fmla="*/ 470843 w 4270217"/>
              <a:gd name="connsiteY138" fmla="*/ 925286 h 1284514"/>
              <a:gd name="connsiteX139" fmla="*/ 492614 w 4270217"/>
              <a:gd name="connsiteY139" fmla="*/ 859972 h 1284514"/>
              <a:gd name="connsiteX140" fmla="*/ 231357 w 4270217"/>
              <a:gd name="connsiteY140" fmla="*/ 827314 h 1284514"/>
              <a:gd name="connsiteX141" fmla="*/ 68072 w 4270217"/>
              <a:gd name="connsiteY141" fmla="*/ 805543 h 1284514"/>
              <a:gd name="connsiteX142" fmla="*/ 2757 w 4270217"/>
              <a:gd name="connsiteY142" fmla="*/ 783772 h 1284514"/>
              <a:gd name="connsiteX143" fmla="*/ 24529 w 4270217"/>
              <a:gd name="connsiteY143" fmla="*/ 762000 h 1284514"/>
              <a:gd name="connsiteX144" fmla="*/ 68072 w 4270217"/>
              <a:gd name="connsiteY144" fmla="*/ 751114 h 1284514"/>
              <a:gd name="connsiteX145" fmla="*/ 100729 w 4270217"/>
              <a:gd name="connsiteY145" fmla="*/ 740229 h 1284514"/>
              <a:gd name="connsiteX146" fmla="*/ 198700 w 4270217"/>
              <a:gd name="connsiteY146" fmla="*/ 707572 h 1284514"/>
              <a:gd name="connsiteX147" fmla="*/ 264014 w 4270217"/>
              <a:gd name="connsiteY147" fmla="*/ 685800 h 1284514"/>
              <a:gd name="connsiteX148" fmla="*/ 296672 w 4270217"/>
              <a:gd name="connsiteY148" fmla="*/ 674914 h 1284514"/>
              <a:gd name="connsiteX149" fmla="*/ 242243 w 4270217"/>
              <a:gd name="connsiteY149" fmla="*/ 576943 h 1284514"/>
              <a:gd name="connsiteX150" fmla="*/ 198700 w 4270217"/>
              <a:gd name="connsiteY150" fmla="*/ 522514 h 1284514"/>
              <a:gd name="connsiteX151" fmla="*/ 187814 w 4270217"/>
              <a:gd name="connsiteY151" fmla="*/ 489857 h 1284514"/>
              <a:gd name="connsiteX152" fmla="*/ 144272 w 4270217"/>
              <a:gd name="connsiteY152" fmla="*/ 413657 h 1284514"/>
              <a:gd name="connsiteX153" fmla="*/ 111614 w 4270217"/>
              <a:gd name="connsiteY153" fmla="*/ 337457 h 1284514"/>
              <a:gd name="connsiteX154" fmla="*/ 176929 w 4270217"/>
              <a:gd name="connsiteY154" fmla="*/ 326572 h 1284514"/>
              <a:gd name="connsiteX155" fmla="*/ 296672 w 4270217"/>
              <a:gd name="connsiteY155" fmla="*/ 348343 h 1284514"/>
              <a:gd name="connsiteX156" fmla="*/ 394643 w 4270217"/>
              <a:gd name="connsiteY156" fmla="*/ 370114 h 1284514"/>
              <a:gd name="connsiteX157" fmla="*/ 427300 w 4270217"/>
              <a:gd name="connsiteY157" fmla="*/ 381000 h 1284514"/>
              <a:gd name="connsiteX158" fmla="*/ 525272 w 4270217"/>
              <a:gd name="connsiteY158" fmla="*/ 348343 h 128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270217" h="1284514">
                <a:moveTo>
                  <a:pt x="525272" y="348343"/>
                </a:moveTo>
                <a:cubicBezTo>
                  <a:pt x="554301" y="330200"/>
                  <a:pt x="581547" y="302031"/>
                  <a:pt x="601472" y="272143"/>
                </a:cubicBezTo>
                <a:cubicBezTo>
                  <a:pt x="608729" y="261257"/>
                  <a:pt x="615070" y="249702"/>
                  <a:pt x="623243" y="239486"/>
                </a:cubicBezTo>
                <a:cubicBezTo>
                  <a:pt x="629654" y="231472"/>
                  <a:pt x="638856" y="225925"/>
                  <a:pt x="645014" y="217714"/>
                </a:cubicBezTo>
                <a:cubicBezTo>
                  <a:pt x="660713" y="196781"/>
                  <a:pt x="670055" y="170902"/>
                  <a:pt x="688557" y="152400"/>
                </a:cubicBezTo>
                <a:lnTo>
                  <a:pt x="753872" y="87086"/>
                </a:lnTo>
                <a:lnTo>
                  <a:pt x="775643" y="65314"/>
                </a:lnTo>
                <a:cubicBezTo>
                  <a:pt x="786529" y="72571"/>
                  <a:pt x="798084" y="78913"/>
                  <a:pt x="808300" y="87086"/>
                </a:cubicBezTo>
                <a:cubicBezTo>
                  <a:pt x="816314" y="93497"/>
                  <a:pt x="821861" y="102699"/>
                  <a:pt x="830072" y="108857"/>
                </a:cubicBezTo>
                <a:cubicBezTo>
                  <a:pt x="851005" y="124556"/>
                  <a:pt x="873615" y="137886"/>
                  <a:pt x="895386" y="152400"/>
                </a:cubicBezTo>
                <a:lnTo>
                  <a:pt x="928043" y="174172"/>
                </a:lnTo>
                <a:cubicBezTo>
                  <a:pt x="938929" y="181429"/>
                  <a:pt x="948288" y="191806"/>
                  <a:pt x="960700" y="195943"/>
                </a:cubicBezTo>
                <a:lnTo>
                  <a:pt x="1026014" y="217714"/>
                </a:lnTo>
                <a:cubicBezTo>
                  <a:pt x="1036900" y="224971"/>
                  <a:pt x="1046970" y="233635"/>
                  <a:pt x="1058672" y="239486"/>
                </a:cubicBezTo>
                <a:cubicBezTo>
                  <a:pt x="1102973" y="261637"/>
                  <a:pt x="1121012" y="246661"/>
                  <a:pt x="1178414" y="239486"/>
                </a:cubicBezTo>
                <a:cubicBezTo>
                  <a:pt x="1200186" y="232229"/>
                  <a:pt x="1224634" y="230444"/>
                  <a:pt x="1243729" y="217714"/>
                </a:cubicBezTo>
                <a:lnTo>
                  <a:pt x="1309043" y="174172"/>
                </a:lnTo>
                <a:cubicBezTo>
                  <a:pt x="1317583" y="168479"/>
                  <a:pt x="1322930" y="158970"/>
                  <a:pt x="1330814" y="152400"/>
                </a:cubicBezTo>
                <a:cubicBezTo>
                  <a:pt x="1344752" y="140785"/>
                  <a:pt x="1360703" y="131690"/>
                  <a:pt x="1374357" y="119743"/>
                </a:cubicBezTo>
                <a:cubicBezTo>
                  <a:pt x="1389805" y="106226"/>
                  <a:pt x="1400821" y="87586"/>
                  <a:pt x="1417900" y="76200"/>
                </a:cubicBezTo>
                <a:cubicBezTo>
                  <a:pt x="1459097" y="48736"/>
                  <a:pt x="1441306" y="63680"/>
                  <a:pt x="1472329" y="32657"/>
                </a:cubicBezTo>
                <a:cubicBezTo>
                  <a:pt x="1486843" y="47171"/>
                  <a:pt x="1509381" y="56727"/>
                  <a:pt x="1515872" y="76200"/>
                </a:cubicBezTo>
                <a:cubicBezTo>
                  <a:pt x="1530002" y="118594"/>
                  <a:pt x="1518643" y="100743"/>
                  <a:pt x="1548529" y="130629"/>
                </a:cubicBezTo>
                <a:cubicBezTo>
                  <a:pt x="1629617" y="76569"/>
                  <a:pt x="1530019" y="146053"/>
                  <a:pt x="1613843" y="76200"/>
                </a:cubicBezTo>
                <a:cubicBezTo>
                  <a:pt x="1623894" y="67825"/>
                  <a:pt x="1636284" y="62602"/>
                  <a:pt x="1646500" y="54429"/>
                </a:cubicBezTo>
                <a:cubicBezTo>
                  <a:pt x="1680252" y="27428"/>
                  <a:pt x="1656254" y="33224"/>
                  <a:pt x="1700929" y="10886"/>
                </a:cubicBezTo>
                <a:cubicBezTo>
                  <a:pt x="1711192" y="5754"/>
                  <a:pt x="1722700" y="3629"/>
                  <a:pt x="1733586" y="0"/>
                </a:cubicBezTo>
                <a:cubicBezTo>
                  <a:pt x="1755357" y="7257"/>
                  <a:pt x="1782672" y="5545"/>
                  <a:pt x="1798900" y="21772"/>
                </a:cubicBezTo>
                <a:cubicBezTo>
                  <a:pt x="1806157" y="29029"/>
                  <a:pt x="1811871" y="38263"/>
                  <a:pt x="1820672" y="43543"/>
                </a:cubicBezTo>
                <a:cubicBezTo>
                  <a:pt x="1889112" y="84607"/>
                  <a:pt x="1818788" y="-1883"/>
                  <a:pt x="1918643" y="97972"/>
                </a:cubicBezTo>
                <a:cubicBezTo>
                  <a:pt x="1959414" y="138743"/>
                  <a:pt x="1936695" y="125761"/>
                  <a:pt x="1983957" y="141514"/>
                </a:cubicBezTo>
                <a:cubicBezTo>
                  <a:pt x="2002053" y="159610"/>
                  <a:pt x="2013667" y="174071"/>
                  <a:pt x="2038386" y="185057"/>
                </a:cubicBezTo>
                <a:cubicBezTo>
                  <a:pt x="2059357" y="194378"/>
                  <a:pt x="2081929" y="199572"/>
                  <a:pt x="2103700" y="206829"/>
                </a:cubicBezTo>
                <a:lnTo>
                  <a:pt x="2136357" y="217714"/>
                </a:lnTo>
                <a:lnTo>
                  <a:pt x="2169014" y="228600"/>
                </a:lnTo>
                <a:cubicBezTo>
                  <a:pt x="2256963" y="213942"/>
                  <a:pt x="2213392" y="224693"/>
                  <a:pt x="2299643" y="195943"/>
                </a:cubicBezTo>
                <a:lnTo>
                  <a:pt x="2332300" y="185057"/>
                </a:lnTo>
                <a:lnTo>
                  <a:pt x="2364957" y="174172"/>
                </a:lnTo>
                <a:cubicBezTo>
                  <a:pt x="2372214" y="166915"/>
                  <a:pt x="2377549" y="156990"/>
                  <a:pt x="2386729" y="152400"/>
                </a:cubicBezTo>
                <a:cubicBezTo>
                  <a:pt x="2407255" y="142137"/>
                  <a:pt x="2452043" y="130629"/>
                  <a:pt x="2452043" y="130629"/>
                </a:cubicBezTo>
                <a:cubicBezTo>
                  <a:pt x="2462929" y="123372"/>
                  <a:pt x="2474484" y="117030"/>
                  <a:pt x="2484700" y="108857"/>
                </a:cubicBezTo>
                <a:cubicBezTo>
                  <a:pt x="2492714" y="102446"/>
                  <a:pt x="2497292" y="91676"/>
                  <a:pt x="2506472" y="87086"/>
                </a:cubicBezTo>
                <a:cubicBezTo>
                  <a:pt x="2526998" y="76823"/>
                  <a:pt x="2550015" y="72571"/>
                  <a:pt x="2571786" y="65314"/>
                </a:cubicBezTo>
                <a:lnTo>
                  <a:pt x="2604443" y="54429"/>
                </a:lnTo>
                <a:cubicBezTo>
                  <a:pt x="2611700" y="47172"/>
                  <a:pt x="2616090" y="34344"/>
                  <a:pt x="2626214" y="32657"/>
                </a:cubicBezTo>
                <a:cubicBezTo>
                  <a:pt x="2666408" y="25958"/>
                  <a:pt x="2668305" y="46735"/>
                  <a:pt x="2691529" y="65314"/>
                </a:cubicBezTo>
                <a:cubicBezTo>
                  <a:pt x="2701745" y="73487"/>
                  <a:pt x="2714135" y="78710"/>
                  <a:pt x="2724186" y="87086"/>
                </a:cubicBezTo>
                <a:cubicBezTo>
                  <a:pt x="2736012" y="96941"/>
                  <a:pt x="2745016" y="109888"/>
                  <a:pt x="2756843" y="119743"/>
                </a:cubicBezTo>
                <a:cubicBezTo>
                  <a:pt x="2766894" y="128118"/>
                  <a:pt x="2779284" y="133341"/>
                  <a:pt x="2789500" y="141514"/>
                </a:cubicBezTo>
                <a:cubicBezTo>
                  <a:pt x="2797514" y="147925"/>
                  <a:pt x="2803258" y="156875"/>
                  <a:pt x="2811272" y="163286"/>
                </a:cubicBezTo>
                <a:cubicBezTo>
                  <a:pt x="2821488" y="171459"/>
                  <a:pt x="2833996" y="176543"/>
                  <a:pt x="2843929" y="185057"/>
                </a:cubicBezTo>
                <a:cubicBezTo>
                  <a:pt x="2909675" y="241410"/>
                  <a:pt x="2860123" y="219483"/>
                  <a:pt x="2920129" y="239486"/>
                </a:cubicBezTo>
                <a:cubicBezTo>
                  <a:pt x="3010750" y="216830"/>
                  <a:pt x="2921154" y="244416"/>
                  <a:pt x="2996329" y="206829"/>
                </a:cubicBezTo>
                <a:cubicBezTo>
                  <a:pt x="3006592" y="201697"/>
                  <a:pt x="3018439" y="200463"/>
                  <a:pt x="3028986" y="195943"/>
                </a:cubicBezTo>
                <a:cubicBezTo>
                  <a:pt x="3043901" y="189551"/>
                  <a:pt x="3058440" y="182223"/>
                  <a:pt x="3072529" y="174172"/>
                </a:cubicBezTo>
                <a:cubicBezTo>
                  <a:pt x="3083888" y="167681"/>
                  <a:pt x="3093231" y="157714"/>
                  <a:pt x="3105186" y="152400"/>
                </a:cubicBezTo>
                <a:cubicBezTo>
                  <a:pt x="3126157" y="143079"/>
                  <a:pt x="3148729" y="137886"/>
                  <a:pt x="3170500" y="130629"/>
                </a:cubicBezTo>
                <a:cubicBezTo>
                  <a:pt x="3181386" y="127000"/>
                  <a:pt x="3192025" y="122526"/>
                  <a:pt x="3203157" y="119743"/>
                </a:cubicBezTo>
                <a:cubicBezTo>
                  <a:pt x="3217671" y="116114"/>
                  <a:pt x="3232095" y="112102"/>
                  <a:pt x="3246700" y="108857"/>
                </a:cubicBezTo>
                <a:cubicBezTo>
                  <a:pt x="3297219" y="97631"/>
                  <a:pt x="3298204" y="100363"/>
                  <a:pt x="3344672" y="87086"/>
                </a:cubicBezTo>
                <a:cubicBezTo>
                  <a:pt x="3355705" y="83934"/>
                  <a:pt x="3366443" y="79829"/>
                  <a:pt x="3377329" y="76200"/>
                </a:cubicBezTo>
                <a:cubicBezTo>
                  <a:pt x="3439376" y="138247"/>
                  <a:pt x="3409484" y="102661"/>
                  <a:pt x="3464414" y="185057"/>
                </a:cubicBezTo>
                <a:lnTo>
                  <a:pt x="3486186" y="217714"/>
                </a:lnTo>
                <a:cubicBezTo>
                  <a:pt x="3493443" y="228600"/>
                  <a:pt x="3498706" y="241121"/>
                  <a:pt x="3507957" y="250372"/>
                </a:cubicBezTo>
                <a:cubicBezTo>
                  <a:pt x="3538980" y="281394"/>
                  <a:pt x="3524036" y="263603"/>
                  <a:pt x="3551500" y="304800"/>
                </a:cubicBezTo>
                <a:cubicBezTo>
                  <a:pt x="3605929" y="279400"/>
                  <a:pt x="3659899" y="252994"/>
                  <a:pt x="3714786" y="228600"/>
                </a:cubicBezTo>
                <a:cubicBezTo>
                  <a:pt x="3725272" y="223940"/>
                  <a:pt x="3737480" y="223407"/>
                  <a:pt x="3747443" y="217714"/>
                </a:cubicBezTo>
                <a:cubicBezTo>
                  <a:pt x="3763195" y="208713"/>
                  <a:pt x="3776123" y="195461"/>
                  <a:pt x="3790986" y="185057"/>
                </a:cubicBezTo>
                <a:cubicBezTo>
                  <a:pt x="3812422" y="170052"/>
                  <a:pt x="3856300" y="141514"/>
                  <a:pt x="3856300" y="141514"/>
                </a:cubicBezTo>
                <a:cubicBezTo>
                  <a:pt x="3895104" y="180318"/>
                  <a:pt x="3864695" y="145319"/>
                  <a:pt x="3899843" y="206829"/>
                </a:cubicBezTo>
                <a:cubicBezTo>
                  <a:pt x="3906334" y="218188"/>
                  <a:pt x="3915763" y="227784"/>
                  <a:pt x="3921614" y="239486"/>
                </a:cubicBezTo>
                <a:cubicBezTo>
                  <a:pt x="3949875" y="296008"/>
                  <a:pt x="3911748" y="251392"/>
                  <a:pt x="3954272" y="293914"/>
                </a:cubicBezTo>
                <a:cubicBezTo>
                  <a:pt x="3973820" y="352559"/>
                  <a:pt x="3957197" y="360750"/>
                  <a:pt x="4008700" y="370114"/>
                </a:cubicBezTo>
                <a:cubicBezTo>
                  <a:pt x="4037483" y="375347"/>
                  <a:pt x="4066800" y="377047"/>
                  <a:pt x="4095786" y="381000"/>
                </a:cubicBezTo>
                <a:lnTo>
                  <a:pt x="4248186" y="402772"/>
                </a:lnTo>
                <a:cubicBezTo>
                  <a:pt x="4255443" y="413658"/>
                  <a:pt x="4272523" y="422600"/>
                  <a:pt x="4269957" y="435429"/>
                </a:cubicBezTo>
                <a:cubicBezTo>
                  <a:pt x="4267391" y="448258"/>
                  <a:pt x="4247233" y="448686"/>
                  <a:pt x="4237300" y="457200"/>
                </a:cubicBezTo>
                <a:cubicBezTo>
                  <a:pt x="4170598" y="514373"/>
                  <a:pt x="4214007" y="480873"/>
                  <a:pt x="4171986" y="533400"/>
                </a:cubicBezTo>
                <a:cubicBezTo>
                  <a:pt x="4165575" y="541414"/>
                  <a:pt x="4156625" y="547158"/>
                  <a:pt x="4150214" y="555172"/>
                </a:cubicBezTo>
                <a:cubicBezTo>
                  <a:pt x="4142041" y="565388"/>
                  <a:pt x="4137694" y="578578"/>
                  <a:pt x="4128443" y="587829"/>
                </a:cubicBezTo>
                <a:cubicBezTo>
                  <a:pt x="4119192" y="597080"/>
                  <a:pt x="4106672" y="602343"/>
                  <a:pt x="4095786" y="609600"/>
                </a:cubicBezTo>
                <a:cubicBezTo>
                  <a:pt x="4092157" y="620486"/>
                  <a:pt x="4082650" y="631005"/>
                  <a:pt x="4084900" y="642257"/>
                </a:cubicBezTo>
                <a:cubicBezTo>
                  <a:pt x="4087287" y="654189"/>
                  <a:pt x="4134635" y="682671"/>
                  <a:pt x="4139329" y="685800"/>
                </a:cubicBezTo>
                <a:cubicBezTo>
                  <a:pt x="4146586" y="696686"/>
                  <a:pt x="4152927" y="708241"/>
                  <a:pt x="4161100" y="718457"/>
                </a:cubicBezTo>
                <a:cubicBezTo>
                  <a:pt x="4188101" y="752209"/>
                  <a:pt x="4182305" y="728211"/>
                  <a:pt x="4204643" y="772886"/>
                </a:cubicBezTo>
                <a:cubicBezTo>
                  <a:pt x="4209775" y="783149"/>
                  <a:pt x="4211900" y="794657"/>
                  <a:pt x="4215529" y="805543"/>
                </a:cubicBezTo>
                <a:cubicBezTo>
                  <a:pt x="4081081" y="832433"/>
                  <a:pt x="4248989" y="805543"/>
                  <a:pt x="4095786" y="805543"/>
                </a:cubicBezTo>
                <a:cubicBezTo>
                  <a:pt x="4026748" y="805543"/>
                  <a:pt x="3957900" y="812800"/>
                  <a:pt x="3888957" y="816429"/>
                </a:cubicBezTo>
                <a:cubicBezTo>
                  <a:pt x="3902689" y="926282"/>
                  <a:pt x="3890593" y="875764"/>
                  <a:pt x="3921614" y="968829"/>
                </a:cubicBezTo>
                <a:lnTo>
                  <a:pt x="3943386" y="1034143"/>
                </a:lnTo>
                <a:lnTo>
                  <a:pt x="3954272" y="1066800"/>
                </a:lnTo>
                <a:cubicBezTo>
                  <a:pt x="3965206" y="1132407"/>
                  <a:pt x="3983416" y="1209511"/>
                  <a:pt x="3954272" y="1273629"/>
                </a:cubicBezTo>
                <a:cubicBezTo>
                  <a:pt x="3947557" y="1288402"/>
                  <a:pt x="3924975" y="1259628"/>
                  <a:pt x="3910729" y="1251857"/>
                </a:cubicBezTo>
                <a:cubicBezTo>
                  <a:pt x="3783519" y="1182469"/>
                  <a:pt x="3882126" y="1235594"/>
                  <a:pt x="3747443" y="1143000"/>
                </a:cubicBezTo>
                <a:cubicBezTo>
                  <a:pt x="3630239" y="1062423"/>
                  <a:pt x="3699977" y="1108774"/>
                  <a:pt x="3595043" y="1066800"/>
                </a:cubicBezTo>
                <a:cubicBezTo>
                  <a:pt x="3579976" y="1060773"/>
                  <a:pt x="3566415" y="1051421"/>
                  <a:pt x="3551500" y="1045029"/>
                </a:cubicBezTo>
                <a:cubicBezTo>
                  <a:pt x="3522209" y="1032476"/>
                  <a:pt x="3496364" y="1029647"/>
                  <a:pt x="3464414" y="1023257"/>
                </a:cubicBezTo>
                <a:cubicBezTo>
                  <a:pt x="3457157" y="1034143"/>
                  <a:pt x="3450816" y="1045698"/>
                  <a:pt x="3442643" y="1055914"/>
                </a:cubicBezTo>
                <a:cubicBezTo>
                  <a:pt x="3436232" y="1063928"/>
                  <a:pt x="3427030" y="1069475"/>
                  <a:pt x="3420872" y="1077686"/>
                </a:cubicBezTo>
                <a:cubicBezTo>
                  <a:pt x="3319713" y="1212566"/>
                  <a:pt x="3427890" y="1078546"/>
                  <a:pt x="3344672" y="1197429"/>
                </a:cubicBezTo>
                <a:cubicBezTo>
                  <a:pt x="3331348" y="1216463"/>
                  <a:pt x="3315070" y="1233270"/>
                  <a:pt x="3301129" y="1251857"/>
                </a:cubicBezTo>
                <a:cubicBezTo>
                  <a:pt x="3293279" y="1262323"/>
                  <a:pt x="3286614" y="1273628"/>
                  <a:pt x="3279357" y="1284514"/>
                </a:cubicBezTo>
                <a:cubicBezTo>
                  <a:pt x="3268471" y="1280886"/>
                  <a:pt x="3255757" y="1280674"/>
                  <a:pt x="3246700" y="1273629"/>
                </a:cubicBezTo>
                <a:cubicBezTo>
                  <a:pt x="3222396" y="1254726"/>
                  <a:pt x="3204558" y="1228589"/>
                  <a:pt x="3181386" y="1208314"/>
                </a:cubicBezTo>
                <a:cubicBezTo>
                  <a:pt x="3152357" y="1182914"/>
                  <a:pt x="3124676" y="1155886"/>
                  <a:pt x="3094300" y="1132114"/>
                </a:cubicBezTo>
                <a:cubicBezTo>
                  <a:pt x="2962626" y="1029065"/>
                  <a:pt x="2973632" y="1037944"/>
                  <a:pt x="2876586" y="979714"/>
                </a:cubicBezTo>
                <a:cubicBezTo>
                  <a:pt x="2854815" y="983343"/>
                  <a:pt x="2832685" y="985247"/>
                  <a:pt x="2811272" y="990600"/>
                </a:cubicBezTo>
                <a:cubicBezTo>
                  <a:pt x="2739266" y="1008602"/>
                  <a:pt x="2760329" y="1008403"/>
                  <a:pt x="2702414" y="1034143"/>
                </a:cubicBezTo>
                <a:cubicBezTo>
                  <a:pt x="2684558" y="1042079"/>
                  <a:pt x="2665775" y="1047828"/>
                  <a:pt x="2647986" y="1055914"/>
                </a:cubicBezTo>
                <a:cubicBezTo>
                  <a:pt x="2625827" y="1065987"/>
                  <a:pt x="2604773" y="1078371"/>
                  <a:pt x="2582672" y="1088572"/>
                </a:cubicBezTo>
                <a:cubicBezTo>
                  <a:pt x="2557581" y="1100153"/>
                  <a:pt x="2531189" y="1108871"/>
                  <a:pt x="2506472" y="1121229"/>
                </a:cubicBezTo>
                <a:cubicBezTo>
                  <a:pt x="2412242" y="1168344"/>
                  <a:pt x="2381774" y="1212132"/>
                  <a:pt x="2256100" y="1230086"/>
                </a:cubicBezTo>
                <a:lnTo>
                  <a:pt x="2179900" y="1240972"/>
                </a:lnTo>
                <a:cubicBezTo>
                  <a:pt x="2155660" y="1249051"/>
                  <a:pt x="2102093" y="1268792"/>
                  <a:pt x="2081929" y="1262743"/>
                </a:cubicBezTo>
                <a:cubicBezTo>
                  <a:pt x="2062268" y="1256845"/>
                  <a:pt x="2052900" y="1233714"/>
                  <a:pt x="2038386" y="1219200"/>
                </a:cubicBezTo>
                <a:cubicBezTo>
                  <a:pt x="1984540" y="1084589"/>
                  <a:pt x="2056698" y="1249721"/>
                  <a:pt x="1973072" y="1110343"/>
                </a:cubicBezTo>
                <a:cubicBezTo>
                  <a:pt x="1963019" y="1093587"/>
                  <a:pt x="1960657" y="1073069"/>
                  <a:pt x="1951300" y="1055914"/>
                </a:cubicBezTo>
                <a:cubicBezTo>
                  <a:pt x="1938770" y="1032943"/>
                  <a:pt x="1922271" y="1012371"/>
                  <a:pt x="1907757" y="990600"/>
                </a:cubicBezTo>
                <a:cubicBezTo>
                  <a:pt x="1900500" y="979714"/>
                  <a:pt x="1898397" y="962080"/>
                  <a:pt x="1885986" y="957943"/>
                </a:cubicBezTo>
                <a:lnTo>
                  <a:pt x="1853329" y="947057"/>
                </a:lnTo>
                <a:cubicBezTo>
                  <a:pt x="1799080" y="957907"/>
                  <a:pt x="1731754" y="966692"/>
                  <a:pt x="1679157" y="990600"/>
                </a:cubicBezTo>
                <a:cubicBezTo>
                  <a:pt x="1659896" y="999355"/>
                  <a:pt x="1643358" y="1013226"/>
                  <a:pt x="1624729" y="1023257"/>
                </a:cubicBezTo>
                <a:cubicBezTo>
                  <a:pt x="1596153" y="1038644"/>
                  <a:pt x="1566280" y="1051527"/>
                  <a:pt x="1537643" y="1066800"/>
                </a:cubicBezTo>
                <a:cubicBezTo>
                  <a:pt x="1511830" y="1080567"/>
                  <a:pt x="1487609" y="1097260"/>
                  <a:pt x="1461443" y="1110343"/>
                </a:cubicBezTo>
                <a:cubicBezTo>
                  <a:pt x="1436726" y="1122701"/>
                  <a:pt x="1411459" y="1134261"/>
                  <a:pt x="1385243" y="1143000"/>
                </a:cubicBezTo>
                <a:cubicBezTo>
                  <a:pt x="1356856" y="1152462"/>
                  <a:pt x="1298157" y="1164772"/>
                  <a:pt x="1298157" y="1164772"/>
                </a:cubicBezTo>
                <a:cubicBezTo>
                  <a:pt x="1287271" y="1172029"/>
                  <a:pt x="1278329" y="1189109"/>
                  <a:pt x="1265500" y="1186543"/>
                </a:cubicBezTo>
                <a:cubicBezTo>
                  <a:pt x="1252671" y="1183977"/>
                  <a:pt x="1250663" y="1164980"/>
                  <a:pt x="1243729" y="1153886"/>
                </a:cubicBezTo>
                <a:cubicBezTo>
                  <a:pt x="1178777" y="1049961"/>
                  <a:pt x="1247322" y="1150207"/>
                  <a:pt x="1156643" y="1023257"/>
                </a:cubicBezTo>
                <a:cubicBezTo>
                  <a:pt x="1145786" y="990687"/>
                  <a:pt x="1144767" y="955172"/>
                  <a:pt x="1113100" y="936172"/>
                </a:cubicBezTo>
                <a:cubicBezTo>
                  <a:pt x="1103261" y="930268"/>
                  <a:pt x="1091329" y="928915"/>
                  <a:pt x="1080443" y="925286"/>
                </a:cubicBezTo>
                <a:cubicBezTo>
                  <a:pt x="1065929" y="928915"/>
                  <a:pt x="1051167" y="931667"/>
                  <a:pt x="1036900" y="936172"/>
                </a:cubicBezTo>
                <a:cubicBezTo>
                  <a:pt x="982190" y="953449"/>
                  <a:pt x="929274" y="976685"/>
                  <a:pt x="873614" y="990600"/>
                </a:cubicBezTo>
                <a:cubicBezTo>
                  <a:pt x="848266" y="996937"/>
                  <a:pt x="738170" y="1023435"/>
                  <a:pt x="710329" y="1034143"/>
                </a:cubicBezTo>
                <a:cubicBezTo>
                  <a:pt x="687610" y="1042881"/>
                  <a:pt x="667174" y="1056727"/>
                  <a:pt x="645014" y="1066800"/>
                </a:cubicBezTo>
                <a:cubicBezTo>
                  <a:pt x="609207" y="1083076"/>
                  <a:pt x="591933" y="1088123"/>
                  <a:pt x="557929" y="1099457"/>
                </a:cubicBezTo>
                <a:cubicBezTo>
                  <a:pt x="483067" y="1149365"/>
                  <a:pt x="517437" y="1134725"/>
                  <a:pt x="459957" y="1153886"/>
                </a:cubicBezTo>
                <a:cubicBezTo>
                  <a:pt x="425622" y="1068046"/>
                  <a:pt x="424567" y="1088638"/>
                  <a:pt x="449072" y="957943"/>
                </a:cubicBezTo>
                <a:cubicBezTo>
                  <a:pt x="451483" y="945084"/>
                  <a:pt x="465530" y="937241"/>
                  <a:pt x="470843" y="925286"/>
                </a:cubicBezTo>
                <a:cubicBezTo>
                  <a:pt x="480163" y="904315"/>
                  <a:pt x="492614" y="859972"/>
                  <a:pt x="492614" y="859972"/>
                </a:cubicBezTo>
                <a:cubicBezTo>
                  <a:pt x="413610" y="780964"/>
                  <a:pt x="486771" y="844341"/>
                  <a:pt x="231357" y="827314"/>
                </a:cubicBezTo>
                <a:cubicBezTo>
                  <a:pt x="204965" y="825555"/>
                  <a:pt x="97671" y="809771"/>
                  <a:pt x="68072" y="805543"/>
                </a:cubicBezTo>
                <a:cubicBezTo>
                  <a:pt x="46300" y="798286"/>
                  <a:pt x="-13471" y="800000"/>
                  <a:pt x="2757" y="783772"/>
                </a:cubicBezTo>
                <a:cubicBezTo>
                  <a:pt x="10014" y="776515"/>
                  <a:pt x="15349" y="766590"/>
                  <a:pt x="24529" y="762000"/>
                </a:cubicBezTo>
                <a:cubicBezTo>
                  <a:pt x="37911" y="755309"/>
                  <a:pt x="53687" y="755224"/>
                  <a:pt x="68072" y="751114"/>
                </a:cubicBezTo>
                <a:cubicBezTo>
                  <a:pt x="79105" y="747962"/>
                  <a:pt x="89985" y="744258"/>
                  <a:pt x="100729" y="740229"/>
                </a:cubicBezTo>
                <a:cubicBezTo>
                  <a:pt x="246269" y="685651"/>
                  <a:pt x="77076" y="744059"/>
                  <a:pt x="198700" y="707572"/>
                </a:cubicBezTo>
                <a:cubicBezTo>
                  <a:pt x="220681" y="700978"/>
                  <a:pt x="242243" y="693057"/>
                  <a:pt x="264014" y="685800"/>
                </a:cubicBezTo>
                <a:lnTo>
                  <a:pt x="296672" y="674914"/>
                </a:lnTo>
                <a:cubicBezTo>
                  <a:pt x="277511" y="617433"/>
                  <a:pt x="292151" y="651806"/>
                  <a:pt x="242243" y="576943"/>
                </a:cubicBezTo>
                <a:cubicBezTo>
                  <a:pt x="214778" y="535745"/>
                  <a:pt x="229724" y="553538"/>
                  <a:pt x="198700" y="522514"/>
                </a:cubicBezTo>
                <a:cubicBezTo>
                  <a:pt x="195071" y="511628"/>
                  <a:pt x="192946" y="500120"/>
                  <a:pt x="187814" y="489857"/>
                </a:cubicBezTo>
                <a:cubicBezTo>
                  <a:pt x="156232" y="426693"/>
                  <a:pt x="172898" y="489994"/>
                  <a:pt x="144272" y="413657"/>
                </a:cubicBezTo>
                <a:cubicBezTo>
                  <a:pt x="114147" y="333324"/>
                  <a:pt x="155734" y="403635"/>
                  <a:pt x="111614" y="337457"/>
                </a:cubicBezTo>
                <a:cubicBezTo>
                  <a:pt x="133386" y="333829"/>
                  <a:pt x="154857" y="326572"/>
                  <a:pt x="176929" y="326572"/>
                </a:cubicBezTo>
                <a:cubicBezTo>
                  <a:pt x="224108" y="326572"/>
                  <a:pt x="253796" y="338815"/>
                  <a:pt x="296672" y="348343"/>
                </a:cubicBezTo>
                <a:cubicBezTo>
                  <a:pt x="347160" y="359563"/>
                  <a:pt x="348199" y="356844"/>
                  <a:pt x="394643" y="370114"/>
                </a:cubicBezTo>
                <a:cubicBezTo>
                  <a:pt x="405676" y="373266"/>
                  <a:pt x="415896" y="379733"/>
                  <a:pt x="427300" y="381000"/>
                </a:cubicBezTo>
                <a:cubicBezTo>
                  <a:pt x="448938" y="383404"/>
                  <a:pt x="496243" y="366486"/>
                  <a:pt x="525272" y="348343"/>
                </a:cubicBezTo>
                <a:close/>
              </a:path>
            </a:pathLst>
          </a:cu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C014B0E-D6DA-7A41-9E52-55CEF00DDCEA}"/>
              </a:ext>
            </a:extLst>
          </p:cNvPr>
          <p:cNvSpPr/>
          <p:nvPr/>
        </p:nvSpPr>
        <p:spPr>
          <a:xfrm>
            <a:off x="7009425" y="670649"/>
            <a:ext cx="3663182" cy="369332"/>
          </a:xfrm>
          <a:prstGeom prst="rect">
            <a:avLst/>
          </a:prstGeom>
        </p:spPr>
        <p:txBody>
          <a:bodyPr wrap="none">
            <a:spAutoFit/>
          </a:bodyPr>
          <a:lstStyle/>
          <a:p>
            <a:r>
              <a:rPr lang="en-US" b="1" dirty="0">
                <a:latin typeface="Avenir Book" panose="02000503020000020003" pitchFamily="2" charset="0"/>
              </a:rPr>
              <a:t>I’ll teach an NLP course in the Fall</a:t>
            </a:r>
            <a:endParaRPr lang="en-US" b="1" dirty="0"/>
          </a:p>
        </p:txBody>
      </p:sp>
      <p:sp>
        <p:nvSpPr>
          <p:cNvPr id="4" name="Rectangle 3">
            <a:extLst>
              <a:ext uri="{FF2B5EF4-FFF2-40B4-BE49-F238E27FC236}">
                <a16:creationId xmlns:a16="http://schemas.microsoft.com/office/drawing/2014/main" id="{AE462862-389E-CE4C-8EA8-004542F57572}"/>
              </a:ext>
            </a:extLst>
          </p:cNvPr>
          <p:cNvSpPr/>
          <p:nvPr/>
        </p:nvSpPr>
        <p:spPr>
          <a:xfrm>
            <a:off x="1341188" y="512449"/>
            <a:ext cx="2811988" cy="646331"/>
          </a:xfrm>
          <a:prstGeom prst="rect">
            <a:avLst/>
          </a:prstGeom>
        </p:spPr>
        <p:txBody>
          <a:bodyPr wrap="none">
            <a:spAutoFit/>
          </a:bodyPr>
          <a:lstStyle/>
          <a:p>
            <a:r>
              <a:rPr lang="en-US" sz="3600" b="1" dirty="0">
                <a:latin typeface="Avenir Book" panose="02000503020000020003" pitchFamily="2" charset="0"/>
              </a:rPr>
              <a:t>FOREWORD</a:t>
            </a:r>
            <a:endParaRPr lang="en-US" sz="3600" dirty="0"/>
          </a:p>
        </p:txBody>
      </p:sp>
      <p:sp>
        <p:nvSpPr>
          <p:cNvPr id="9" name="Rectangle 8">
            <a:extLst>
              <a:ext uri="{FF2B5EF4-FFF2-40B4-BE49-F238E27FC236}">
                <a16:creationId xmlns:a16="http://schemas.microsoft.com/office/drawing/2014/main" id="{932D06A9-8BC9-A943-9158-E05B1828C49C}"/>
              </a:ext>
            </a:extLst>
          </p:cNvPr>
          <p:cNvSpPr/>
          <p:nvPr/>
        </p:nvSpPr>
        <p:spPr>
          <a:xfrm>
            <a:off x="1441645" y="1158780"/>
            <a:ext cx="2611074" cy="12323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8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25" name="Content Placeholder 2">
            <a:extLst>
              <a:ext uri="{FF2B5EF4-FFF2-40B4-BE49-F238E27FC236}">
                <a16:creationId xmlns:a16="http://schemas.microsoft.com/office/drawing/2014/main" id="{72689F53-65B1-6845-9EEA-F9AFC149B62E}"/>
              </a:ext>
            </a:extLst>
          </p:cNvPr>
          <p:cNvSpPr txBox="1">
            <a:spLocks/>
          </p:cNvSpPr>
          <p:nvPr/>
        </p:nvSpPr>
        <p:spPr>
          <a:xfrm>
            <a:off x="1683491" y="1739756"/>
            <a:ext cx="9670309" cy="2857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latin typeface="Avenir Book" panose="02000503020000020003" pitchFamily="2" charset="0"/>
              </a:rPr>
              <a:t>“Drug kingpin El Chapo testified that he gave MILLIONS to Pelosi, Schiff &amp; </a:t>
            </a:r>
            <a:r>
              <a:rPr lang="en-US" sz="2400" dirty="0" err="1">
                <a:latin typeface="Avenir Book" panose="02000503020000020003" pitchFamily="2" charset="0"/>
              </a:rPr>
              <a:t>Killary</a:t>
            </a:r>
            <a:r>
              <a:rPr lang="en-US" sz="2400" dirty="0">
                <a:latin typeface="Avenir Book" panose="02000503020000020003" pitchFamily="2" charset="0"/>
              </a:rPr>
              <a:t>. The Feds then closed the courtroom doors.”</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18927F-C4B3-C949-98B7-0D4660FEF377}"/>
              </a:ext>
            </a:extLst>
          </p:cNvPr>
          <p:cNvPicPr>
            <a:picLocks noChangeAspect="1"/>
          </p:cNvPicPr>
          <p:nvPr/>
        </p:nvPicPr>
        <p:blipFill>
          <a:blip r:embed="rId2"/>
          <a:stretch>
            <a:fillRect/>
          </a:stretch>
        </p:blipFill>
        <p:spPr>
          <a:xfrm>
            <a:off x="2508991" y="3168272"/>
            <a:ext cx="6749309" cy="2059313"/>
          </a:xfrm>
          <a:prstGeom prst="rect">
            <a:avLst/>
          </a:prstGeom>
        </p:spPr>
      </p:pic>
      <p:sp>
        <p:nvSpPr>
          <p:cNvPr id="7" name="Rectangle 6">
            <a:extLst>
              <a:ext uri="{FF2B5EF4-FFF2-40B4-BE49-F238E27FC236}">
                <a16:creationId xmlns:a16="http://schemas.microsoft.com/office/drawing/2014/main" id="{488196A6-042B-434F-9213-C7EEB968F6FB}"/>
              </a:ext>
            </a:extLst>
          </p:cNvPr>
          <p:cNvSpPr/>
          <p:nvPr/>
        </p:nvSpPr>
        <p:spPr>
          <a:xfrm>
            <a:off x="2885004" y="2510652"/>
            <a:ext cx="782535" cy="457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21</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DDEDB3A-D89F-A64A-943F-39727B8842E0}"/>
              </a:ext>
            </a:extLst>
          </p:cNvPr>
          <p:cNvSpPr txBox="1">
            <a:spLocks/>
          </p:cNvSpPr>
          <p:nvPr/>
        </p:nvSpPr>
        <p:spPr>
          <a:xfrm>
            <a:off x="1181099" y="1124999"/>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 </a:t>
            </a:r>
            <a:r>
              <a:rPr lang="en-US" sz="2400" dirty="0">
                <a:solidFill>
                  <a:srgbClr val="C00000"/>
                </a:solidFill>
                <a:latin typeface="Avenir Light" panose="020B0402020203020204" pitchFamily="34" charset="77"/>
              </a:rPr>
              <a:t>Language Model </a:t>
            </a:r>
            <a:r>
              <a:rPr lang="en-US" sz="2400" dirty="0">
                <a:latin typeface="Avenir Light" panose="020B0402020203020204" pitchFamily="34" charset="77"/>
              </a:rPr>
              <a:t>is useful for:</a:t>
            </a:r>
          </a:p>
        </p:txBody>
      </p:sp>
      <p:sp>
        <p:nvSpPr>
          <p:cNvPr id="8" name="Content Placeholder 2">
            <a:extLst>
              <a:ext uri="{FF2B5EF4-FFF2-40B4-BE49-F238E27FC236}">
                <a16:creationId xmlns:a16="http://schemas.microsoft.com/office/drawing/2014/main" id="{0E4B5630-8DD4-CF46-8A4D-FA48E82F604C}"/>
              </a:ext>
            </a:extLst>
          </p:cNvPr>
          <p:cNvSpPr txBox="1">
            <a:spLocks/>
          </p:cNvSpPr>
          <p:nvPr/>
        </p:nvSpPr>
        <p:spPr>
          <a:xfrm>
            <a:off x="1181099"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Generating Text</a:t>
            </a:r>
          </a:p>
        </p:txBody>
      </p:sp>
      <p:sp>
        <p:nvSpPr>
          <p:cNvPr id="9" name="Content Placeholder 2">
            <a:extLst>
              <a:ext uri="{FF2B5EF4-FFF2-40B4-BE49-F238E27FC236}">
                <a16:creationId xmlns:a16="http://schemas.microsoft.com/office/drawing/2014/main" id="{5B124C57-7692-9142-9864-DE500A011113}"/>
              </a:ext>
            </a:extLst>
          </p:cNvPr>
          <p:cNvSpPr txBox="1">
            <a:spLocks/>
          </p:cNvSpPr>
          <p:nvPr/>
        </p:nvSpPr>
        <p:spPr>
          <a:xfrm>
            <a:off x="6464300" y="2140111"/>
            <a:ext cx="2794001" cy="770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Classifying Text</a:t>
            </a:r>
          </a:p>
        </p:txBody>
      </p:sp>
      <p:sp>
        <p:nvSpPr>
          <p:cNvPr id="11" name="Content Placeholder 2">
            <a:extLst>
              <a:ext uri="{FF2B5EF4-FFF2-40B4-BE49-F238E27FC236}">
                <a16:creationId xmlns:a16="http://schemas.microsoft.com/office/drawing/2014/main" id="{6B2C27E7-8553-4742-AE90-A1528DC152E5}"/>
              </a:ext>
            </a:extLst>
          </p:cNvPr>
          <p:cNvSpPr txBox="1">
            <a:spLocks/>
          </p:cNvSpPr>
          <p:nvPr/>
        </p:nvSpPr>
        <p:spPr>
          <a:xfrm>
            <a:off x="1638300" y="2682297"/>
            <a:ext cx="4826000" cy="2116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Auto-complete</a:t>
            </a:r>
          </a:p>
          <a:p>
            <a:pPr>
              <a:lnSpc>
                <a:spcPct val="100000"/>
              </a:lnSpc>
            </a:pPr>
            <a:r>
              <a:rPr lang="en-US" sz="2400" dirty="0">
                <a:latin typeface="Avenir Light" panose="020B0402020203020204" pitchFamily="34" charset="77"/>
              </a:rPr>
              <a:t>Speech-to-text</a:t>
            </a:r>
          </a:p>
          <a:p>
            <a:pPr>
              <a:lnSpc>
                <a:spcPct val="100000"/>
              </a:lnSpc>
            </a:pPr>
            <a:r>
              <a:rPr lang="en-US" sz="2400" dirty="0">
                <a:latin typeface="Avenir Light" panose="020B0402020203020204" pitchFamily="34" charset="77"/>
              </a:rPr>
              <a:t>Question-answering / chatbots</a:t>
            </a:r>
          </a:p>
          <a:p>
            <a:pPr>
              <a:lnSpc>
                <a:spcPct val="100000"/>
              </a:lnSpc>
            </a:pPr>
            <a:r>
              <a:rPr lang="en-US" sz="2400" dirty="0">
                <a:latin typeface="Avenir Light" panose="020B0402020203020204" pitchFamily="34" charset="77"/>
              </a:rPr>
              <a:t>Machine translation</a:t>
            </a:r>
          </a:p>
        </p:txBody>
      </p:sp>
      <p:sp>
        <p:nvSpPr>
          <p:cNvPr id="12" name="Content Placeholder 2">
            <a:extLst>
              <a:ext uri="{FF2B5EF4-FFF2-40B4-BE49-F238E27FC236}">
                <a16:creationId xmlns:a16="http://schemas.microsoft.com/office/drawing/2014/main" id="{677816BC-6B1A-4A42-9AA9-BFE150CB112B}"/>
              </a:ext>
            </a:extLst>
          </p:cNvPr>
          <p:cNvSpPr txBox="1">
            <a:spLocks/>
          </p:cNvSpPr>
          <p:nvPr/>
        </p:nvSpPr>
        <p:spPr>
          <a:xfrm>
            <a:off x="6972301" y="2671760"/>
            <a:ext cx="4572000" cy="2116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Avenir Light" panose="020B0402020203020204" pitchFamily="34" charset="77"/>
              </a:rPr>
              <a:t>Authorship attribution</a:t>
            </a:r>
          </a:p>
          <a:p>
            <a:pPr>
              <a:lnSpc>
                <a:spcPct val="100000"/>
              </a:lnSpc>
            </a:pPr>
            <a:r>
              <a:rPr lang="en-US" sz="2400" dirty="0">
                <a:latin typeface="Avenir Light" panose="020B0402020203020204" pitchFamily="34" charset="77"/>
              </a:rPr>
              <a:t>Detecting spam vs not spam</a:t>
            </a:r>
          </a:p>
        </p:txBody>
      </p:sp>
      <p:sp>
        <p:nvSpPr>
          <p:cNvPr id="14" name="Content Placeholder 2">
            <a:extLst>
              <a:ext uri="{FF2B5EF4-FFF2-40B4-BE49-F238E27FC236}">
                <a16:creationId xmlns:a16="http://schemas.microsoft.com/office/drawing/2014/main" id="{A9BFE4A3-ABDE-A445-9C9D-9423112333EF}"/>
              </a:ext>
            </a:extLst>
          </p:cNvPr>
          <p:cNvSpPr txBox="1">
            <a:spLocks/>
          </p:cNvSpPr>
          <p:nvPr/>
        </p:nvSpPr>
        <p:spPr>
          <a:xfrm>
            <a:off x="1358899" y="5296791"/>
            <a:ext cx="97917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b="1" dirty="0">
                <a:latin typeface="Avenir Light" panose="020B0402020203020204" pitchFamily="34" charset="77"/>
              </a:rPr>
              <a:t>And much more!</a:t>
            </a:r>
          </a:p>
        </p:txBody>
      </p:sp>
    </p:spTree>
    <p:extLst>
      <p:ext uri="{BB962C8B-B14F-4D97-AF65-F5344CB8AC3E}">
        <p14:creationId xmlns:p14="http://schemas.microsoft.com/office/powerpoint/2010/main" val="285004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22</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46C6E9C7-878F-2C4C-95E8-511D25DA0DD1}"/>
              </a:ext>
            </a:extLst>
          </p:cNvPr>
          <p:cNvSpPr txBox="1">
            <a:spLocks/>
          </p:cNvSpPr>
          <p:nvPr/>
        </p:nvSpPr>
        <p:spPr>
          <a:xfrm>
            <a:off x="2842263" y="2580462"/>
            <a:ext cx="7156017" cy="848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200" dirty="0">
                <a:latin typeface="Avenir Light" panose="020B0402020203020204" pitchFamily="34" charset="77"/>
              </a:rPr>
              <a:t>How can we build a language model?</a:t>
            </a:r>
          </a:p>
        </p:txBody>
      </p:sp>
    </p:spTree>
    <p:extLst>
      <p:ext uri="{BB962C8B-B14F-4D97-AF65-F5344CB8AC3E}">
        <p14:creationId xmlns:p14="http://schemas.microsoft.com/office/powerpoint/2010/main" val="93575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4370AC-8B07-7140-8C8F-0B16E967D80B}"/>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𝑥𝑡</m:t>
                          </m:r>
                          <m:r>
                            <a:rPr lang="en-US" sz="2800" b="0" i="1" smtClean="0">
                              <a:latin typeface="Cambria Math" panose="02040503050406030204" pitchFamily="18" charset="0"/>
                            </a:rPr>
                            <m:t>)</m:t>
                          </m:r>
                        </m:e>
                      </m:nary>
                    </m:oMath>
                  </m:oMathPara>
                </a14:m>
                <a:endParaRPr lang="en-US" sz="2800" dirty="0"/>
              </a:p>
            </p:txBody>
          </p:sp>
        </mc:Choice>
        <mc:Fallback>
          <p:sp>
            <p:nvSpPr>
              <p:cNvPr id="8" name="TextBox 7">
                <a:extLst>
                  <a:ext uri="{FF2B5EF4-FFF2-40B4-BE49-F238E27FC236}">
                    <a16:creationId xmlns:a16="http://schemas.microsoft.com/office/drawing/2014/main" id="{3C4370AC-8B07-7140-8C8F-0B16E967D80B}"/>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2500" b="-175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p:spTree>
    <p:extLst>
      <p:ext uri="{BB962C8B-B14F-4D97-AF65-F5344CB8AC3E}">
        <p14:creationId xmlns:p14="http://schemas.microsoft.com/office/powerpoint/2010/main" val="378130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4370AC-8B07-7140-8C8F-0B16E967D80B}"/>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𝑥𝑡</m:t>
                          </m:r>
                          <m:r>
                            <a:rPr lang="en-US" sz="2800" b="0" i="1" smtClean="0">
                              <a:latin typeface="Cambria Math" panose="02040503050406030204" pitchFamily="18" charset="0"/>
                            </a:rPr>
                            <m:t>)</m:t>
                          </m:r>
                        </m:e>
                      </m:nary>
                    </m:oMath>
                  </m:oMathPara>
                </a14:m>
                <a:endParaRPr lang="en-US" sz="2800" dirty="0"/>
              </a:p>
            </p:txBody>
          </p:sp>
        </mc:Choice>
        <mc:Fallback>
          <p:sp>
            <p:nvSpPr>
              <p:cNvPr id="8" name="TextBox 7">
                <a:extLst>
                  <a:ext uri="{FF2B5EF4-FFF2-40B4-BE49-F238E27FC236}">
                    <a16:creationId xmlns:a16="http://schemas.microsoft.com/office/drawing/2014/main" id="{3C4370AC-8B07-7140-8C8F-0B16E967D80B}"/>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2500" b="-175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336510" y="439191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336510" y="4391912"/>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A6607C27-B811-F14E-BB88-F00995239CDF}"/>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17" name="Content Placeholder 2">
                <a:extLst>
                  <a:ext uri="{FF2B5EF4-FFF2-40B4-BE49-F238E27FC236}">
                    <a16:creationId xmlns:a16="http://schemas.microsoft.com/office/drawing/2014/main" id="{A6607C27-B811-F14E-BB88-F00995239CDF}"/>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F5A98CBD-2E20-9043-99DA-1A66B78139C7}"/>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F5A98CBD-2E20-9043-99DA-1A66B78139C7}"/>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5F73D007-57B5-084E-A30A-D8E1B5193B28}"/>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5F73D007-57B5-084E-A30A-D8E1B5193B28}"/>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D5039578-0FAB-FD4F-99CD-C482149A5BD7}"/>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D5039578-0FAB-FD4F-99CD-C482149A5BD7}"/>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A60B9F-D2B2-8940-AB3D-E6A7DEB2E3EF}"/>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A60B9F-D2B2-8940-AB3D-E6A7DEB2E3EF}"/>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8"/>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300725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200" y="1055986"/>
            <a:ext cx="4767470"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Naive Approach: </a:t>
            </a:r>
            <a:r>
              <a:rPr lang="en-US" sz="2400" dirty="0">
                <a:solidFill>
                  <a:srgbClr val="C00000"/>
                </a:solidFill>
                <a:latin typeface="Avenir Light" panose="020B0402020203020204" pitchFamily="34" charset="77"/>
              </a:rPr>
              <a:t>unigram 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C4370AC-8B07-7140-8C8F-0B16E967D80B}"/>
                  </a:ext>
                </a:extLst>
              </p:cNvPr>
              <p:cNvSpPr txBox="1"/>
              <p:nvPr/>
            </p:nvSpPr>
            <p:spPr>
              <a:xfrm>
                <a:off x="3654425" y="1840751"/>
                <a:ext cx="4883149"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𝑥𝑡</m:t>
                          </m:r>
                          <m:r>
                            <a:rPr lang="en-US" sz="2800" b="0" i="1" smtClean="0">
                              <a:latin typeface="Cambria Math" panose="02040503050406030204" pitchFamily="18" charset="0"/>
                            </a:rPr>
                            <m:t>)</m:t>
                          </m:r>
                        </m:e>
                      </m:nary>
                    </m:oMath>
                  </m:oMathPara>
                </a14:m>
                <a:endParaRPr lang="en-US" sz="2800" dirty="0"/>
              </a:p>
            </p:txBody>
          </p:sp>
        </mc:Choice>
        <mc:Fallback>
          <p:sp>
            <p:nvSpPr>
              <p:cNvPr id="8" name="TextBox 7">
                <a:extLst>
                  <a:ext uri="{FF2B5EF4-FFF2-40B4-BE49-F238E27FC236}">
                    <a16:creationId xmlns:a16="http://schemas.microsoft.com/office/drawing/2014/main" id="{3C4370AC-8B07-7140-8C8F-0B16E967D80B}"/>
                  </a:ext>
                </a:extLst>
              </p:cNvPr>
              <p:cNvSpPr txBox="1">
                <a:spLocks noRot="1" noChangeAspect="1" noMove="1" noResize="1" noEditPoints="1" noAdjustHandles="1" noChangeArrowheads="1" noChangeShapeType="1" noTextEdit="1"/>
              </p:cNvSpPr>
              <p:nvPr/>
            </p:nvSpPr>
            <p:spPr>
              <a:xfrm>
                <a:off x="3654425" y="1840751"/>
                <a:ext cx="4883149" cy="1211550"/>
              </a:xfrm>
              <a:prstGeom prst="rect">
                <a:avLst/>
              </a:prstGeom>
              <a:blipFill>
                <a:blip r:embed="rId2"/>
                <a:stretch>
                  <a:fillRect t="-112500" b="-175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2E1DE8B-82C0-6D4E-8F69-4D4C7B54A5D8}"/>
              </a:ext>
            </a:extLst>
          </p:cNvPr>
          <p:cNvSpPr/>
          <p:nvPr/>
        </p:nvSpPr>
        <p:spPr>
          <a:xfrm>
            <a:off x="3654425" y="3155775"/>
            <a:ext cx="5714319" cy="444802"/>
          </a:xfrm>
          <a:prstGeom prst="rect">
            <a:avLst/>
          </a:prstGeom>
        </p:spPr>
        <p:txBody>
          <a:bodyPr wrap="square">
            <a:spAutoFit/>
          </a:bodyPr>
          <a:lstStyle/>
          <a:p>
            <a:pPr>
              <a:lnSpc>
                <a:spcPct val="120000"/>
              </a:lnSpc>
            </a:pPr>
            <a:r>
              <a:rPr lang="en-US" sz="2000" dirty="0">
                <a:latin typeface="Avenir Light" panose="020B0402020203020204" pitchFamily="34" charset="77"/>
              </a:rPr>
              <a:t>Assumes each word is independent of all others.</a:t>
            </a: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8C49B49C-DF4B-4A41-98AE-39518C0E6C53}"/>
                  </a:ext>
                </a:extLst>
              </p:cNvPr>
              <p:cNvSpPr txBox="1">
                <a:spLocks/>
              </p:cNvSpPr>
              <p:nvPr/>
            </p:nvSpPr>
            <p:spPr>
              <a:xfrm>
                <a:off x="3336510" y="4391912"/>
                <a:ext cx="4889499"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p:sp>
            <p:nvSpPr>
              <p:cNvPr id="18" name="Content Placeholder 2">
                <a:extLst>
                  <a:ext uri="{FF2B5EF4-FFF2-40B4-BE49-F238E27FC236}">
                    <a16:creationId xmlns:a16="http://schemas.microsoft.com/office/drawing/2014/main" id="{8C49B49C-DF4B-4A41-98AE-39518C0E6C53}"/>
                  </a:ext>
                </a:extLst>
              </p:cNvPr>
              <p:cNvSpPr txBox="1">
                <a:spLocks noRot="1" noChangeAspect="1" noMove="1" noResize="1" noEditPoints="1" noAdjustHandles="1" noChangeArrowheads="1" noChangeShapeType="1" noTextEdit="1"/>
              </p:cNvSpPr>
              <p:nvPr/>
            </p:nvSpPr>
            <p:spPr>
              <a:xfrm>
                <a:off x="3336510" y="4391912"/>
                <a:ext cx="4889499" cy="7340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E18CE5BE-4FDF-784E-AF05-952F595C58F7}"/>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19" name="Content Placeholder 2">
                <a:extLst>
                  <a:ext uri="{FF2B5EF4-FFF2-40B4-BE49-F238E27FC236}">
                    <a16:creationId xmlns:a16="http://schemas.microsoft.com/office/drawing/2014/main" id="{E18CE5BE-4FDF-784E-AF05-952F595C58F7}"/>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A0226C99-C82F-BD45-A9E4-A28460373F5D}"/>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0" name="Content Placeholder 2">
                <a:extLst>
                  <a:ext uri="{FF2B5EF4-FFF2-40B4-BE49-F238E27FC236}">
                    <a16:creationId xmlns:a16="http://schemas.microsoft.com/office/drawing/2014/main" id="{A0226C99-C82F-BD45-A9E4-A28460373F5D}"/>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E8D5A0D9-9D67-EC4F-8216-A56D6C740C2B}"/>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1" name="Content Placeholder 2">
                <a:extLst>
                  <a:ext uri="{FF2B5EF4-FFF2-40B4-BE49-F238E27FC236}">
                    <a16:creationId xmlns:a16="http://schemas.microsoft.com/office/drawing/2014/main" id="{E8D5A0D9-9D67-EC4F-8216-A56D6C740C2B}"/>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ontent Placeholder 2">
                <a:extLst>
                  <a:ext uri="{FF2B5EF4-FFF2-40B4-BE49-F238E27FC236}">
                    <a16:creationId xmlns:a16="http://schemas.microsoft.com/office/drawing/2014/main" id="{C9D28580-D6EA-914E-AFB4-B926BBD22838}"/>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2" name="Content Placeholder 2">
                <a:extLst>
                  <a:ext uri="{FF2B5EF4-FFF2-40B4-BE49-F238E27FC236}">
                    <a16:creationId xmlns:a16="http://schemas.microsoft.com/office/drawing/2014/main" id="{C9D28580-D6EA-914E-AFB4-B926BBD22838}"/>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7"/>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D2133B64-3D90-664B-BD95-B30CA6FDD65D}"/>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3" name="Content Placeholder 2">
                <a:extLst>
                  <a:ext uri="{FF2B5EF4-FFF2-40B4-BE49-F238E27FC236}">
                    <a16:creationId xmlns:a16="http://schemas.microsoft.com/office/drawing/2014/main" id="{D2133B64-3D90-664B-BD95-B30CA6FDD65D}"/>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8"/>
                <a:stretch>
                  <a:fillRect b="-789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D75ACB0F-CC06-CE48-BB0B-41E4439E16B8}"/>
              </a:ext>
            </a:extLst>
          </p:cNvPr>
          <p:cNvSpPr/>
          <p:nvPr/>
        </p:nvSpPr>
        <p:spPr>
          <a:xfrm>
            <a:off x="4547090" y="5447705"/>
            <a:ext cx="4339650" cy="646331"/>
          </a:xfrm>
          <a:prstGeom prst="rect">
            <a:avLst/>
          </a:prstGeom>
        </p:spPr>
        <p:txBody>
          <a:bodyPr wrap="none">
            <a:spAutoFit/>
          </a:bodyPr>
          <a:lstStyle/>
          <a:p>
            <a:r>
              <a:rPr lang="en-US" dirty="0">
                <a:solidFill>
                  <a:srgbClr val="000000"/>
                </a:solidFill>
                <a:latin typeface="Avenir Book" panose="02000503020000020003" pitchFamily="2" charset="0"/>
              </a:rPr>
              <a:t>= 0.00015 * 0.01 * 0.004 * 0.03 * 0.0035</a:t>
            </a:r>
          </a:p>
          <a:p>
            <a:r>
              <a:rPr lang="en-US" dirty="0">
                <a:latin typeface="Avenir Book" panose="02000503020000020003" pitchFamily="2" charset="0"/>
              </a:rPr>
              <a:t>= 6.3x10</a:t>
            </a:r>
            <a:r>
              <a:rPr lang="en-US" baseline="30000" dirty="0">
                <a:latin typeface="Avenir Book" panose="02000503020000020003" pitchFamily="2" charset="0"/>
              </a:rPr>
              <a:t>-13</a:t>
            </a:r>
            <a:endParaRPr lang="en-US" dirty="0">
              <a:latin typeface="Avenir Book" panose="02000503020000020003" pitchFamily="2" charset="0"/>
            </a:endParaRPr>
          </a:p>
        </p:txBody>
      </p:sp>
      <p:sp>
        <p:nvSpPr>
          <p:cNvPr id="25" name="Rectangular Callout 24">
            <a:extLst>
              <a:ext uri="{FF2B5EF4-FFF2-40B4-BE49-F238E27FC236}">
                <a16:creationId xmlns:a16="http://schemas.microsoft.com/office/drawing/2014/main" id="{52258ABF-23B8-9D4F-B25E-F014383E420D}"/>
              </a:ext>
            </a:extLst>
          </p:cNvPr>
          <p:cNvSpPr/>
          <p:nvPr/>
        </p:nvSpPr>
        <p:spPr>
          <a:xfrm rot="5400000">
            <a:off x="9153851" y="3709063"/>
            <a:ext cx="2108489" cy="2833880"/>
          </a:xfrm>
          <a:custGeom>
            <a:avLst/>
            <a:gdLst>
              <a:gd name="connsiteX0" fmla="*/ 0 w 3663500"/>
              <a:gd name="connsiteY0" fmla="*/ 0 h 2427036"/>
              <a:gd name="connsiteX1" fmla="*/ 2137042 w 3663500"/>
              <a:gd name="connsiteY1" fmla="*/ 0 h 2427036"/>
              <a:gd name="connsiteX2" fmla="*/ 2137042 w 3663500"/>
              <a:gd name="connsiteY2" fmla="*/ 0 h 2427036"/>
              <a:gd name="connsiteX3" fmla="*/ 3052917 w 3663500"/>
              <a:gd name="connsiteY3" fmla="*/ 0 h 2427036"/>
              <a:gd name="connsiteX4" fmla="*/ 3663500 w 3663500"/>
              <a:gd name="connsiteY4" fmla="*/ 0 h 2427036"/>
              <a:gd name="connsiteX5" fmla="*/ 3663500 w 3663500"/>
              <a:gd name="connsiteY5" fmla="*/ 1415771 h 2427036"/>
              <a:gd name="connsiteX6" fmla="*/ 3663500 w 3663500"/>
              <a:gd name="connsiteY6" fmla="*/ 1415771 h 2427036"/>
              <a:gd name="connsiteX7" fmla="*/ 3663500 w 3663500"/>
              <a:gd name="connsiteY7" fmla="*/ 2022530 h 2427036"/>
              <a:gd name="connsiteX8" fmla="*/ 3663500 w 3663500"/>
              <a:gd name="connsiteY8" fmla="*/ 2427036 h 2427036"/>
              <a:gd name="connsiteX9" fmla="*/ 3052917 w 3663500"/>
              <a:gd name="connsiteY9" fmla="*/ 2427036 h 2427036"/>
              <a:gd name="connsiteX10" fmla="*/ 2719526 w 3663500"/>
              <a:gd name="connsiteY10" fmla="*/ 2833880 h 2427036"/>
              <a:gd name="connsiteX11" fmla="*/ 2137042 w 3663500"/>
              <a:gd name="connsiteY11" fmla="*/ 2427036 h 2427036"/>
              <a:gd name="connsiteX12" fmla="*/ 0 w 3663500"/>
              <a:gd name="connsiteY12" fmla="*/ 2427036 h 2427036"/>
              <a:gd name="connsiteX13" fmla="*/ 0 w 3663500"/>
              <a:gd name="connsiteY13" fmla="*/ 2022530 h 2427036"/>
              <a:gd name="connsiteX14" fmla="*/ 0 w 3663500"/>
              <a:gd name="connsiteY14" fmla="*/ 1415771 h 2427036"/>
              <a:gd name="connsiteX15" fmla="*/ 0 w 3663500"/>
              <a:gd name="connsiteY15" fmla="*/ 1415771 h 2427036"/>
              <a:gd name="connsiteX16" fmla="*/ 0 w 3663500"/>
              <a:gd name="connsiteY16" fmla="*/ 0 h 2427036"/>
              <a:gd name="connsiteX0" fmla="*/ 0 w 3663500"/>
              <a:gd name="connsiteY0" fmla="*/ 0 h 2833880"/>
              <a:gd name="connsiteX1" fmla="*/ 2137042 w 3663500"/>
              <a:gd name="connsiteY1" fmla="*/ 0 h 2833880"/>
              <a:gd name="connsiteX2" fmla="*/ 2137042 w 3663500"/>
              <a:gd name="connsiteY2" fmla="*/ 0 h 2833880"/>
              <a:gd name="connsiteX3" fmla="*/ 3052917 w 3663500"/>
              <a:gd name="connsiteY3" fmla="*/ 0 h 2833880"/>
              <a:gd name="connsiteX4" fmla="*/ 3663500 w 3663500"/>
              <a:gd name="connsiteY4" fmla="*/ 0 h 2833880"/>
              <a:gd name="connsiteX5" fmla="*/ 3663500 w 3663500"/>
              <a:gd name="connsiteY5" fmla="*/ 1415771 h 2833880"/>
              <a:gd name="connsiteX6" fmla="*/ 3663500 w 3663500"/>
              <a:gd name="connsiteY6" fmla="*/ 1415771 h 2833880"/>
              <a:gd name="connsiteX7" fmla="*/ 3663500 w 3663500"/>
              <a:gd name="connsiteY7" fmla="*/ 2022530 h 2833880"/>
              <a:gd name="connsiteX8" fmla="*/ 3663500 w 3663500"/>
              <a:gd name="connsiteY8" fmla="*/ 2427036 h 2833880"/>
              <a:gd name="connsiteX9" fmla="*/ 3052917 w 3663500"/>
              <a:gd name="connsiteY9" fmla="*/ 2427036 h 2833880"/>
              <a:gd name="connsiteX10" fmla="*/ 2719526 w 3663500"/>
              <a:gd name="connsiteY10" fmla="*/ 2833880 h 2833880"/>
              <a:gd name="connsiteX11" fmla="*/ 2643938 w 3663500"/>
              <a:gd name="connsiteY11" fmla="*/ 2436975 h 2833880"/>
              <a:gd name="connsiteX12" fmla="*/ 0 w 3663500"/>
              <a:gd name="connsiteY12" fmla="*/ 2427036 h 2833880"/>
              <a:gd name="connsiteX13" fmla="*/ 0 w 3663500"/>
              <a:gd name="connsiteY13" fmla="*/ 2022530 h 2833880"/>
              <a:gd name="connsiteX14" fmla="*/ 0 w 3663500"/>
              <a:gd name="connsiteY14" fmla="*/ 1415771 h 2833880"/>
              <a:gd name="connsiteX15" fmla="*/ 0 w 3663500"/>
              <a:gd name="connsiteY15" fmla="*/ 1415771 h 2833880"/>
              <a:gd name="connsiteX16" fmla="*/ 0 w 3663500"/>
              <a:gd name="connsiteY16" fmla="*/ 0 h 283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63500" h="2833880">
                <a:moveTo>
                  <a:pt x="0" y="0"/>
                </a:moveTo>
                <a:lnTo>
                  <a:pt x="2137042" y="0"/>
                </a:lnTo>
                <a:lnTo>
                  <a:pt x="2137042" y="0"/>
                </a:lnTo>
                <a:lnTo>
                  <a:pt x="3052917" y="0"/>
                </a:lnTo>
                <a:lnTo>
                  <a:pt x="3663500" y="0"/>
                </a:lnTo>
                <a:lnTo>
                  <a:pt x="3663500" y="1415771"/>
                </a:lnTo>
                <a:lnTo>
                  <a:pt x="3663500" y="1415771"/>
                </a:lnTo>
                <a:lnTo>
                  <a:pt x="3663500" y="2022530"/>
                </a:lnTo>
                <a:lnTo>
                  <a:pt x="3663500" y="2427036"/>
                </a:lnTo>
                <a:lnTo>
                  <a:pt x="3052917" y="2427036"/>
                </a:lnTo>
                <a:lnTo>
                  <a:pt x="2719526" y="2833880"/>
                </a:lnTo>
                <a:lnTo>
                  <a:pt x="2643938" y="2436975"/>
                </a:lnTo>
                <a:lnTo>
                  <a:pt x="0" y="2427036"/>
                </a:lnTo>
                <a:lnTo>
                  <a:pt x="0" y="2022530"/>
                </a:lnTo>
                <a:lnTo>
                  <a:pt x="0" y="1415771"/>
                </a:lnTo>
                <a:lnTo>
                  <a:pt x="0" y="1415771"/>
                </a:lnTo>
                <a:lnTo>
                  <a:pt x="0" y="0"/>
                </a:lnTo>
                <a:close/>
              </a:path>
            </a:pathLst>
          </a:cu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9662D0EB-B4B8-1545-BB1F-462AF18E0827}"/>
              </a:ext>
            </a:extLst>
          </p:cNvPr>
          <p:cNvSpPr txBox="1">
            <a:spLocks/>
          </p:cNvSpPr>
          <p:nvPr/>
        </p:nvSpPr>
        <p:spPr>
          <a:xfrm flipH="1">
            <a:off x="9329174" y="4136105"/>
            <a:ext cx="2250181" cy="20675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dirty="0">
                <a:latin typeface="Avenir Light" panose="020B0402020203020204" pitchFamily="34" charset="77"/>
              </a:rPr>
              <a:t>You calculate each of these probabilities from the training corpus</a:t>
            </a:r>
          </a:p>
        </p:txBody>
      </p:sp>
    </p:spTree>
    <p:extLst>
      <p:ext uri="{BB962C8B-B14F-4D97-AF65-F5344CB8AC3E}">
        <p14:creationId xmlns:p14="http://schemas.microsoft.com/office/powerpoint/2010/main" val="3787880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26</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Tree>
    <p:extLst>
      <p:ext uri="{BB962C8B-B14F-4D97-AF65-F5344CB8AC3E}">
        <p14:creationId xmlns:p14="http://schemas.microsoft.com/office/powerpoint/2010/main" val="98892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2200798" y="232657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Context doesn’t play a role at all</a:t>
            </a:r>
            <a:endParaRPr lang="en-US" sz="2400" dirty="0">
              <a:solidFill>
                <a:srgbClr val="C00000"/>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EA686A89-0792-0F44-A2E4-CA277FB466C0}"/>
                  </a:ext>
                </a:extLst>
              </p:cNvPr>
              <p:cNvSpPr txBox="1">
                <a:spLocks/>
              </p:cNvSpPr>
              <p:nvPr/>
            </p:nvSpPr>
            <p:spPr>
              <a:xfrm>
                <a:off x="2474843" y="2935872"/>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12" name="Content Placeholder 2">
                <a:extLst>
                  <a:ext uri="{FF2B5EF4-FFF2-40B4-BE49-F238E27FC236}">
                    <a16:creationId xmlns:a16="http://schemas.microsoft.com/office/drawing/2014/main" id="{EA686A89-0792-0F44-A2E4-CA277FB466C0}"/>
                  </a:ext>
                </a:extLst>
              </p:cNvPr>
              <p:cNvSpPr txBox="1">
                <a:spLocks noRot="1" noChangeAspect="1" noMove="1" noResize="1" noEditPoints="1" noAdjustHandles="1" noChangeArrowheads="1" noChangeShapeType="1" noTextEdit="1"/>
              </p:cNvSpPr>
              <p:nvPr/>
            </p:nvSpPr>
            <p:spPr>
              <a:xfrm>
                <a:off x="2474843" y="2935872"/>
                <a:ext cx="8091555" cy="73409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4777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2200798" y="232657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Context doesn’t play a role at all</a:t>
            </a:r>
            <a:endParaRPr lang="en-US" sz="2400" dirty="0">
              <a:solidFill>
                <a:srgbClr val="C00000"/>
              </a:solidFill>
              <a:latin typeface="Avenir Light" panose="020B0402020203020204" pitchFamily="34" charset="77"/>
            </a:endParaRPr>
          </a:p>
        </p:txBody>
      </p:sp>
      <p:sp>
        <p:nvSpPr>
          <p:cNvPr id="3" name="Rectangle 2">
            <a:extLst>
              <a:ext uri="{FF2B5EF4-FFF2-40B4-BE49-F238E27FC236}">
                <a16:creationId xmlns:a16="http://schemas.microsoft.com/office/drawing/2014/main" id="{807E9DCC-D591-464B-AD19-F8FDB998AEFC}"/>
              </a:ext>
            </a:extLst>
          </p:cNvPr>
          <p:cNvSpPr/>
          <p:nvPr/>
        </p:nvSpPr>
        <p:spPr>
          <a:xfrm>
            <a:off x="2623602" y="4858240"/>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_____</a:t>
            </a:r>
            <a:endParaRPr lang="en-US" sz="2400" dirty="0"/>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2200798" y="4248388"/>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Sequence generation:</a:t>
            </a:r>
            <a:endParaRPr lang="en-US" sz="2400" dirty="0">
              <a:solidFill>
                <a:srgbClr val="C0000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E42ABD9C-392E-BA48-83EA-D09478F339CB}"/>
              </a:ext>
            </a:extLst>
          </p:cNvPr>
          <p:cNvSpPr txBox="1">
            <a:spLocks/>
          </p:cNvSpPr>
          <p:nvPr/>
        </p:nvSpPr>
        <p:spPr>
          <a:xfrm>
            <a:off x="5333202" y="4240861"/>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lumMod val="85000"/>
                    <a:lumOff val="15000"/>
                  </a:schemeClr>
                </a:solidFill>
                <a:latin typeface="Avenir Light" panose="020B0402020203020204" pitchFamily="34" charset="77"/>
              </a:rPr>
              <a:t>What’s the most likely next word?</a:t>
            </a:r>
            <a:endParaRPr lang="en-US" sz="2400" dirty="0">
              <a:solidFill>
                <a:schemeClr val="tx1">
                  <a:lumMod val="85000"/>
                  <a:lumOff val="15000"/>
                </a:schemeClr>
              </a:solidFill>
              <a:latin typeface="Avenir Light" panose="020B0402020203020204" pitchFamily="34" charset="77"/>
            </a:endParaRP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E16FEEB4-2A31-6A49-88A5-18BBC3F9E021}"/>
                  </a:ext>
                </a:extLst>
              </p:cNvPr>
              <p:cNvSpPr txBox="1">
                <a:spLocks/>
              </p:cNvSpPr>
              <p:nvPr/>
            </p:nvSpPr>
            <p:spPr>
              <a:xfrm>
                <a:off x="2474843" y="2935872"/>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15" name="Content Placeholder 2">
                <a:extLst>
                  <a:ext uri="{FF2B5EF4-FFF2-40B4-BE49-F238E27FC236}">
                    <a16:creationId xmlns:a16="http://schemas.microsoft.com/office/drawing/2014/main" id="{E16FEEB4-2A31-6A49-88A5-18BBC3F9E021}"/>
                  </a:ext>
                </a:extLst>
              </p:cNvPr>
              <p:cNvSpPr txBox="1">
                <a:spLocks noRot="1" noChangeAspect="1" noMove="1" noResize="1" noEditPoints="1" noAdjustHandles="1" noChangeArrowheads="1" noChangeShapeType="1" noTextEdit="1"/>
              </p:cNvSpPr>
              <p:nvPr/>
            </p:nvSpPr>
            <p:spPr>
              <a:xfrm>
                <a:off x="2474843" y="2935872"/>
                <a:ext cx="8091555" cy="73409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140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29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F3C5228-F766-CF49-BB6A-75158B2ED348}"/>
                  </a:ext>
                </a:extLst>
              </p:cNvPr>
              <p:cNvSpPr txBox="1">
                <a:spLocks/>
              </p:cNvSpPr>
              <p:nvPr/>
            </p:nvSpPr>
            <p:spPr>
              <a:xfrm>
                <a:off x="2474843" y="2935872"/>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8" name="Content Placeholder 2">
                <a:extLst>
                  <a:ext uri="{FF2B5EF4-FFF2-40B4-BE49-F238E27FC236}">
                    <a16:creationId xmlns:a16="http://schemas.microsoft.com/office/drawing/2014/main" id="{DF3C5228-F766-CF49-BB6A-75158B2ED348}"/>
                  </a:ext>
                </a:extLst>
              </p:cNvPr>
              <p:cNvSpPr txBox="1">
                <a:spLocks noRot="1" noChangeAspect="1" noMove="1" noResize="1" noEditPoints="1" noAdjustHandles="1" noChangeArrowheads="1" noChangeShapeType="1" noTextEdit="1"/>
              </p:cNvSpPr>
              <p:nvPr/>
            </p:nvSpPr>
            <p:spPr>
              <a:xfrm>
                <a:off x="2474843" y="2935872"/>
                <a:ext cx="8091555" cy="734091"/>
              </a:xfrm>
              <a:prstGeom prst="rect">
                <a:avLst/>
              </a:prstGeom>
              <a:blipFill>
                <a:blip r:embed="rId2"/>
                <a:stretch>
                  <a:fillRect/>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2200798" y="232657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Context doesn’t play a role at all</a:t>
            </a:r>
            <a:endParaRPr lang="en-US" sz="2400" dirty="0">
              <a:solidFill>
                <a:srgbClr val="C00000"/>
              </a:solidFill>
              <a:latin typeface="Avenir Light" panose="020B0402020203020204" pitchFamily="34" charset="77"/>
            </a:endParaRPr>
          </a:p>
        </p:txBody>
      </p:sp>
      <p:sp>
        <p:nvSpPr>
          <p:cNvPr id="3" name="Rectangle 2">
            <a:extLst>
              <a:ext uri="{FF2B5EF4-FFF2-40B4-BE49-F238E27FC236}">
                <a16:creationId xmlns:a16="http://schemas.microsoft.com/office/drawing/2014/main" id="{807E9DCC-D591-464B-AD19-F8FDB998AEFC}"/>
              </a:ext>
            </a:extLst>
          </p:cNvPr>
          <p:cNvSpPr/>
          <p:nvPr/>
        </p:nvSpPr>
        <p:spPr>
          <a:xfrm>
            <a:off x="2623602" y="4858240"/>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_____</a:t>
            </a:r>
            <a:endParaRPr lang="en-US" sz="2400" dirty="0"/>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2200798" y="4248388"/>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Sequence generation:</a:t>
            </a:r>
            <a:endParaRPr lang="en-US" sz="2400" dirty="0">
              <a:solidFill>
                <a:srgbClr val="C0000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E42ABD9C-392E-BA48-83EA-D09478F339CB}"/>
              </a:ext>
            </a:extLst>
          </p:cNvPr>
          <p:cNvSpPr txBox="1">
            <a:spLocks/>
          </p:cNvSpPr>
          <p:nvPr/>
        </p:nvSpPr>
        <p:spPr>
          <a:xfrm>
            <a:off x="5333202" y="4240861"/>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lumMod val="85000"/>
                    <a:lumOff val="15000"/>
                  </a:schemeClr>
                </a:solidFill>
                <a:latin typeface="Avenir Light" panose="020B0402020203020204" pitchFamily="34" charset="77"/>
              </a:rPr>
              <a:t>What’s the most likely next word?</a:t>
            </a:r>
            <a:endParaRPr lang="en-US" sz="2400" dirty="0">
              <a:solidFill>
                <a:schemeClr val="tx1">
                  <a:lumMod val="85000"/>
                  <a:lumOff val="15000"/>
                </a:schemeClr>
              </a:solidFill>
              <a:latin typeface="Avenir Light" panose="020B0402020203020204" pitchFamily="34" charset="77"/>
            </a:endParaRPr>
          </a:p>
        </p:txBody>
      </p:sp>
      <p:sp>
        <p:nvSpPr>
          <p:cNvPr id="16" name="Rectangle 15">
            <a:extLst>
              <a:ext uri="{FF2B5EF4-FFF2-40B4-BE49-F238E27FC236}">
                <a16:creationId xmlns:a16="http://schemas.microsoft.com/office/drawing/2014/main" id="{981DCF3E-0AC4-9C40-9826-D974708BA6D9}"/>
              </a:ext>
            </a:extLst>
          </p:cNvPr>
          <p:cNvSpPr/>
          <p:nvPr/>
        </p:nvSpPr>
        <p:spPr>
          <a:xfrm>
            <a:off x="2623602" y="5463430"/>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a:t>
            </a:r>
            <a:r>
              <a:rPr lang="en-US" sz="2400" u="sng" dirty="0">
                <a:solidFill>
                  <a:schemeClr val="accent5">
                    <a:lumMod val="75000"/>
                  </a:schemeClr>
                </a:solidFill>
                <a:latin typeface="Avenir Light" panose="020B0402020203020204" pitchFamily="34" charset="77"/>
              </a:rPr>
              <a:t>the</a:t>
            </a:r>
            <a:endParaRPr lang="en-US" sz="2400" u="sng" dirty="0"/>
          </a:p>
        </p:txBody>
      </p:sp>
    </p:spTree>
    <p:extLst>
      <p:ext uri="{BB962C8B-B14F-4D97-AF65-F5344CB8AC3E}">
        <p14:creationId xmlns:p14="http://schemas.microsoft.com/office/powerpoint/2010/main" val="80601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69798A-3287-FE41-A8B3-9C5EBD440DA9}"/>
              </a:ext>
            </a:extLst>
          </p:cNvPr>
          <p:cNvSpPr txBox="1">
            <a:spLocks/>
          </p:cNvSpPr>
          <p:nvPr/>
        </p:nvSpPr>
        <p:spPr>
          <a:xfrm>
            <a:off x="1741749" y="517694"/>
            <a:ext cx="5511668" cy="5969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3</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59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30</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F807C63-E3E0-834E-99D6-90BF32C91EA5}"/>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UNIGRAM ISSUES?</a:t>
            </a:r>
          </a:p>
        </p:txBody>
      </p:sp>
      <p:sp>
        <p:nvSpPr>
          <p:cNvPr id="11" name="Content Placeholder 2">
            <a:extLst>
              <a:ext uri="{FF2B5EF4-FFF2-40B4-BE49-F238E27FC236}">
                <a16:creationId xmlns:a16="http://schemas.microsoft.com/office/drawing/2014/main" id="{366E91BF-9971-8245-B654-ECE47D2AB1BC}"/>
              </a:ext>
            </a:extLst>
          </p:cNvPr>
          <p:cNvSpPr txBox="1">
            <a:spLocks/>
          </p:cNvSpPr>
          <p:nvPr/>
        </p:nvSpPr>
        <p:spPr>
          <a:xfrm>
            <a:off x="2200798" y="2326577"/>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Context doesn’t play a role at all</a:t>
            </a:r>
            <a:endParaRPr lang="en-US" sz="2400" dirty="0">
              <a:solidFill>
                <a:srgbClr val="C00000"/>
              </a:solidFill>
              <a:latin typeface="Avenir Light" panose="020B0402020203020204" pitchFamily="34" charset="77"/>
            </a:endParaRPr>
          </a:p>
        </p:txBody>
      </p:sp>
      <p:sp>
        <p:nvSpPr>
          <p:cNvPr id="3" name="Rectangle 2">
            <a:extLst>
              <a:ext uri="{FF2B5EF4-FFF2-40B4-BE49-F238E27FC236}">
                <a16:creationId xmlns:a16="http://schemas.microsoft.com/office/drawing/2014/main" id="{807E9DCC-D591-464B-AD19-F8FDB998AEFC}"/>
              </a:ext>
            </a:extLst>
          </p:cNvPr>
          <p:cNvSpPr/>
          <p:nvPr/>
        </p:nvSpPr>
        <p:spPr>
          <a:xfrm>
            <a:off x="2623602" y="4858240"/>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_____</a:t>
            </a:r>
            <a:endParaRPr lang="en-US" sz="2400" dirty="0"/>
          </a:p>
        </p:txBody>
      </p:sp>
      <p:sp>
        <p:nvSpPr>
          <p:cNvPr id="12" name="Content Placeholder 2">
            <a:extLst>
              <a:ext uri="{FF2B5EF4-FFF2-40B4-BE49-F238E27FC236}">
                <a16:creationId xmlns:a16="http://schemas.microsoft.com/office/drawing/2014/main" id="{410CC5F7-4013-6B4D-AF4F-EA28539A0B6B}"/>
              </a:ext>
            </a:extLst>
          </p:cNvPr>
          <p:cNvSpPr txBox="1">
            <a:spLocks/>
          </p:cNvSpPr>
          <p:nvPr/>
        </p:nvSpPr>
        <p:spPr>
          <a:xfrm>
            <a:off x="2200798" y="4248388"/>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rgbClr val="C00000"/>
                </a:solidFill>
                <a:latin typeface="Avenir Light" panose="020B0402020203020204" pitchFamily="34" charset="77"/>
              </a:rPr>
              <a:t>Sequence generation:</a:t>
            </a:r>
            <a:endParaRPr lang="en-US" sz="2400" dirty="0">
              <a:solidFill>
                <a:srgbClr val="C00000"/>
              </a:solidFill>
              <a:latin typeface="Avenir Light" panose="020B0402020203020204" pitchFamily="34" charset="77"/>
            </a:endParaRPr>
          </a:p>
        </p:txBody>
      </p:sp>
      <p:sp>
        <p:nvSpPr>
          <p:cNvPr id="14" name="Content Placeholder 2">
            <a:extLst>
              <a:ext uri="{FF2B5EF4-FFF2-40B4-BE49-F238E27FC236}">
                <a16:creationId xmlns:a16="http://schemas.microsoft.com/office/drawing/2014/main" id="{E42ABD9C-392E-BA48-83EA-D09478F339CB}"/>
              </a:ext>
            </a:extLst>
          </p:cNvPr>
          <p:cNvSpPr txBox="1">
            <a:spLocks/>
          </p:cNvSpPr>
          <p:nvPr/>
        </p:nvSpPr>
        <p:spPr>
          <a:xfrm>
            <a:off x="5333202" y="4240861"/>
            <a:ext cx="4767798" cy="69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lumMod val="85000"/>
                    <a:lumOff val="15000"/>
                  </a:schemeClr>
                </a:solidFill>
                <a:latin typeface="Avenir Light" panose="020B0402020203020204" pitchFamily="34" charset="77"/>
              </a:rPr>
              <a:t>What’s the most likely next word?</a:t>
            </a:r>
            <a:endParaRPr lang="en-US" sz="2400" dirty="0">
              <a:solidFill>
                <a:schemeClr val="tx1">
                  <a:lumMod val="85000"/>
                  <a:lumOff val="15000"/>
                </a:schemeClr>
              </a:solidFill>
              <a:latin typeface="Avenir Light" panose="020B0402020203020204" pitchFamily="34" charset="77"/>
            </a:endParaRPr>
          </a:p>
        </p:txBody>
      </p:sp>
      <p:sp>
        <p:nvSpPr>
          <p:cNvPr id="16" name="Rectangle 15">
            <a:extLst>
              <a:ext uri="{FF2B5EF4-FFF2-40B4-BE49-F238E27FC236}">
                <a16:creationId xmlns:a16="http://schemas.microsoft.com/office/drawing/2014/main" id="{981DCF3E-0AC4-9C40-9826-D974708BA6D9}"/>
              </a:ext>
            </a:extLst>
          </p:cNvPr>
          <p:cNvSpPr/>
          <p:nvPr/>
        </p:nvSpPr>
        <p:spPr>
          <a:xfrm>
            <a:off x="2623602" y="5463430"/>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a:t>
            </a:r>
            <a:r>
              <a:rPr lang="en-US" sz="2400" u="sng" dirty="0">
                <a:solidFill>
                  <a:schemeClr val="accent5">
                    <a:lumMod val="75000"/>
                  </a:schemeClr>
                </a:solidFill>
                <a:latin typeface="Avenir Light" panose="020B0402020203020204" pitchFamily="34" charset="77"/>
              </a:rPr>
              <a:t>the</a:t>
            </a:r>
            <a:endParaRPr lang="en-US" sz="2400" u="sng" dirty="0"/>
          </a:p>
        </p:txBody>
      </p:sp>
      <p:sp>
        <p:nvSpPr>
          <p:cNvPr id="15" name="Rectangle 14">
            <a:extLst>
              <a:ext uri="{FF2B5EF4-FFF2-40B4-BE49-F238E27FC236}">
                <a16:creationId xmlns:a16="http://schemas.microsoft.com/office/drawing/2014/main" id="{A6ED6ABB-31B3-A242-9C9A-C1D748CBCABE}"/>
              </a:ext>
            </a:extLst>
          </p:cNvPr>
          <p:cNvSpPr/>
          <p:nvPr/>
        </p:nvSpPr>
        <p:spPr>
          <a:xfrm>
            <a:off x="2599309" y="6077247"/>
            <a:ext cx="5419200" cy="461665"/>
          </a:xfrm>
          <a:prstGeom prst="rect">
            <a:avLst/>
          </a:prstGeom>
        </p:spPr>
        <p:txBody>
          <a:bodyPr wrap="square">
            <a:spAutoFit/>
          </a:bodyPr>
          <a:lstStyle/>
          <a:p>
            <a:r>
              <a:rPr lang="en-US" sz="2400" dirty="0">
                <a:solidFill>
                  <a:schemeClr val="accent5">
                    <a:lumMod val="75000"/>
                  </a:schemeClr>
                </a:solidFill>
                <a:latin typeface="Avenir Light" panose="020B0402020203020204" pitchFamily="34" charset="77"/>
              </a:rPr>
              <a:t>Anqi was late for class the </a:t>
            </a:r>
            <a:r>
              <a:rPr lang="en-US" sz="2400" u="sng" dirty="0">
                <a:solidFill>
                  <a:schemeClr val="accent5">
                    <a:lumMod val="75000"/>
                  </a:schemeClr>
                </a:solidFill>
                <a:latin typeface="Avenir Light" panose="020B0402020203020204" pitchFamily="34" charset="77"/>
              </a:rPr>
              <a:t>the</a:t>
            </a:r>
            <a:endParaRPr lang="en-US" sz="2400" u="sng" dirty="0"/>
          </a:p>
        </p:txBody>
      </p:sp>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F750F4A0-689E-B044-80FD-37D6A5335204}"/>
                  </a:ext>
                </a:extLst>
              </p:cNvPr>
              <p:cNvSpPr txBox="1">
                <a:spLocks/>
              </p:cNvSpPr>
              <p:nvPr/>
            </p:nvSpPr>
            <p:spPr>
              <a:xfrm>
                <a:off x="2474843" y="2935872"/>
                <a:ext cx="8091555"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Anqi was late for class”</a:t>
                </a:r>
                <a:r>
                  <a:rPr lang="en-US" sz="2400" dirty="0">
                    <a:latin typeface="Avenir Light" panose="020B0402020203020204" pitchFamily="34" charset="77"/>
                  </a:rPr>
                  <a:t>) </a:t>
                </a:r>
                <a14:m>
                  <m:oMath xmlns:m="http://schemas.openxmlformats.org/officeDocument/2006/math">
                    <m:r>
                      <a:rPr lang="en-US" sz="2400" b="0" i="0" dirty="0" smtClean="0">
                        <a:latin typeface="Cambria Math" panose="02040503050406030204" pitchFamily="18" charset="0"/>
                      </a:rPr>
                      <m:t>=</m:t>
                    </m:r>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a:solidFill>
                      <a:schemeClr val="accent5">
                        <a:lumMod val="75000"/>
                      </a:schemeClr>
                    </a:solidFill>
                    <a:latin typeface="Avenir Light" panose="020B0402020203020204" pitchFamily="34" charset="77"/>
                  </a:rPr>
                  <a:t>“class for was late Anqi”</a:t>
                </a:r>
                <a:r>
                  <a:rPr lang="en-US" sz="2400" dirty="0">
                    <a:latin typeface="Avenir Light" panose="020B0402020203020204" pitchFamily="34" charset="77"/>
                  </a:rPr>
                  <a:t>)</a:t>
                </a:r>
              </a:p>
            </p:txBody>
          </p:sp>
        </mc:Choice>
        <mc:Fallback>
          <p:sp>
            <p:nvSpPr>
              <p:cNvPr id="17" name="Content Placeholder 2">
                <a:extLst>
                  <a:ext uri="{FF2B5EF4-FFF2-40B4-BE49-F238E27FC236}">
                    <a16:creationId xmlns:a16="http://schemas.microsoft.com/office/drawing/2014/main" id="{F750F4A0-689E-B044-80FD-37D6A5335204}"/>
                  </a:ext>
                </a:extLst>
              </p:cNvPr>
              <p:cNvSpPr txBox="1">
                <a:spLocks noRot="1" noChangeAspect="1" noMove="1" noResize="1" noEditPoints="1" noAdjustHandles="1" noChangeArrowheads="1" noChangeShapeType="1" noTextEdit="1"/>
              </p:cNvSpPr>
              <p:nvPr/>
            </p:nvSpPr>
            <p:spPr>
              <a:xfrm>
                <a:off x="2474843" y="2935872"/>
                <a:ext cx="8091555" cy="73409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474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838200" y="2400506"/>
            <a:ext cx="10515600" cy="1286911"/>
          </a:xfrm>
        </p:spPr>
        <p:txBody>
          <a:bodyPr anchor="ctr">
            <a:normAutofit/>
          </a:bodyPr>
          <a:lstStyle/>
          <a:p>
            <a:pPr marL="0" indent="0" algn="ctr">
              <a:buNone/>
            </a:pPr>
            <a:r>
              <a:rPr lang="en-US" sz="5400" dirty="0"/>
              <a:t>Let’s do better</a:t>
            </a:r>
          </a:p>
        </p:txBody>
      </p:sp>
    </p:spTree>
    <p:extLst>
      <p:ext uri="{BB962C8B-B14F-4D97-AF65-F5344CB8AC3E}">
        <p14:creationId xmlns:p14="http://schemas.microsoft.com/office/powerpoint/2010/main" val="396904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32</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3" name="Rectangle 2">
            <a:extLst>
              <a:ext uri="{FF2B5EF4-FFF2-40B4-BE49-F238E27FC236}">
                <a16:creationId xmlns:a16="http://schemas.microsoft.com/office/drawing/2014/main" id="{12E1DE8B-82C0-6D4E-8F69-4D4C7B54A5D8}"/>
              </a:ext>
            </a:extLst>
          </p:cNvPr>
          <p:cNvSpPr/>
          <p:nvPr/>
        </p:nvSpPr>
        <p:spPr>
          <a:xfrm>
            <a:off x="3250234" y="4472142"/>
            <a:ext cx="6731966" cy="444802"/>
          </a:xfrm>
          <a:prstGeom prst="rect">
            <a:avLst/>
          </a:prstGeom>
        </p:spPr>
        <p:txBody>
          <a:bodyPr wrap="square">
            <a:spAutoFit/>
          </a:bodyPr>
          <a:lstStyle/>
          <a:p>
            <a:pPr>
              <a:lnSpc>
                <a:spcPct val="120000"/>
              </a:lnSpc>
            </a:pPr>
            <a:r>
              <a:rPr lang="en-US" sz="2000" dirty="0">
                <a:latin typeface="Avenir Light" panose="020B0402020203020204" pitchFamily="34" charset="77"/>
              </a:rPr>
              <a:t>Let’s factor in context (in practice, a window of size </a:t>
            </a:r>
            <a:r>
              <a:rPr lang="en-US" sz="2000" b="1" dirty="0">
                <a:latin typeface="Avenir Light" panose="020B0402020203020204" pitchFamily="34" charset="77"/>
              </a:rPr>
              <a:t>n</a:t>
            </a:r>
            <a:r>
              <a:rPr lang="en-US" sz="2000" dirty="0">
                <a:latin typeface="Avenir Light" panose="020B0402020203020204" pitchFamily="34" charset="77"/>
              </a:rPr>
              <a:t>)</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74B220B0-CEE7-BB4C-BEDD-4EA6D7201686}"/>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p:sp>
            <p:nvSpPr>
              <p:cNvPr id="31" name="TextBox 30">
                <a:extLst>
                  <a:ext uri="{FF2B5EF4-FFF2-40B4-BE49-F238E27FC236}">
                    <a16:creationId xmlns:a16="http://schemas.microsoft.com/office/drawing/2014/main" id="{74B220B0-CEE7-BB4C-BEDD-4EA6D7201686}"/>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Tree>
    <p:extLst>
      <p:ext uri="{BB962C8B-B14F-4D97-AF65-F5344CB8AC3E}">
        <p14:creationId xmlns:p14="http://schemas.microsoft.com/office/powerpoint/2010/main" val="591835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33</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27" name="Left Brace 26">
            <a:extLst>
              <a:ext uri="{FF2B5EF4-FFF2-40B4-BE49-F238E27FC236}">
                <a16:creationId xmlns:a16="http://schemas.microsoft.com/office/drawing/2014/main" id="{A9A7D967-9652-344D-94BF-AE1B55355073}"/>
              </a:ext>
            </a:extLst>
          </p:cNvPr>
          <p:cNvSpPr/>
          <p:nvPr/>
        </p:nvSpPr>
        <p:spPr>
          <a:xfrm rot="16200000">
            <a:off x="7599590" y="2902886"/>
            <a:ext cx="507826" cy="24511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5B6A43A3-DA67-AE44-8B7F-AA00ACFC6BC3}"/>
              </a:ext>
            </a:extLst>
          </p:cNvPr>
          <p:cNvSpPr txBox="1">
            <a:spLocks/>
          </p:cNvSpPr>
          <p:nvPr/>
        </p:nvSpPr>
        <p:spPr>
          <a:xfrm>
            <a:off x="6627952" y="4505140"/>
            <a:ext cx="3480419"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The likelihood of any event occurring hinges upon all prior events occurring</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8080BD3-0641-4940-AF90-DB3665E037BB}"/>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p:sp>
            <p:nvSpPr>
              <p:cNvPr id="18" name="TextBox 17">
                <a:extLst>
                  <a:ext uri="{FF2B5EF4-FFF2-40B4-BE49-F238E27FC236}">
                    <a16:creationId xmlns:a16="http://schemas.microsoft.com/office/drawing/2014/main" id="{98080BD3-0641-4940-AF90-DB3665E037BB}"/>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Tree>
    <p:extLst>
      <p:ext uri="{BB962C8B-B14F-4D97-AF65-F5344CB8AC3E}">
        <p14:creationId xmlns:p14="http://schemas.microsoft.com/office/powerpoint/2010/main" val="2808660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34</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Better Approach: </a:t>
            </a:r>
            <a:r>
              <a:rPr lang="en-US" sz="2400" dirty="0">
                <a:solidFill>
                  <a:srgbClr val="C00000"/>
                </a:solidFill>
                <a:latin typeface="Avenir Light" panose="020B0402020203020204" pitchFamily="34" charset="77"/>
              </a:rPr>
              <a:t>n-gram model</a:t>
            </a:r>
          </a:p>
        </p:txBody>
      </p:sp>
      <p:sp>
        <p:nvSpPr>
          <p:cNvPr id="27" name="Left Brace 26">
            <a:extLst>
              <a:ext uri="{FF2B5EF4-FFF2-40B4-BE49-F238E27FC236}">
                <a16:creationId xmlns:a16="http://schemas.microsoft.com/office/drawing/2014/main" id="{A9A7D967-9652-344D-94BF-AE1B55355073}"/>
              </a:ext>
            </a:extLst>
          </p:cNvPr>
          <p:cNvSpPr/>
          <p:nvPr/>
        </p:nvSpPr>
        <p:spPr>
          <a:xfrm rot="16200000">
            <a:off x="7599590" y="2902886"/>
            <a:ext cx="507826" cy="24511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5B6A43A3-DA67-AE44-8B7F-AA00ACFC6BC3}"/>
              </a:ext>
            </a:extLst>
          </p:cNvPr>
          <p:cNvSpPr txBox="1">
            <a:spLocks/>
          </p:cNvSpPr>
          <p:nvPr/>
        </p:nvSpPr>
        <p:spPr>
          <a:xfrm>
            <a:off x="6627952" y="4505140"/>
            <a:ext cx="3480419"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The likelihood of any event occurring hinges upon all prior events occurring</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8080BD3-0641-4940-AF90-DB3665E037BB}"/>
                  </a:ext>
                </a:extLst>
              </p:cNvPr>
              <p:cNvSpPr txBox="1"/>
              <p:nvPr/>
            </p:nvSpPr>
            <p:spPr>
              <a:xfrm>
                <a:off x="2855290" y="2918015"/>
                <a:ext cx="6997700"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e>
                      </m:nary>
                    </m:oMath>
                  </m:oMathPara>
                </a14:m>
                <a:endParaRPr lang="en-US" sz="2800" dirty="0"/>
              </a:p>
            </p:txBody>
          </p:sp>
        </mc:Choice>
        <mc:Fallback>
          <p:sp>
            <p:nvSpPr>
              <p:cNvPr id="18" name="TextBox 17">
                <a:extLst>
                  <a:ext uri="{FF2B5EF4-FFF2-40B4-BE49-F238E27FC236}">
                    <a16:creationId xmlns:a16="http://schemas.microsoft.com/office/drawing/2014/main" id="{98080BD3-0641-4940-AF90-DB3665E037BB}"/>
                  </a:ext>
                </a:extLst>
              </p:cNvPr>
              <p:cNvSpPr txBox="1">
                <a:spLocks noRot="1" noChangeAspect="1" noMove="1" noResize="1" noEditPoints="1" noAdjustHandles="1" noChangeArrowheads="1" noChangeShapeType="1" noTextEdit="1"/>
              </p:cNvSpPr>
              <p:nvPr/>
            </p:nvSpPr>
            <p:spPr>
              <a:xfrm>
                <a:off x="2855290" y="2918015"/>
                <a:ext cx="6997700" cy="1211550"/>
              </a:xfrm>
              <a:prstGeom prst="rect">
                <a:avLst/>
              </a:prstGeom>
              <a:blipFill>
                <a:blip r:embed="rId2"/>
                <a:stretch>
                  <a:fillRect t="-112500" b="-173958"/>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A24EFA30-1B2C-E643-9498-DE37027588A6}"/>
              </a:ext>
            </a:extLst>
          </p:cNvPr>
          <p:cNvSpPr/>
          <p:nvPr/>
        </p:nvSpPr>
        <p:spPr>
          <a:xfrm rot="16200000" flipH="1">
            <a:off x="7154258" y="1114546"/>
            <a:ext cx="580300" cy="3263902"/>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83542EB4-23B4-A042-BF20-BDAB9B13E778}"/>
              </a:ext>
            </a:extLst>
          </p:cNvPr>
          <p:cNvSpPr txBox="1">
            <a:spLocks/>
          </p:cNvSpPr>
          <p:nvPr/>
        </p:nvSpPr>
        <p:spPr>
          <a:xfrm>
            <a:off x="5856910" y="1622628"/>
            <a:ext cx="3784600" cy="16674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000" b="1" dirty="0">
                <a:solidFill>
                  <a:srgbClr val="C00000"/>
                </a:solidFill>
                <a:latin typeface="Avenir Light" panose="020B0402020203020204" pitchFamily="34" charset="77"/>
              </a:rPr>
              <a:t>This compounds for all subsequent events, too</a:t>
            </a:r>
          </a:p>
        </p:txBody>
      </p:sp>
    </p:spTree>
    <p:extLst>
      <p:ext uri="{BB962C8B-B14F-4D97-AF65-F5344CB8AC3E}">
        <p14:creationId xmlns:p14="http://schemas.microsoft.com/office/powerpoint/2010/main" val="1169711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35</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1D9435B-A21C-3349-B687-10247F566930}"/>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16" name="Content Placeholder 2">
                <a:extLst>
                  <a:ext uri="{FF2B5EF4-FFF2-40B4-BE49-F238E27FC236}">
                    <a16:creationId xmlns:a16="http://schemas.microsoft.com/office/drawing/2014/main" id="{51D9435B-A21C-3349-B687-10247F566930}"/>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2079671B-533F-E34B-B532-A3239EAFF177}"/>
                  </a:ext>
                </a:extLst>
              </p:cNvPr>
              <p:cNvSpPr txBox="1">
                <a:spLocks/>
              </p:cNvSpPr>
              <p:nvPr/>
            </p:nvSpPr>
            <p:spPr>
              <a:xfrm>
                <a:off x="4917001" y="46595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8" name="Content Placeholder 2">
                <a:extLst>
                  <a:ext uri="{FF2B5EF4-FFF2-40B4-BE49-F238E27FC236}">
                    <a16:creationId xmlns:a16="http://schemas.microsoft.com/office/drawing/2014/main" id="{2079671B-533F-E34B-B532-A3239EAFF177}"/>
                  </a:ext>
                </a:extLst>
              </p:cNvPr>
              <p:cNvSpPr txBox="1">
                <a:spLocks noRot="1" noChangeAspect="1" noMove="1" noResize="1" noEditPoints="1" noAdjustHandles="1" noChangeArrowheads="1" noChangeShapeType="1" noTextEdit="1"/>
              </p:cNvSpPr>
              <p:nvPr/>
            </p:nvSpPr>
            <p:spPr>
              <a:xfrm>
                <a:off x="4917001" y="4659558"/>
                <a:ext cx="609602" cy="469672"/>
              </a:xfrm>
              <a:prstGeom prst="rect">
                <a:avLst/>
              </a:prstGeom>
              <a:blipFill>
                <a:blip r:embed="rId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2D260D43-EEAB-D14A-9591-9A7BBC464F93}"/>
                  </a:ext>
                </a:extLst>
              </p:cNvPr>
              <p:cNvSpPr txBox="1">
                <a:spLocks/>
              </p:cNvSpPr>
              <p:nvPr/>
            </p:nvSpPr>
            <p:spPr>
              <a:xfrm>
                <a:off x="5513903" y="4644025"/>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19" name="Content Placeholder 2">
                <a:extLst>
                  <a:ext uri="{FF2B5EF4-FFF2-40B4-BE49-F238E27FC236}">
                    <a16:creationId xmlns:a16="http://schemas.microsoft.com/office/drawing/2014/main" id="{2D260D43-EEAB-D14A-9591-9A7BBC464F93}"/>
                  </a:ext>
                </a:extLst>
              </p:cNvPr>
              <p:cNvSpPr txBox="1">
                <a:spLocks noRot="1" noChangeAspect="1" noMove="1" noResize="1" noEditPoints="1" noAdjustHandles="1" noChangeArrowheads="1" noChangeShapeType="1" noTextEdit="1"/>
              </p:cNvSpPr>
              <p:nvPr/>
            </p:nvSpPr>
            <p:spPr>
              <a:xfrm>
                <a:off x="5513903" y="4644025"/>
                <a:ext cx="609602" cy="469672"/>
              </a:xfrm>
              <a:prstGeom prst="rect">
                <a:avLst/>
              </a:prstGeom>
              <a:blipFill>
                <a:blip r:embed="rId4"/>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31A0D330-302E-294B-9992-B89C7EEBEC08}"/>
                  </a:ext>
                </a:extLst>
              </p:cNvPr>
              <p:cNvSpPr txBox="1">
                <a:spLocks/>
              </p:cNvSpPr>
              <p:nvPr/>
            </p:nvSpPr>
            <p:spPr>
              <a:xfrm>
                <a:off x="6110804" y="464685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0" name="Content Placeholder 2">
                <a:extLst>
                  <a:ext uri="{FF2B5EF4-FFF2-40B4-BE49-F238E27FC236}">
                    <a16:creationId xmlns:a16="http://schemas.microsoft.com/office/drawing/2014/main" id="{31A0D330-302E-294B-9992-B89C7EEBEC08}"/>
                  </a:ext>
                </a:extLst>
              </p:cNvPr>
              <p:cNvSpPr txBox="1">
                <a:spLocks noRot="1" noChangeAspect="1" noMove="1" noResize="1" noEditPoints="1" noAdjustHandles="1" noChangeArrowheads="1" noChangeShapeType="1" noTextEdit="1"/>
              </p:cNvSpPr>
              <p:nvPr/>
            </p:nvSpPr>
            <p:spPr>
              <a:xfrm>
                <a:off x="6110804" y="4646858"/>
                <a:ext cx="609602" cy="469672"/>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96D72470-4130-F749-8DAB-808064B7229C}"/>
                  </a:ext>
                </a:extLst>
              </p:cNvPr>
              <p:cNvSpPr txBox="1">
                <a:spLocks/>
              </p:cNvSpPr>
              <p:nvPr/>
            </p:nvSpPr>
            <p:spPr>
              <a:xfrm>
                <a:off x="6688652" y="4645831"/>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1" name="Content Placeholder 2">
                <a:extLst>
                  <a:ext uri="{FF2B5EF4-FFF2-40B4-BE49-F238E27FC236}">
                    <a16:creationId xmlns:a16="http://schemas.microsoft.com/office/drawing/2014/main" id="{96D72470-4130-F749-8DAB-808064B7229C}"/>
                  </a:ext>
                </a:extLst>
              </p:cNvPr>
              <p:cNvSpPr txBox="1">
                <a:spLocks noRot="1" noChangeAspect="1" noMove="1" noResize="1" noEditPoints="1" noAdjustHandles="1" noChangeArrowheads="1" noChangeShapeType="1" noTextEdit="1"/>
              </p:cNvSpPr>
              <p:nvPr/>
            </p:nvSpPr>
            <p:spPr>
              <a:xfrm>
                <a:off x="6688652" y="4645831"/>
                <a:ext cx="609602" cy="469672"/>
              </a:xfrm>
              <a:prstGeom prst="rect">
                <a:avLst/>
              </a:prstGeom>
              <a:blipFill>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A53F0DE5-E956-7E43-B9FA-BFDCEAC7F0F2}"/>
                  </a:ext>
                </a:extLst>
              </p:cNvPr>
              <p:cNvSpPr txBox="1">
                <a:spLocks/>
              </p:cNvSpPr>
              <p:nvPr/>
            </p:nvSpPr>
            <p:spPr>
              <a:xfrm>
                <a:off x="7310954" y="4654348"/>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xmlns="">
          <p:sp>
            <p:nvSpPr>
              <p:cNvPr id="22" name="Content Placeholder 2">
                <a:extLst>
                  <a:ext uri="{FF2B5EF4-FFF2-40B4-BE49-F238E27FC236}">
                    <a16:creationId xmlns:a16="http://schemas.microsoft.com/office/drawing/2014/main" id="{A53F0DE5-E956-7E43-B9FA-BFDCEAC7F0F2}"/>
                  </a:ext>
                </a:extLst>
              </p:cNvPr>
              <p:cNvSpPr txBox="1">
                <a:spLocks noRot="1" noChangeAspect="1" noMove="1" noResize="1" noEditPoints="1" noAdjustHandles="1" noChangeArrowheads="1" noChangeShapeType="1" noTextEdit="1"/>
              </p:cNvSpPr>
              <p:nvPr/>
            </p:nvSpPr>
            <p:spPr>
              <a:xfrm>
                <a:off x="7310954" y="4654348"/>
                <a:ext cx="609602" cy="469672"/>
              </a:xfrm>
              <a:prstGeom prst="rect">
                <a:avLst/>
              </a:prstGeom>
              <a:blipFill>
                <a:blip r:embed="rId7"/>
                <a:stretch>
                  <a:fillRect b="-7895"/>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B1727374-1027-DF44-A245-EDF2041D807D}"/>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p:spTree>
    <p:extLst>
      <p:ext uri="{BB962C8B-B14F-4D97-AF65-F5344CB8AC3E}">
        <p14:creationId xmlns:p14="http://schemas.microsoft.com/office/powerpoint/2010/main" val="3368247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52C1F8-B943-5644-8BB4-959F577832E8}"/>
              </a:ext>
            </a:extLst>
          </p:cNvPr>
          <p:cNvSpPr/>
          <p:nvPr/>
        </p:nvSpPr>
        <p:spPr>
          <a:xfrm>
            <a:off x="4828104" y="4006167"/>
            <a:ext cx="1280596"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36</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9CD5397B-D5AD-B147-A204-4F1922FA0FE5}"/>
              </a:ext>
            </a:extLst>
          </p:cNvPr>
          <p:cNvSpPr txBox="1">
            <a:spLocks/>
          </p:cNvSpPr>
          <p:nvPr/>
        </p:nvSpPr>
        <p:spPr>
          <a:xfrm>
            <a:off x="4830209" y="4006167"/>
            <a:ext cx="1267896"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7624EA91-5B01-CA4B-9E48-AAFD31D6E02B}"/>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p>
            </p:txBody>
          </p:sp>
        </mc:Choice>
        <mc:Fallback xmlns="">
          <p:sp>
            <p:nvSpPr>
              <p:cNvPr id="24" name="Content Placeholder 2">
                <a:extLst>
                  <a:ext uri="{FF2B5EF4-FFF2-40B4-BE49-F238E27FC236}">
                    <a16:creationId xmlns:a16="http://schemas.microsoft.com/office/drawing/2014/main" id="{7624EA91-5B01-CA4B-9E48-AAFD31D6E02B}"/>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EC230729-F465-174E-88F2-BF26ABD8A02C}"/>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25" name="Content Placeholder 2">
            <a:extLst>
              <a:ext uri="{FF2B5EF4-FFF2-40B4-BE49-F238E27FC236}">
                <a16:creationId xmlns:a16="http://schemas.microsoft.com/office/drawing/2014/main" id="{2D7064AD-261D-6C4E-B83A-5C2B3F37B99A}"/>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5F0C8062-BD1C-3947-AA8B-AC8A19CF8D6A}"/>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6" name="Content Placeholder 2">
                <a:extLst>
                  <a:ext uri="{FF2B5EF4-FFF2-40B4-BE49-F238E27FC236}">
                    <a16:creationId xmlns:a16="http://schemas.microsoft.com/office/drawing/2014/main" id="{5F0C8062-BD1C-3947-AA8B-AC8A19CF8D6A}"/>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D333F4E9-DD27-E94A-A995-1054D9A38C8E}"/>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D333F4E9-DD27-E94A-A995-1054D9A38C8E}"/>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F2675073-BDCB-164D-8F60-EB9AB132FDF4}"/>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F2675073-BDCB-164D-8F60-EB9AB132FDF4}"/>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FF42D9D6-E0DC-624B-9320-8D41C725758A}"/>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FF42D9D6-E0DC-624B-9320-8D41C725758A}"/>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12"/>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01C2FC40-3847-3A42-8414-6CF47A93A2EB}"/>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01C2FC40-3847-3A42-8414-6CF47A93A2EB}"/>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1753479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52C1F8-B943-5644-8BB4-959F577832E8}"/>
              </a:ext>
            </a:extLst>
          </p:cNvPr>
          <p:cNvSpPr/>
          <p:nvPr/>
        </p:nvSpPr>
        <p:spPr>
          <a:xfrm>
            <a:off x="55139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37</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9CD5397B-D5AD-B147-A204-4F1922FA0FE5}"/>
              </a:ext>
            </a:extLst>
          </p:cNvPr>
          <p:cNvSpPr txBox="1">
            <a:spLocks/>
          </p:cNvSpPr>
          <p:nvPr/>
        </p:nvSpPr>
        <p:spPr>
          <a:xfrm>
            <a:off x="55160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A0598073-56C0-2B41-8F6E-B7E6085239BB}"/>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p>
            </p:txBody>
          </p:sp>
        </mc:Choice>
        <mc:Fallback xmlns="">
          <p:sp>
            <p:nvSpPr>
              <p:cNvPr id="24" name="Content Placeholder 2">
                <a:extLst>
                  <a:ext uri="{FF2B5EF4-FFF2-40B4-BE49-F238E27FC236}">
                    <a16:creationId xmlns:a16="http://schemas.microsoft.com/office/drawing/2014/main" id="{A0598073-56C0-2B41-8F6E-B7E6085239BB}"/>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C2920429-994F-EF40-AC38-A3D2B34D8C2F}"/>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25" name="Content Placeholder 2">
            <a:extLst>
              <a:ext uri="{FF2B5EF4-FFF2-40B4-BE49-F238E27FC236}">
                <a16:creationId xmlns:a16="http://schemas.microsoft.com/office/drawing/2014/main" id="{6D3BADCF-D0E5-D448-AA40-FB456BB0BACE}"/>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mc:AlternateContent xmlns:mc="http://schemas.openxmlformats.org/markup-compatibility/2006">
        <mc:Choice xmlns:a14="http://schemas.microsoft.com/office/drawing/2010/main" Requires="a14">
          <p:sp>
            <p:nvSpPr>
              <p:cNvPr id="26" name="Content Placeholder 2">
                <a:extLst>
                  <a:ext uri="{FF2B5EF4-FFF2-40B4-BE49-F238E27FC236}">
                    <a16:creationId xmlns:a16="http://schemas.microsoft.com/office/drawing/2014/main" id="{EA5B45AD-703A-FB4D-9F55-CB0233FAADA6}"/>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6" name="Content Placeholder 2">
                <a:extLst>
                  <a:ext uri="{FF2B5EF4-FFF2-40B4-BE49-F238E27FC236}">
                    <a16:creationId xmlns:a16="http://schemas.microsoft.com/office/drawing/2014/main" id="{EA5B45AD-703A-FB4D-9F55-CB0233FAADA6}"/>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B77FC35B-CCE7-EB4E-865F-E3E6CAA3AB98}"/>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B77FC35B-CCE7-EB4E-865F-E3E6CAA3AB98}"/>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D307ECFA-C183-CF45-9774-48FD9F5C6086}"/>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D307ECFA-C183-CF45-9774-48FD9F5C6086}"/>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B23DF2A9-2634-BF4E-8441-8E9CCAAD7FE7}"/>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B23DF2A9-2634-BF4E-8441-8E9CCAAD7FE7}"/>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12"/>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D7EFB67-6B9B-1143-9EA3-53B7F9A3D2F2}"/>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D7EFB67-6B9B-1143-9EA3-53B7F9A3D2F2}"/>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44411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706883-C154-004D-A736-77269497511D}"/>
              </a:ext>
            </a:extLst>
          </p:cNvPr>
          <p:cNvSpPr/>
          <p:nvPr/>
        </p:nvSpPr>
        <p:spPr>
          <a:xfrm>
            <a:off x="6119279" y="3996528"/>
            <a:ext cx="1043522" cy="791372"/>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38</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FED82861-3080-654D-B7D9-AD6440447593}"/>
              </a:ext>
            </a:extLst>
          </p:cNvPr>
          <p:cNvSpPr txBox="1">
            <a:spLocks/>
          </p:cNvSpPr>
          <p:nvPr/>
        </p:nvSpPr>
        <p:spPr>
          <a:xfrm>
            <a:off x="6049431" y="3996528"/>
            <a:ext cx="1164170" cy="38719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660E285-52C5-1C45-B9A8-FDA32DA7CD44}"/>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p>
            </p:txBody>
          </p:sp>
        </mc:Choice>
        <mc:Fallback xmlns="">
          <p:sp>
            <p:nvSpPr>
              <p:cNvPr id="26" name="Content Placeholder 2">
                <a:extLst>
                  <a:ext uri="{FF2B5EF4-FFF2-40B4-BE49-F238E27FC236}">
                    <a16:creationId xmlns:a16="http://schemas.microsoft.com/office/drawing/2014/main" id="{E660E285-52C5-1C45-B9A8-FDA32DA7CD44}"/>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5F6663D1-8399-E245-BD8B-57777077B20E}"/>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25" name="Content Placeholder 2">
            <a:extLst>
              <a:ext uri="{FF2B5EF4-FFF2-40B4-BE49-F238E27FC236}">
                <a16:creationId xmlns:a16="http://schemas.microsoft.com/office/drawing/2014/main" id="{FB965AC6-C89A-4448-ACA7-AE419540A0EB}"/>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D44010E2-8CBA-EE4B-9DB8-56E13560CF5B}"/>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D44010E2-8CBA-EE4B-9DB8-56E13560CF5B}"/>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17F5F523-D1A1-7E44-A763-DD66377DABA3}"/>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17F5F523-D1A1-7E44-A763-DD66377DABA3}"/>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52DD31B1-DEAC-D844-B1CD-3ACB8D7AF1A9}"/>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52DD31B1-DEAC-D844-B1CD-3ACB8D7AF1A9}"/>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9D9B3699-DEFC-B04E-9AB4-0C726F050E28}"/>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9D9B3699-DEFC-B04E-9AB4-0C726F050E28}"/>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12"/>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Content Placeholder 2">
                <a:extLst>
                  <a:ext uri="{FF2B5EF4-FFF2-40B4-BE49-F238E27FC236}">
                    <a16:creationId xmlns:a16="http://schemas.microsoft.com/office/drawing/2014/main" id="{9826E681-69F9-E84D-86E8-5B320F28078F}"/>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1" name="Content Placeholder 2">
                <a:extLst>
                  <a:ext uri="{FF2B5EF4-FFF2-40B4-BE49-F238E27FC236}">
                    <a16:creationId xmlns:a16="http://schemas.microsoft.com/office/drawing/2014/main" id="{9826E681-69F9-E84D-86E8-5B320F28078F}"/>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422676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9A3CB55-6A06-2044-A9EC-FABE7C7B6F30}"/>
              </a:ext>
            </a:extLst>
          </p:cNvPr>
          <p:cNvSpPr/>
          <p:nvPr/>
        </p:nvSpPr>
        <p:spPr>
          <a:xfrm>
            <a:off x="67331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39</a:t>
            </a:fld>
            <a:endParaRPr lang="en-US"/>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CFB370F-D702-874E-ACA3-E398265CBA08}"/>
              </a:ext>
            </a:extLst>
          </p:cNvPr>
          <p:cNvSpPr txBox="1">
            <a:spLocks/>
          </p:cNvSpPr>
          <p:nvPr/>
        </p:nvSpPr>
        <p:spPr>
          <a:xfrm>
            <a:off x="67352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2BAB8A65-5E08-5944-A8E7-D22B79F6E191}"/>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class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dirty="0">
                    <a:latin typeface="Avenir Light" panose="020B0402020203020204" pitchFamily="34" charset="77"/>
                  </a:rPr>
                  <a:t>)</a:t>
                </a:r>
              </a:p>
            </p:txBody>
          </p:sp>
        </mc:Choice>
        <mc:Fallback xmlns="">
          <p:sp>
            <p:nvSpPr>
              <p:cNvPr id="25" name="Content Placeholder 2">
                <a:extLst>
                  <a:ext uri="{FF2B5EF4-FFF2-40B4-BE49-F238E27FC236}">
                    <a16:creationId xmlns:a16="http://schemas.microsoft.com/office/drawing/2014/main" id="{2BAB8A65-5E08-5944-A8E7-D22B79F6E191}"/>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7E62E49F-1783-DE4A-84F1-41C2D54DA8A5}"/>
              </a:ext>
            </a:extLst>
          </p:cNvPr>
          <p:cNvSpPr txBox="1">
            <a:spLocks/>
          </p:cNvSpPr>
          <p:nvPr/>
        </p:nvSpPr>
        <p:spPr>
          <a:xfrm>
            <a:off x="3435271" y="2110005"/>
            <a:ext cx="5376467" cy="1249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p:sp>
        <p:nvSpPr>
          <p:cNvPr id="26" name="Content Placeholder 2">
            <a:extLst>
              <a:ext uri="{FF2B5EF4-FFF2-40B4-BE49-F238E27FC236}">
                <a16:creationId xmlns:a16="http://schemas.microsoft.com/office/drawing/2014/main" id="{A201694E-F92A-BD42-90E6-933DD5FD36A1}"/>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mc:AlternateContent xmlns:mc="http://schemas.openxmlformats.org/markup-compatibility/2006">
        <mc:Choice xmlns:a14="http://schemas.microsoft.com/office/drawing/2010/main" Requires="a14">
          <p:sp>
            <p:nvSpPr>
              <p:cNvPr id="27" name="Content Placeholder 2">
                <a:extLst>
                  <a:ext uri="{FF2B5EF4-FFF2-40B4-BE49-F238E27FC236}">
                    <a16:creationId xmlns:a16="http://schemas.microsoft.com/office/drawing/2014/main" id="{7ADFFF75-596F-2A41-943E-14FDF2388E14}"/>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7" name="Content Placeholder 2">
                <a:extLst>
                  <a:ext uri="{FF2B5EF4-FFF2-40B4-BE49-F238E27FC236}">
                    <a16:creationId xmlns:a16="http://schemas.microsoft.com/office/drawing/2014/main" id="{7ADFFF75-596F-2A41-943E-14FDF2388E14}"/>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9"/>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Content Placeholder 2">
                <a:extLst>
                  <a:ext uri="{FF2B5EF4-FFF2-40B4-BE49-F238E27FC236}">
                    <a16:creationId xmlns:a16="http://schemas.microsoft.com/office/drawing/2014/main" id="{0010D932-C7B1-824D-B214-EB2BEBE622A6}"/>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8" name="Content Placeholder 2">
                <a:extLst>
                  <a:ext uri="{FF2B5EF4-FFF2-40B4-BE49-F238E27FC236}">
                    <a16:creationId xmlns:a16="http://schemas.microsoft.com/office/drawing/2014/main" id="{0010D932-C7B1-824D-B214-EB2BEBE622A6}"/>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3F38A32C-2EFF-924E-B3AB-D6F6A845E8CD}"/>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29" name="Content Placeholder 2">
                <a:extLst>
                  <a:ext uri="{FF2B5EF4-FFF2-40B4-BE49-F238E27FC236}">
                    <a16:creationId xmlns:a16="http://schemas.microsoft.com/office/drawing/2014/main" id="{3F38A32C-2EFF-924E-B3AB-D6F6A845E8CD}"/>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A56A9D54-BC61-F24F-9079-D7754B665D48}"/>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0" name="Content Placeholder 2">
                <a:extLst>
                  <a:ext uri="{FF2B5EF4-FFF2-40B4-BE49-F238E27FC236}">
                    <a16:creationId xmlns:a16="http://schemas.microsoft.com/office/drawing/2014/main" id="{A56A9D54-BC61-F24F-9079-D7754B665D48}"/>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12"/>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Content Placeholder 2">
                <a:extLst>
                  <a:ext uri="{FF2B5EF4-FFF2-40B4-BE49-F238E27FC236}">
                    <a16:creationId xmlns:a16="http://schemas.microsoft.com/office/drawing/2014/main" id="{4588D8C5-9A10-FC47-BB67-B71E6EAA0B67}"/>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1" name="Content Placeholder 2">
                <a:extLst>
                  <a:ext uri="{FF2B5EF4-FFF2-40B4-BE49-F238E27FC236}">
                    <a16:creationId xmlns:a16="http://schemas.microsoft.com/office/drawing/2014/main" id="{4588D8C5-9A10-FC47-BB67-B71E6EAA0B67}"/>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13"/>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271259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48" y="798902"/>
            <a:ext cx="3483395"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4</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40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0E23BEA-B977-154F-B6E7-6132EB23F697}"/>
              </a:ext>
            </a:extLst>
          </p:cNvPr>
          <p:cNvSpPr>
            <a:spLocks noGrp="1"/>
          </p:cNvSpPr>
          <p:nvPr>
            <p:ph type="title"/>
          </p:nvPr>
        </p:nvSpPr>
        <p:spPr>
          <a:xfrm>
            <a:off x="838200" y="276262"/>
            <a:ext cx="8941419" cy="1162592"/>
          </a:xfrm>
        </p:spPr>
        <p:txBody>
          <a:bodyPr/>
          <a:lstStyle/>
          <a:p>
            <a:r>
              <a:rPr lang="en-US" dirty="0"/>
              <a:t>Language Modelling</a:t>
            </a:r>
          </a:p>
        </p:txBody>
      </p:sp>
      <p:sp>
        <p:nvSpPr>
          <p:cNvPr id="30" name="Rectangle 29">
            <a:extLst>
              <a:ext uri="{FF2B5EF4-FFF2-40B4-BE49-F238E27FC236}">
                <a16:creationId xmlns:a16="http://schemas.microsoft.com/office/drawing/2014/main" id="{3DB3E7EF-B70A-6B41-BAE6-C7C8FCA06390}"/>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1F2699FC-EA21-004F-882A-1A950F7D7645}"/>
              </a:ext>
            </a:extLst>
          </p:cNvPr>
          <p:cNvSpPr txBox="1">
            <a:spLocks/>
          </p:cNvSpPr>
          <p:nvPr/>
        </p:nvSpPr>
        <p:spPr>
          <a:xfrm>
            <a:off x="838199" y="1055986"/>
            <a:ext cx="6606209"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bi-gram example</a:t>
            </a:r>
          </a:p>
        </p:txBody>
      </p:sp>
      <p:sp>
        <p:nvSpPr>
          <p:cNvPr id="16" name="Rectangle 15">
            <a:extLst>
              <a:ext uri="{FF2B5EF4-FFF2-40B4-BE49-F238E27FC236}">
                <a16:creationId xmlns:a16="http://schemas.microsoft.com/office/drawing/2014/main" id="{F9A3CB55-6A06-2044-A9EC-FABE7C7B6F30}"/>
              </a:ext>
            </a:extLst>
          </p:cNvPr>
          <p:cNvSpPr/>
          <p:nvPr/>
        </p:nvSpPr>
        <p:spPr>
          <a:xfrm>
            <a:off x="6733103" y="4016794"/>
            <a:ext cx="1174749" cy="769033"/>
          </a:xfrm>
          <a:prstGeom prst="rect">
            <a:avLst/>
          </a:prstGeom>
          <a:solidFill>
            <a:schemeClr val="accent5">
              <a:lumMod val="40000"/>
              <a:lumOff val="60000"/>
              <a:alpha val="3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33C2CE65-4926-644E-8559-CF9371008DA4}"/>
              </a:ext>
            </a:extLst>
          </p:cNvPr>
          <p:cNvSpPr>
            <a:spLocks noGrp="1"/>
          </p:cNvSpPr>
          <p:nvPr>
            <p:ph type="sldNum" sz="quarter" idx="12"/>
          </p:nvPr>
        </p:nvSpPr>
        <p:spPr/>
        <p:txBody>
          <a:bodyPr/>
          <a:lstStyle/>
          <a:p>
            <a:fld id="{6BCA73C5-4051-2D45-AC51-FD5A1C1C157A}" type="slidenum">
              <a:rPr lang="en-US" smtClean="0"/>
              <a:t>40</a:t>
            </a:fld>
            <a:endParaRPr lang="en-US"/>
          </a:p>
        </p:txBody>
      </p:sp>
      <p:sp>
        <p:nvSpPr>
          <p:cNvPr id="15" name="Content Placeholder 2">
            <a:extLst>
              <a:ext uri="{FF2B5EF4-FFF2-40B4-BE49-F238E27FC236}">
                <a16:creationId xmlns:a16="http://schemas.microsoft.com/office/drawing/2014/main" id="{81D92A3D-654C-B244-9DCB-15711033B0F9}"/>
              </a:ext>
            </a:extLst>
          </p:cNvPr>
          <p:cNvSpPr txBox="1">
            <a:spLocks/>
          </p:cNvSpPr>
          <p:nvPr/>
        </p:nvSpPr>
        <p:spPr>
          <a:xfrm>
            <a:off x="2351603" y="2030638"/>
            <a:ext cx="7518401" cy="1455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latin typeface="Avenir Light" panose="020B0402020203020204" pitchFamily="34" charset="77"/>
              </a:rPr>
              <a:t>Alternative Approach: </a:t>
            </a:r>
            <a:r>
              <a:rPr lang="en-US" sz="2400" dirty="0">
                <a:solidFill>
                  <a:srgbClr val="C00000"/>
                </a:solidFill>
                <a:latin typeface="Avenir Light" panose="020B0402020203020204" pitchFamily="34" charset="77"/>
              </a:rPr>
              <a:t>bigram model</a:t>
            </a:r>
          </a:p>
          <a:p>
            <a:pPr marL="0" indent="0" algn="ctr">
              <a:lnSpc>
                <a:spcPct val="120000"/>
              </a:lnSpc>
              <a:buNone/>
            </a:pPr>
            <a:r>
              <a:rPr lang="en-US" sz="2400" dirty="0">
                <a:latin typeface="Avenir Light" panose="020B0402020203020204" pitchFamily="34" charset="77"/>
              </a:rPr>
              <a:t>Look at </a:t>
            </a:r>
            <a:r>
              <a:rPr lang="en-US" sz="2400" i="1" dirty="0">
                <a:latin typeface="Avenir Light" panose="020B0402020203020204" pitchFamily="34" charset="77"/>
              </a:rPr>
              <a:t>pairs</a:t>
            </a:r>
            <a:r>
              <a:rPr lang="en-US" sz="2400" dirty="0">
                <a:latin typeface="Avenir Light" panose="020B0402020203020204" pitchFamily="34" charset="77"/>
              </a:rPr>
              <a:t> of consecutive words</a:t>
            </a: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A0253CBD-F40B-D242-93FE-B21E7CF05C1E}"/>
                  </a:ext>
                </a:extLst>
              </p:cNvPr>
              <p:cNvSpPr txBox="1">
                <a:spLocks/>
              </p:cNvSpPr>
              <p:nvPr/>
            </p:nvSpPr>
            <p:spPr>
              <a:xfrm>
                <a:off x="903804" y="4302704"/>
                <a:ext cx="982980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Let </a:t>
                </a:r>
                <a14:m>
                  <m:oMath xmlns:m="http://schemas.openxmlformats.org/officeDocument/2006/math">
                    <m:r>
                      <a:rPr lang="en-US" sz="2400" b="1" i="1" dirty="0" smtClean="0">
                        <a:latin typeface="Cambria Math" panose="02040503050406030204" pitchFamily="18" charset="0"/>
                      </a:rPr>
                      <m:t>𝑿</m:t>
                    </m:r>
                  </m:oMath>
                </a14:m>
                <a:r>
                  <a:rPr lang="en-US" sz="2400" dirty="0">
                    <a:latin typeface="Avenir Light" panose="020B0402020203020204" pitchFamily="34" charset="77"/>
                  </a:rPr>
                  <a:t> = </a:t>
                </a:r>
                <a:r>
                  <a:rPr lang="en-US" sz="2400" dirty="0">
                    <a:solidFill>
                      <a:schemeClr val="accent5">
                        <a:lumMod val="75000"/>
                      </a:schemeClr>
                    </a:solidFill>
                    <a:latin typeface="Avenir Light" panose="020B0402020203020204" pitchFamily="34" charset="77"/>
                  </a:rPr>
                  <a:t>“Anqi was late for class”</a:t>
                </a:r>
              </a:p>
            </p:txBody>
          </p:sp>
        </mc:Choice>
        <mc:Fallback xmlns="">
          <p:sp>
            <p:nvSpPr>
              <p:cNvPr id="23" name="Content Placeholder 2">
                <a:extLst>
                  <a:ext uri="{FF2B5EF4-FFF2-40B4-BE49-F238E27FC236}">
                    <a16:creationId xmlns:a16="http://schemas.microsoft.com/office/drawing/2014/main" id="{A0253CBD-F40B-D242-93FE-B21E7CF05C1E}"/>
                  </a:ext>
                </a:extLst>
              </p:cNvPr>
              <p:cNvSpPr txBox="1">
                <a:spLocks noRot="1" noChangeAspect="1" noMove="1" noResize="1" noEditPoints="1" noAdjustHandles="1" noChangeArrowheads="1" noChangeShapeType="1" noTextEdit="1"/>
              </p:cNvSpPr>
              <p:nvPr/>
            </p:nvSpPr>
            <p:spPr>
              <a:xfrm>
                <a:off x="903804" y="4302704"/>
                <a:ext cx="9829801" cy="734091"/>
              </a:xfrm>
              <a:prstGeom prst="rect">
                <a:avLst/>
              </a:prstGeom>
              <a:blipFill>
                <a:blip r:embed="rId7"/>
                <a:stretch>
                  <a:fillRect/>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CFB370F-D702-874E-ACA3-E398265CBA08}"/>
              </a:ext>
            </a:extLst>
          </p:cNvPr>
          <p:cNvSpPr txBox="1">
            <a:spLocks/>
          </p:cNvSpPr>
          <p:nvPr/>
        </p:nvSpPr>
        <p:spPr>
          <a:xfrm>
            <a:off x="6735209" y="4031567"/>
            <a:ext cx="1172643" cy="376263"/>
          </a:xfrm>
          <a:prstGeom prst="rect">
            <a:avLst/>
          </a:prstGeom>
          <a:solidFill>
            <a:schemeClr val="accent5">
              <a:lumMod val="40000"/>
              <a:lumOff val="60000"/>
            </a:schemeClr>
          </a:solidFill>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b="1" dirty="0">
                <a:latin typeface="Avenir Light" panose="020B0402020203020204" pitchFamily="34" charset="77"/>
              </a:rPr>
              <a:t>probability</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2BAB8A65-5E08-5944-A8E7-D22B79F6E191}"/>
                  </a:ext>
                </a:extLst>
              </p:cNvPr>
              <p:cNvSpPr txBox="1">
                <a:spLocks/>
              </p:cNvSpPr>
              <p:nvPr/>
            </p:nvSpPr>
            <p:spPr>
              <a:xfrm>
                <a:off x="2623602" y="5455018"/>
                <a:ext cx="7264711" cy="734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 xmlns:m="http://schemas.openxmlformats.org/officeDocument/2006/math">
                    <m:r>
                      <m:rPr>
                        <m:sty m:val="p"/>
                      </m:rPr>
                      <a:rPr lang="en-US" sz="2400" b="0" i="0" dirty="0" smtClean="0">
                        <a:latin typeface="Cambria Math" panose="02040503050406030204" pitchFamily="18" charset="0"/>
                      </a:rPr>
                      <m:t>P</m:t>
                    </m:r>
                    <m:r>
                      <a:rPr lang="en-US" sz="2400" b="0" i="0"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oMath>
                </a14:m>
                <a:r>
                  <a:rPr lang="en-US" sz="2400" dirty="0">
                    <a:latin typeface="Avenir Light" panose="020B0402020203020204" pitchFamily="34" charset="77"/>
                  </a:rPr>
                  <a:t> = </a:t>
                </a:r>
                <a14:m>
                  <m:oMath xmlns:m="http://schemas.openxmlformats.org/officeDocument/2006/math">
                    <m:r>
                      <a:rPr lang="en-US" sz="2400" i="1" dirty="0" smtClean="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Anqi</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was</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late</a:t>
                </a:r>
                <a:r>
                  <a:rPr lang="en-US" sz="2400" dirty="0">
                    <a:latin typeface="Avenir Light" panose="020B0402020203020204" pitchFamily="34" charset="77"/>
                  </a:rPr>
                  <a:t>)</a:t>
                </a:r>
                <a14:m>
                  <m:oMath xmlns:m="http://schemas.openxmlformats.org/officeDocument/2006/math">
                    <m:r>
                      <a:rPr lang="en-US" sz="2400" i="1" dirty="0">
                        <a:latin typeface="Cambria Math" panose="02040503050406030204" pitchFamily="18" charset="0"/>
                      </a:rPr>
                      <m:t>𝑃</m:t>
                    </m:r>
                  </m:oMath>
                </a14:m>
                <a:r>
                  <a:rPr lang="en-US" sz="2400" dirty="0">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class</a:t>
                </a:r>
                <a:r>
                  <a:rPr lang="en-US" sz="2400" b="1" dirty="0" err="1">
                    <a:latin typeface="Avenir Light" panose="020B0402020203020204" pitchFamily="34" charset="77"/>
                  </a:rPr>
                  <a:t>|</a:t>
                </a:r>
                <a:r>
                  <a:rPr lang="en-US" sz="2400" dirty="0" err="1">
                    <a:solidFill>
                      <a:schemeClr val="accent5">
                        <a:lumMod val="75000"/>
                      </a:schemeClr>
                    </a:solidFill>
                    <a:latin typeface="Avenir Light" panose="020B0402020203020204" pitchFamily="34" charset="77"/>
                  </a:rPr>
                  <a:t>for</a:t>
                </a:r>
                <a:r>
                  <a:rPr lang="en-US" sz="2400" dirty="0">
                    <a:latin typeface="Avenir Light" panose="020B0402020203020204" pitchFamily="34" charset="77"/>
                  </a:rPr>
                  <a:t>)</a:t>
                </a:r>
              </a:p>
            </p:txBody>
          </p:sp>
        </mc:Choice>
        <mc:Fallback xmlns="">
          <p:sp>
            <p:nvSpPr>
              <p:cNvPr id="25" name="Content Placeholder 2">
                <a:extLst>
                  <a:ext uri="{FF2B5EF4-FFF2-40B4-BE49-F238E27FC236}">
                    <a16:creationId xmlns:a16="http://schemas.microsoft.com/office/drawing/2014/main" id="{2BAB8A65-5E08-5944-A8E7-D22B79F6E191}"/>
                  </a:ext>
                </a:extLst>
              </p:cNvPr>
              <p:cNvSpPr txBox="1">
                <a:spLocks noRot="1" noChangeAspect="1" noMove="1" noResize="1" noEditPoints="1" noAdjustHandles="1" noChangeArrowheads="1" noChangeShapeType="1" noTextEdit="1"/>
              </p:cNvSpPr>
              <p:nvPr/>
            </p:nvSpPr>
            <p:spPr>
              <a:xfrm>
                <a:off x="2623602" y="5455018"/>
                <a:ext cx="7264711" cy="734091"/>
              </a:xfrm>
              <a:prstGeom prst="rect">
                <a:avLst/>
              </a:prstGeom>
              <a:blipFill>
                <a:blip r:embed="rId8"/>
                <a:stretch>
                  <a:fillRect l="-175"/>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4357074-7477-8B48-9A36-8022641993D5}"/>
              </a:ext>
            </a:extLst>
          </p:cNvPr>
          <p:cNvSpPr/>
          <p:nvPr/>
        </p:nvSpPr>
        <p:spPr>
          <a:xfrm>
            <a:off x="850280" y="171093"/>
            <a:ext cx="4974049" cy="2384204"/>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ular Callout 3">
            <a:extLst>
              <a:ext uri="{FF2B5EF4-FFF2-40B4-BE49-F238E27FC236}">
                <a16:creationId xmlns:a16="http://schemas.microsoft.com/office/drawing/2014/main" id="{41F42D25-EA86-C84B-A6BF-148B8F73B4A4}"/>
              </a:ext>
            </a:extLst>
          </p:cNvPr>
          <p:cNvSpPr/>
          <p:nvPr/>
        </p:nvSpPr>
        <p:spPr>
          <a:xfrm flipH="1">
            <a:off x="2857497" y="825500"/>
            <a:ext cx="6193355" cy="2844691"/>
          </a:xfrm>
          <a:prstGeom prst="wedgeRectCallou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9369AA80-5F70-CC4A-9306-CD538D4ADC6E}"/>
              </a:ext>
            </a:extLst>
          </p:cNvPr>
          <p:cNvSpPr txBox="1">
            <a:spLocks/>
          </p:cNvSpPr>
          <p:nvPr/>
        </p:nvSpPr>
        <p:spPr>
          <a:xfrm>
            <a:off x="3060699" y="1068975"/>
            <a:ext cx="5892798" cy="1443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You calculate each of these probabilities by simply counting the occurrences</a:t>
            </a:r>
          </a:p>
        </p:txBody>
      </p:sp>
      <p:pic>
        <p:nvPicPr>
          <p:cNvPr id="5" name="Picture 4">
            <a:extLst>
              <a:ext uri="{FF2B5EF4-FFF2-40B4-BE49-F238E27FC236}">
                <a16:creationId xmlns:a16="http://schemas.microsoft.com/office/drawing/2014/main" id="{8DA6F147-E2F2-054E-BFFA-39E8B54CCE35}"/>
              </a:ext>
            </a:extLst>
          </p:cNvPr>
          <p:cNvPicPr>
            <a:picLocks noChangeAspect="1"/>
          </p:cNvPicPr>
          <p:nvPr/>
        </p:nvPicPr>
        <p:blipFill>
          <a:blip r:embed="rId9"/>
          <a:stretch>
            <a:fillRect/>
          </a:stretch>
        </p:blipFill>
        <p:spPr>
          <a:xfrm>
            <a:off x="3609417" y="2349514"/>
            <a:ext cx="4689514" cy="808869"/>
          </a:xfrm>
          <a:prstGeom prst="rect">
            <a:avLst/>
          </a:prstGeom>
        </p:spPr>
      </p:pic>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23F29C35-6B99-2547-AF09-FCBDB13F6498}"/>
                  </a:ext>
                </a:extLst>
              </p:cNvPr>
              <p:cNvSpPr txBox="1">
                <a:spLocks/>
              </p:cNvSpPr>
              <p:nvPr/>
            </p:nvSpPr>
            <p:spPr>
              <a:xfrm>
                <a:off x="4816055" y="47157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1</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3" name="Content Placeholder 2">
                <a:extLst>
                  <a:ext uri="{FF2B5EF4-FFF2-40B4-BE49-F238E27FC236}">
                    <a16:creationId xmlns:a16="http://schemas.microsoft.com/office/drawing/2014/main" id="{23F29C35-6B99-2547-AF09-FCBDB13F6498}"/>
                  </a:ext>
                </a:extLst>
              </p:cNvPr>
              <p:cNvSpPr txBox="1">
                <a:spLocks noRot="1" noChangeAspect="1" noMove="1" noResize="1" noEditPoints="1" noAdjustHandles="1" noChangeArrowheads="1" noChangeShapeType="1" noTextEdit="1"/>
              </p:cNvSpPr>
              <p:nvPr/>
            </p:nvSpPr>
            <p:spPr>
              <a:xfrm>
                <a:off x="4816055" y="4715719"/>
                <a:ext cx="609602" cy="469672"/>
              </a:xfrm>
              <a:prstGeom prst="rect">
                <a:avLst/>
              </a:prstGeom>
              <a:blipFill>
                <a:blip r:embed="rId10"/>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Content Placeholder 2">
                <a:extLst>
                  <a:ext uri="{FF2B5EF4-FFF2-40B4-BE49-F238E27FC236}">
                    <a16:creationId xmlns:a16="http://schemas.microsoft.com/office/drawing/2014/main" id="{A43C726A-8179-EC4E-9BB7-73D6A550EBC1}"/>
                  </a:ext>
                </a:extLst>
              </p:cNvPr>
              <p:cNvSpPr txBox="1">
                <a:spLocks/>
              </p:cNvSpPr>
              <p:nvPr/>
            </p:nvSpPr>
            <p:spPr>
              <a:xfrm>
                <a:off x="5412957" y="4700186"/>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2</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4" name="Content Placeholder 2">
                <a:extLst>
                  <a:ext uri="{FF2B5EF4-FFF2-40B4-BE49-F238E27FC236}">
                    <a16:creationId xmlns:a16="http://schemas.microsoft.com/office/drawing/2014/main" id="{A43C726A-8179-EC4E-9BB7-73D6A550EBC1}"/>
                  </a:ext>
                </a:extLst>
              </p:cNvPr>
              <p:cNvSpPr txBox="1">
                <a:spLocks noRot="1" noChangeAspect="1" noMove="1" noResize="1" noEditPoints="1" noAdjustHandles="1" noChangeArrowheads="1" noChangeShapeType="1" noTextEdit="1"/>
              </p:cNvSpPr>
              <p:nvPr/>
            </p:nvSpPr>
            <p:spPr>
              <a:xfrm>
                <a:off x="5412957" y="4700186"/>
                <a:ext cx="609602" cy="469672"/>
              </a:xfrm>
              <a:prstGeom prst="rect">
                <a:avLst/>
              </a:prstGeom>
              <a:blipFill>
                <a:blip r:embed="rId11"/>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Content Placeholder 2">
                <a:extLst>
                  <a:ext uri="{FF2B5EF4-FFF2-40B4-BE49-F238E27FC236}">
                    <a16:creationId xmlns:a16="http://schemas.microsoft.com/office/drawing/2014/main" id="{742A2E99-5254-844A-94E9-00D505ED564C}"/>
                  </a:ext>
                </a:extLst>
              </p:cNvPr>
              <p:cNvSpPr txBox="1">
                <a:spLocks/>
              </p:cNvSpPr>
              <p:nvPr/>
            </p:nvSpPr>
            <p:spPr>
              <a:xfrm>
                <a:off x="6009858" y="470301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3</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5" name="Content Placeholder 2">
                <a:extLst>
                  <a:ext uri="{FF2B5EF4-FFF2-40B4-BE49-F238E27FC236}">
                    <a16:creationId xmlns:a16="http://schemas.microsoft.com/office/drawing/2014/main" id="{742A2E99-5254-844A-94E9-00D505ED564C}"/>
                  </a:ext>
                </a:extLst>
              </p:cNvPr>
              <p:cNvSpPr txBox="1">
                <a:spLocks noRot="1" noChangeAspect="1" noMove="1" noResize="1" noEditPoints="1" noAdjustHandles="1" noChangeArrowheads="1" noChangeShapeType="1" noTextEdit="1"/>
              </p:cNvSpPr>
              <p:nvPr/>
            </p:nvSpPr>
            <p:spPr>
              <a:xfrm>
                <a:off x="6009858" y="4703019"/>
                <a:ext cx="609602" cy="469672"/>
              </a:xfrm>
              <a:prstGeom prst="rect">
                <a:avLst/>
              </a:prstGeom>
              <a:blipFill>
                <a:blip r:embed="rId12"/>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Content Placeholder 2">
                <a:extLst>
                  <a:ext uri="{FF2B5EF4-FFF2-40B4-BE49-F238E27FC236}">
                    <a16:creationId xmlns:a16="http://schemas.microsoft.com/office/drawing/2014/main" id="{3BB4B062-1C38-B74F-BD45-F1C7792C5413}"/>
                  </a:ext>
                </a:extLst>
              </p:cNvPr>
              <p:cNvSpPr txBox="1">
                <a:spLocks/>
              </p:cNvSpPr>
              <p:nvPr/>
            </p:nvSpPr>
            <p:spPr>
              <a:xfrm>
                <a:off x="6587706" y="4701992"/>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4</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6" name="Content Placeholder 2">
                <a:extLst>
                  <a:ext uri="{FF2B5EF4-FFF2-40B4-BE49-F238E27FC236}">
                    <a16:creationId xmlns:a16="http://schemas.microsoft.com/office/drawing/2014/main" id="{3BB4B062-1C38-B74F-BD45-F1C7792C5413}"/>
                  </a:ext>
                </a:extLst>
              </p:cNvPr>
              <p:cNvSpPr txBox="1">
                <a:spLocks noRot="1" noChangeAspect="1" noMove="1" noResize="1" noEditPoints="1" noAdjustHandles="1" noChangeArrowheads="1" noChangeShapeType="1" noTextEdit="1"/>
              </p:cNvSpPr>
              <p:nvPr/>
            </p:nvSpPr>
            <p:spPr>
              <a:xfrm>
                <a:off x="6587706" y="4701992"/>
                <a:ext cx="609602" cy="469672"/>
              </a:xfrm>
              <a:prstGeom prst="rect">
                <a:avLst/>
              </a:prstGeom>
              <a:blipFill>
                <a:blip r:embed="rId13"/>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Content Placeholder 2">
                <a:extLst>
                  <a:ext uri="{FF2B5EF4-FFF2-40B4-BE49-F238E27FC236}">
                    <a16:creationId xmlns:a16="http://schemas.microsoft.com/office/drawing/2014/main" id="{3D777292-656D-7748-87D5-FAFA50722787}"/>
                  </a:ext>
                </a:extLst>
              </p:cNvPr>
              <p:cNvSpPr txBox="1">
                <a:spLocks/>
              </p:cNvSpPr>
              <p:nvPr/>
            </p:nvSpPr>
            <p:spPr>
              <a:xfrm>
                <a:off x="7210008" y="4710509"/>
                <a:ext cx="609602" cy="46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𝑥</m:t>
                          </m:r>
                        </m:e>
                        <m:sub>
                          <m:r>
                            <a:rPr lang="en-US" sz="2400" b="0" i="1" dirty="0" smtClean="0">
                              <a:solidFill>
                                <a:srgbClr val="C00000"/>
                              </a:solidFill>
                              <a:latin typeface="Cambria Math" panose="02040503050406030204" pitchFamily="18" charset="0"/>
                            </a:rPr>
                            <m:t>5</m:t>
                          </m:r>
                        </m:sub>
                      </m:sSub>
                    </m:oMath>
                  </m:oMathPara>
                </a14:m>
                <a:endParaRPr lang="en-US" sz="2400" b="0" dirty="0">
                  <a:solidFill>
                    <a:srgbClr val="C00000"/>
                  </a:solidFill>
                  <a:latin typeface="Avenir Light" panose="020B0402020203020204" pitchFamily="34" charset="77"/>
                </a:endParaRPr>
              </a:p>
              <a:p>
                <a:pPr marL="0" indent="0">
                  <a:lnSpc>
                    <a:spcPct val="120000"/>
                  </a:lnSpc>
                  <a:buNone/>
                </a:pPr>
                <a:endParaRPr lang="en-US" sz="2400" dirty="0">
                  <a:solidFill>
                    <a:srgbClr val="C00000"/>
                  </a:solidFill>
                  <a:latin typeface="Avenir Light" panose="020B0402020203020204" pitchFamily="34" charset="77"/>
                </a:endParaRPr>
              </a:p>
            </p:txBody>
          </p:sp>
        </mc:Choice>
        <mc:Fallback>
          <p:sp>
            <p:nvSpPr>
              <p:cNvPr id="37" name="Content Placeholder 2">
                <a:extLst>
                  <a:ext uri="{FF2B5EF4-FFF2-40B4-BE49-F238E27FC236}">
                    <a16:creationId xmlns:a16="http://schemas.microsoft.com/office/drawing/2014/main" id="{3D777292-656D-7748-87D5-FAFA50722787}"/>
                  </a:ext>
                </a:extLst>
              </p:cNvPr>
              <p:cNvSpPr txBox="1">
                <a:spLocks noRot="1" noChangeAspect="1" noMove="1" noResize="1" noEditPoints="1" noAdjustHandles="1" noChangeArrowheads="1" noChangeShapeType="1" noTextEdit="1"/>
              </p:cNvSpPr>
              <p:nvPr/>
            </p:nvSpPr>
            <p:spPr>
              <a:xfrm>
                <a:off x="7210008" y="4710509"/>
                <a:ext cx="609602" cy="469672"/>
              </a:xfrm>
              <a:prstGeom prst="rect">
                <a:avLst/>
              </a:prstGeom>
              <a:blipFill>
                <a:blip r:embed="rId14"/>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3817900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E9A4E395-D547-0247-93F0-DEB2CA7020C5}"/>
              </a:ext>
            </a:extLst>
          </p:cNvPr>
          <p:cNvSpPr txBox="1">
            <a:spLocks/>
          </p:cNvSpPr>
          <p:nvPr/>
        </p:nvSpPr>
        <p:spPr>
          <a:xfrm>
            <a:off x="1816099" y="1944826"/>
            <a:ext cx="9817101" cy="3490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b="1" dirty="0">
                <a:latin typeface="Avenir Light" panose="020B0402020203020204" pitchFamily="34" charset="77"/>
              </a:rPr>
              <a:t>Out-of-vocabulary</a:t>
            </a:r>
            <a:r>
              <a:rPr lang="en-US" sz="2400" dirty="0">
                <a:latin typeface="Avenir Light" panose="020B0402020203020204" pitchFamily="34" charset="77"/>
              </a:rPr>
              <a:t> items are 0 </a:t>
            </a:r>
            <a:r>
              <a:rPr lang="en-US" sz="2400" dirty="0">
                <a:latin typeface="Avenir Light" panose="020B0402020203020204" pitchFamily="34" charset="77"/>
                <a:sym typeface="Wingdings" pitchFamily="2" charset="2"/>
              </a:rPr>
              <a:t></a:t>
            </a:r>
            <a:r>
              <a:rPr lang="en-US" sz="2400" dirty="0">
                <a:latin typeface="Avenir Light" panose="020B0402020203020204" pitchFamily="34" charset="77"/>
              </a:rPr>
              <a:t> kills the overall probability</a:t>
            </a:r>
          </a:p>
          <a:p>
            <a:pPr>
              <a:lnSpc>
                <a:spcPct val="150000"/>
              </a:lnSpc>
            </a:pPr>
            <a:r>
              <a:rPr lang="en-US" sz="2400" dirty="0">
                <a:latin typeface="Avenir Light" panose="020B0402020203020204" pitchFamily="34" charset="77"/>
              </a:rPr>
              <a:t>Always need </a:t>
            </a:r>
            <a:r>
              <a:rPr lang="en-US" sz="2400" dirty="0">
                <a:solidFill>
                  <a:srgbClr val="C00000"/>
                </a:solidFill>
                <a:latin typeface="Avenir Light" panose="020B0402020203020204" pitchFamily="34" charset="77"/>
              </a:rPr>
              <a:t>more context</a:t>
            </a:r>
            <a:r>
              <a:rPr lang="en-US" sz="2400" dirty="0">
                <a:latin typeface="Avenir Light" panose="020B0402020203020204" pitchFamily="34" charset="77"/>
              </a:rPr>
              <a:t> (e.g., trigram, 4-gram), but</a:t>
            </a:r>
            <a:br>
              <a:rPr lang="en-US" sz="2400" dirty="0">
                <a:latin typeface="Avenir Light" panose="020B0402020203020204" pitchFamily="34" charset="77"/>
              </a:rPr>
            </a:br>
            <a:r>
              <a:rPr lang="en-US" sz="2400" b="1" dirty="0">
                <a:latin typeface="Avenir Light" panose="020B0402020203020204" pitchFamily="34" charset="77"/>
              </a:rPr>
              <a:t>sparsity</a:t>
            </a:r>
            <a:r>
              <a:rPr lang="en-US" sz="2400" dirty="0">
                <a:latin typeface="Avenir Light" panose="020B0402020203020204" pitchFamily="34" charset="77"/>
              </a:rPr>
              <a:t> is an issue (rarely seen subsequences)</a:t>
            </a:r>
            <a:endParaRPr lang="en-US" sz="2400" b="1" dirty="0">
              <a:latin typeface="Avenir Light" panose="020B0402020203020204" pitchFamily="34" charset="77"/>
            </a:endParaRPr>
          </a:p>
          <a:p>
            <a:pPr>
              <a:lnSpc>
                <a:spcPct val="150000"/>
              </a:lnSpc>
            </a:pPr>
            <a:r>
              <a:rPr lang="en-US" sz="2400" b="1" dirty="0">
                <a:latin typeface="Avenir Light" panose="020B0402020203020204" pitchFamily="34" charset="77"/>
              </a:rPr>
              <a:t>Storage</a:t>
            </a:r>
            <a:r>
              <a:rPr lang="en-US" sz="2400" dirty="0">
                <a:latin typeface="Avenir Light" panose="020B0402020203020204" pitchFamily="34" charset="77"/>
              </a:rPr>
              <a:t> becomes a problem as we increase window size</a:t>
            </a:r>
          </a:p>
          <a:p>
            <a:pPr>
              <a:lnSpc>
                <a:spcPct val="150000"/>
              </a:lnSpc>
            </a:pPr>
            <a:r>
              <a:rPr lang="en-US" sz="2400" dirty="0">
                <a:latin typeface="Avenir Light" panose="020B0402020203020204" pitchFamily="34" charset="77"/>
              </a:rPr>
              <a:t>No semantic information conveyed by counts </a:t>
            </a:r>
            <a:r>
              <a:rPr lang="en-US" sz="2400" dirty="0">
                <a:solidFill>
                  <a:srgbClr val="C00000"/>
                </a:solidFill>
                <a:latin typeface="Avenir Light" panose="020B0402020203020204" pitchFamily="34" charset="77"/>
              </a:rPr>
              <a:t>(e.g., vehicle vs car)</a:t>
            </a:r>
          </a:p>
          <a:p>
            <a:pPr>
              <a:lnSpc>
                <a:spcPct val="150000"/>
              </a:lnSpc>
            </a:pPr>
            <a:endParaRPr lang="en-US" sz="2400" dirty="0">
              <a:latin typeface="Avenir Light" panose="020B0402020203020204" pitchFamily="34" charset="77"/>
            </a:endParaRPr>
          </a:p>
          <a:p>
            <a:pPr>
              <a:lnSpc>
                <a:spcPct val="150000"/>
              </a:lnSpc>
            </a:pPr>
            <a:endParaRPr lang="en-US" sz="2400" dirty="0">
              <a:latin typeface="Avenir Light" panose="020B0402020203020204" pitchFamily="34" charset="77"/>
            </a:endParaRPr>
          </a:p>
          <a:p>
            <a:pPr>
              <a:lnSpc>
                <a:spcPct val="150000"/>
              </a:lnSpc>
            </a:pPr>
            <a:endParaRPr lang="en-US" sz="2400" dirty="0">
              <a:latin typeface="Avenir Light" panose="020B0402020203020204" pitchFamily="34" charset="77"/>
            </a:endParaRPr>
          </a:p>
        </p:txBody>
      </p:sp>
      <p:sp>
        <p:nvSpPr>
          <p:cNvPr id="27" name="Content Placeholder 2">
            <a:extLst>
              <a:ext uri="{FF2B5EF4-FFF2-40B4-BE49-F238E27FC236}">
                <a16:creationId xmlns:a16="http://schemas.microsoft.com/office/drawing/2014/main" id="{F82746FC-F3CF-FA47-AAD7-4336BC3CF62B}"/>
              </a:ext>
            </a:extLst>
          </p:cNvPr>
          <p:cNvSpPr txBox="1">
            <a:spLocks/>
          </p:cNvSpPr>
          <p:nvPr/>
        </p:nvSpPr>
        <p:spPr>
          <a:xfrm>
            <a:off x="1454150" y="1332088"/>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BIGRAM ISSUES</a:t>
            </a:r>
          </a:p>
        </p:txBody>
      </p:sp>
    </p:spTree>
    <p:extLst>
      <p:ext uri="{BB962C8B-B14F-4D97-AF65-F5344CB8AC3E}">
        <p14:creationId xmlns:p14="http://schemas.microsoft.com/office/powerpoint/2010/main" val="2729693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838200" y="2400506"/>
            <a:ext cx="10515600" cy="1286911"/>
          </a:xfrm>
        </p:spPr>
        <p:txBody>
          <a:bodyPr anchor="ctr">
            <a:normAutofit/>
          </a:bodyPr>
          <a:lstStyle/>
          <a:p>
            <a:pPr marL="0" indent="0" algn="ctr">
              <a:buNone/>
            </a:pPr>
            <a:r>
              <a:rPr lang="en-US" sz="5400" dirty="0"/>
              <a:t>Let’s do better</a:t>
            </a:r>
          </a:p>
        </p:txBody>
      </p:sp>
    </p:spTree>
    <p:extLst>
      <p:ext uri="{BB962C8B-B14F-4D97-AF65-F5344CB8AC3E}">
        <p14:creationId xmlns:p14="http://schemas.microsoft.com/office/powerpoint/2010/main" val="1393683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7D5AB04-C961-CF4F-9734-25A44CFDA2CF}"/>
              </a:ext>
            </a:extLst>
          </p:cNvPr>
          <p:cNvSpPr txBox="1">
            <a:spLocks/>
          </p:cNvSpPr>
          <p:nvPr/>
        </p:nvSpPr>
        <p:spPr>
          <a:xfrm>
            <a:off x="1384299" y="1206329"/>
            <a:ext cx="73660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IDEA: </a:t>
            </a:r>
            <a:r>
              <a:rPr lang="en-US" sz="2400" dirty="0">
                <a:latin typeface="Avenir Light" panose="020B0402020203020204" pitchFamily="34" charset="77"/>
              </a:rPr>
              <a:t>Let’s use </a:t>
            </a:r>
            <a:r>
              <a:rPr lang="en-US" sz="2400" dirty="0">
                <a:solidFill>
                  <a:srgbClr val="C00000"/>
                </a:solidFill>
                <a:latin typeface="Avenir Light" panose="020B0402020203020204" pitchFamily="34" charset="77"/>
              </a:rPr>
              <a:t>neural networks</a:t>
            </a:r>
            <a:r>
              <a:rPr lang="en-US" sz="2400" dirty="0">
                <a:latin typeface="Avenir Light" panose="020B0402020203020204" pitchFamily="34" charset="77"/>
              </a:rPr>
              <a:t>!</a:t>
            </a: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1384299" y="2062552"/>
            <a:ext cx="7962901" cy="6127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First, each word is represented by a word embedding (e.g., vector of length 200)</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74219" y="3802081"/>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69471"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582437"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895403"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6208369"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B51590-E8F0-EB4E-B97D-89FF48585F3C}"/>
              </a:ext>
            </a:extLst>
          </p:cNvPr>
          <p:cNvSpPr/>
          <p:nvPr/>
        </p:nvSpPr>
        <p:spPr>
          <a:xfrm>
            <a:off x="6502290"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9BAB0C-9BFA-1D42-99A4-02FFFADB23D5}"/>
              </a:ext>
            </a:extLst>
          </p:cNvPr>
          <p:cNvSpPr/>
          <p:nvPr/>
        </p:nvSpPr>
        <p:spPr>
          <a:xfrm>
            <a:off x="6815256"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4127157" y="3666156"/>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21" name="Rounded Rectangle 20">
            <a:extLst>
              <a:ext uri="{FF2B5EF4-FFF2-40B4-BE49-F238E27FC236}">
                <a16:creationId xmlns:a16="http://schemas.microsoft.com/office/drawing/2014/main" id="{BBC5C9B8-17A8-EA4B-8E01-955771168F5F}"/>
              </a:ext>
            </a:extLst>
          </p:cNvPr>
          <p:cNvSpPr/>
          <p:nvPr/>
        </p:nvSpPr>
        <p:spPr>
          <a:xfrm>
            <a:off x="5174219" y="448582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3527A7-2461-954E-94C6-AF087837B5FE}"/>
              </a:ext>
            </a:extLst>
          </p:cNvPr>
          <p:cNvSpPr/>
          <p:nvPr/>
        </p:nvSpPr>
        <p:spPr>
          <a:xfrm>
            <a:off x="5269471"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DA4AC67-DA17-1A4C-91B3-B4C2E2191AD7}"/>
              </a:ext>
            </a:extLst>
          </p:cNvPr>
          <p:cNvSpPr/>
          <p:nvPr/>
        </p:nvSpPr>
        <p:spPr>
          <a:xfrm>
            <a:off x="5582437"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03356E-3727-D34A-96DD-0A49E934847A}"/>
              </a:ext>
            </a:extLst>
          </p:cNvPr>
          <p:cNvSpPr/>
          <p:nvPr/>
        </p:nvSpPr>
        <p:spPr>
          <a:xfrm>
            <a:off x="5895403"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4A9504-51A8-EC4B-8939-EA183D99CC50}"/>
              </a:ext>
            </a:extLst>
          </p:cNvPr>
          <p:cNvSpPr/>
          <p:nvPr/>
        </p:nvSpPr>
        <p:spPr>
          <a:xfrm>
            <a:off x="6208369"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526BDE-4AFC-1A40-B588-A50B4A8011C6}"/>
              </a:ext>
            </a:extLst>
          </p:cNvPr>
          <p:cNvSpPr/>
          <p:nvPr/>
        </p:nvSpPr>
        <p:spPr>
          <a:xfrm>
            <a:off x="6502290"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86C0E3-1FB9-3E4D-9AA1-BDC084CA34C1}"/>
              </a:ext>
            </a:extLst>
          </p:cNvPr>
          <p:cNvSpPr/>
          <p:nvPr/>
        </p:nvSpPr>
        <p:spPr>
          <a:xfrm>
            <a:off x="6815256"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70BA4AB7-E52E-2044-B68A-D78CCF22F331}"/>
              </a:ext>
            </a:extLst>
          </p:cNvPr>
          <p:cNvSpPr txBox="1">
            <a:spLocks/>
          </p:cNvSpPr>
          <p:nvPr/>
        </p:nvSpPr>
        <p:spPr>
          <a:xfrm>
            <a:off x="3707027" y="4349897"/>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31" name="Rounded Rectangle 30">
            <a:extLst>
              <a:ext uri="{FF2B5EF4-FFF2-40B4-BE49-F238E27FC236}">
                <a16:creationId xmlns:a16="http://schemas.microsoft.com/office/drawing/2014/main" id="{1AB8C921-2D30-104D-95B2-E69B3EAF6DD6}"/>
              </a:ext>
            </a:extLst>
          </p:cNvPr>
          <p:cNvSpPr/>
          <p:nvPr/>
        </p:nvSpPr>
        <p:spPr>
          <a:xfrm>
            <a:off x="5174219" y="524637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9D30330-69BD-604A-BF59-EF5EB60DB4F6}"/>
              </a:ext>
            </a:extLst>
          </p:cNvPr>
          <p:cNvSpPr/>
          <p:nvPr/>
        </p:nvSpPr>
        <p:spPr>
          <a:xfrm>
            <a:off x="5269471"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50A6912-43D6-A446-B1DD-D5B35D5F699B}"/>
              </a:ext>
            </a:extLst>
          </p:cNvPr>
          <p:cNvSpPr/>
          <p:nvPr/>
        </p:nvSpPr>
        <p:spPr>
          <a:xfrm>
            <a:off x="5582437"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807B95-6B33-5442-B515-68A6FC9DBAFD}"/>
              </a:ext>
            </a:extLst>
          </p:cNvPr>
          <p:cNvSpPr/>
          <p:nvPr/>
        </p:nvSpPr>
        <p:spPr>
          <a:xfrm>
            <a:off x="5895403"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DD349F-11BA-564D-8CA7-0E1346679CF4}"/>
              </a:ext>
            </a:extLst>
          </p:cNvPr>
          <p:cNvSpPr/>
          <p:nvPr/>
        </p:nvSpPr>
        <p:spPr>
          <a:xfrm>
            <a:off x="6208369"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B04B249-D630-8842-A6B3-EF2D48B13775}"/>
              </a:ext>
            </a:extLst>
          </p:cNvPr>
          <p:cNvSpPr/>
          <p:nvPr/>
        </p:nvSpPr>
        <p:spPr>
          <a:xfrm>
            <a:off x="6502290"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FE01744-1F02-BA43-8D59-054C9C0CB6A3}"/>
              </a:ext>
            </a:extLst>
          </p:cNvPr>
          <p:cNvSpPr/>
          <p:nvPr/>
        </p:nvSpPr>
        <p:spPr>
          <a:xfrm>
            <a:off x="6815256"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E273EB41-C8E4-D241-8F6F-EA094D2602EF}"/>
              </a:ext>
            </a:extLst>
          </p:cNvPr>
          <p:cNvSpPr txBox="1">
            <a:spLocks/>
          </p:cNvSpPr>
          <p:nvPr/>
        </p:nvSpPr>
        <p:spPr>
          <a:xfrm>
            <a:off x="3521676" y="5150337"/>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table</a:t>
            </a:r>
          </a:p>
        </p:txBody>
      </p:sp>
    </p:spTree>
    <p:extLst>
      <p:ext uri="{BB962C8B-B14F-4D97-AF65-F5344CB8AC3E}">
        <p14:creationId xmlns:p14="http://schemas.microsoft.com/office/powerpoint/2010/main" val="2744499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solidFill>
                  <a:schemeClr val="tx1">
                    <a:alpha val="23000"/>
                  </a:schemeClr>
                </a:solidFill>
              </a:rPr>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7D5AB04-C961-CF4F-9734-25A44CFDA2CF}"/>
              </a:ext>
            </a:extLst>
          </p:cNvPr>
          <p:cNvSpPr txBox="1">
            <a:spLocks/>
          </p:cNvSpPr>
          <p:nvPr/>
        </p:nvSpPr>
        <p:spPr>
          <a:xfrm>
            <a:off x="1384299" y="1206329"/>
            <a:ext cx="7366001" cy="551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solidFill>
                  <a:schemeClr val="tx1">
                    <a:alpha val="25000"/>
                  </a:schemeClr>
                </a:solidFill>
                <a:latin typeface="Avenir Light" panose="020B0402020203020204" pitchFamily="34" charset="77"/>
              </a:rPr>
              <a:t>IDEA: </a:t>
            </a:r>
            <a:r>
              <a:rPr lang="en-US" sz="2400" dirty="0">
                <a:solidFill>
                  <a:schemeClr val="tx1">
                    <a:alpha val="25000"/>
                  </a:schemeClr>
                </a:solidFill>
                <a:latin typeface="Avenir Light" panose="020B0402020203020204" pitchFamily="34" charset="77"/>
              </a:rPr>
              <a:t>Let’s use a feed-forward neural network!</a:t>
            </a:r>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1384299" y="2062552"/>
            <a:ext cx="7962901" cy="6127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chemeClr val="tx1">
                    <a:alpha val="25000"/>
                  </a:schemeClr>
                </a:solidFill>
                <a:latin typeface="Avenir Light" panose="020B0402020203020204" pitchFamily="34" charset="77"/>
              </a:rPr>
              <a:t>First, each word is represented by a word embedding (e.g., vector of length 200)</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74219" y="3802081"/>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69471"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582437"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895403"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6208369"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B51590-E8F0-EB4E-B97D-89FF48585F3C}"/>
              </a:ext>
            </a:extLst>
          </p:cNvPr>
          <p:cNvSpPr/>
          <p:nvPr/>
        </p:nvSpPr>
        <p:spPr>
          <a:xfrm>
            <a:off x="6502290"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9BAB0C-9BFA-1D42-99A4-02FFFADB23D5}"/>
              </a:ext>
            </a:extLst>
          </p:cNvPr>
          <p:cNvSpPr/>
          <p:nvPr/>
        </p:nvSpPr>
        <p:spPr>
          <a:xfrm>
            <a:off x="6815256" y="3859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4127157" y="3666156"/>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21" name="Rounded Rectangle 20">
            <a:extLst>
              <a:ext uri="{FF2B5EF4-FFF2-40B4-BE49-F238E27FC236}">
                <a16:creationId xmlns:a16="http://schemas.microsoft.com/office/drawing/2014/main" id="{BBC5C9B8-17A8-EA4B-8E01-955771168F5F}"/>
              </a:ext>
            </a:extLst>
          </p:cNvPr>
          <p:cNvSpPr/>
          <p:nvPr/>
        </p:nvSpPr>
        <p:spPr>
          <a:xfrm>
            <a:off x="5174219" y="448582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3527A7-2461-954E-94C6-AF087837B5FE}"/>
              </a:ext>
            </a:extLst>
          </p:cNvPr>
          <p:cNvSpPr/>
          <p:nvPr/>
        </p:nvSpPr>
        <p:spPr>
          <a:xfrm>
            <a:off x="5269471"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DA4AC67-DA17-1A4C-91B3-B4C2E2191AD7}"/>
              </a:ext>
            </a:extLst>
          </p:cNvPr>
          <p:cNvSpPr/>
          <p:nvPr/>
        </p:nvSpPr>
        <p:spPr>
          <a:xfrm>
            <a:off x="5582437"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03356E-3727-D34A-96DD-0A49E934847A}"/>
              </a:ext>
            </a:extLst>
          </p:cNvPr>
          <p:cNvSpPr/>
          <p:nvPr/>
        </p:nvSpPr>
        <p:spPr>
          <a:xfrm>
            <a:off x="5895403"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4A9504-51A8-EC4B-8939-EA183D99CC50}"/>
              </a:ext>
            </a:extLst>
          </p:cNvPr>
          <p:cNvSpPr/>
          <p:nvPr/>
        </p:nvSpPr>
        <p:spPr>
          <a:xfrm>
            <a:off x="6208369"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526BDE-4AFC-1A40-B588-A50B4A8011C6}"/>
              </a:ext>
            </a:extLst>
          </p:cNvPr>
          <p:cNvSpPr/>
          <p:nvPr/>
        </p:nvSpPr>
        <p:spPr>
          <a:xfrm>
            <a:off x="6502290"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86C0E3-1FB9-3E4D-9AA1-BDC084CA34C1}"/>
              </a:ext>
            </a:extLst>
          </p:cNvPr>
          <p:cNvSpPr/>
          <p:nvPr/>
        </p:nvSpPr>
        <p:spPr>
          <a:xfrm>
            <a:off x="6815256" y="454297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70BA4AB7-E52E-2044-B68A-D78CCF22F331}"/>
              </a:ext>
            </a:extLst>
          </p:cNvPr>
          <p:cNvSpPr txBox="1">
            <a:spLocks/>
          </p:cNvSpPr>
          <p:nvPr/>
        </p:nvSpPr>
        <p:spPr>
          <a:xfrm>
            <a:off x="3707027" y="4349897"/>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31" name="Rounded Rectangle 30">
            <a:extLst>
              <a:ext uri="{FF2B5EF4-FFF2-40B4-BE49-F238E27FC236}">
                <a16:creationId xmlns:a16="http://schemas.microsoft.com/office/drawing/2014/main" id="{1AB8C921-2D30-104D-95B2-E69B3EAF6DD6}"/>
              </a:ext>
            </a:extLst>
          </p:cNvPr>
          <p:cNvSpPr/>
          <p:nvPr/>
        </p:nvSpPr>
        <p:spPr>
          <a:xfrm>
            <a:off x="5174219" y="524637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9D30330-69BD-604A-BF59-EF5EB60DB4F6}"/>
              </a:ext>
            </a:extLst>
          </p:cNvPr>
          <p:cNvSpPr/>
          <p:nvPr/>
        </p:nvSpPr>
        <p:spPr>
          <a:xfrm>
            <a:off x="5269471"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50A6912-43D6-A446-B1DD-D5B35D5F699B}"/>
              </a:ext>
            </a:extLst>
          </p:cNvPr>
          <p:cNvSpPr/>
          <p:nvPr/>
        </p:nvSpPr>
        <p:spPr>
          <a:xfrm>
            <a:off x="5582437"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807B95-6B33-5442-B515-68A6FC9DBAFD}"/>
              </a:ext>
            </a:extLst>
          </p:cNvPr>
          <p:cNvSpPr/>
          <p:nvPr/>
        </p:nvSpPr>
        <p:spPr>
          <a:xfrm>
            <a:off x="5895403"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DD349F-11BA-564D-8CA7-0E1346679CF4}"/>
              </a:ext>
            </a:extLst>
          </p:cNvPr>
          <p:cNvSpPr/>
          <p:nvPr/>
        </p:nvSpPr>
        <p:spPr>
          <a:xfrm>
            <a:off x="6208369"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B04B249-D630-8842-A6B3-EF2D48B13775}"/>
              </a:ext>
            </a:extLst>
          </p:cNvPr>
          <p:cNvSpPr/>
          <p:nvPr/>
        </p:nvSpPr>
        <p:spPr>
          <a:xfrm>
            <a:off x="6502290"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FE01744-1F02-BA43-8D59-054C9C0CB6A3}"/>
              </a:ext>
            </a:extLst>
          </p:cNvPr>
          <p:cNvSpPr/>
          <p:nvPr/>
        </p:nvSpPr>
        <p:spPr>
          <a:xfrm>
            <a:off x="6815256" y="530352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E273EB41-C8E4-D241-8F6F-EA094D2602EF}"/>
              </a:ext>
            </a:extLst>
          </p:cNvPr>
          <p:cNvSpPr txBox="1">
            <a:spLocks/>
          </p:cNvSpPr>
          <p:nvPr/>
        </p:nvSpPr>
        <p:spPr>
          <a:xfrm>
            <a:off x="3521676" y="5150337"/>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table</a:t>
            </a:r>
          </a:p>
        </p:txBody>
      </p:sp>
      <p:sp>
        <p:nvSpPr>
          <p:cNvPr id="39" name="Rectangular Callout 38">
            <a:extLst>
              <a:ext uri="{FF2B5EF4-FFF2-40B4-BE49-F238E27FC236}">
                <a16:creationId xmlns:a16="http://schemas.microsoft.com/office/drawing/2014/main" id="{109DF0B8-68D8-E348-984C-7892FDEC6212}"/>
              </a:ext>
            </a:extLst>
          </p:cNvPr>
          <p:cNvSpPr/>
          <p:nvPr/>
        </p:nvSpPr>
        <p:spPr>
          <a:xfrm flipH="1">
            <a:off x="2500994" y="483799"/>
            <a:ext cx="8205791" cy="4791148"/>
          </a:xfrm>
          <a:custGeom>
            <a:avLst/>
            <a:gdLst>
              <a:gd name="connsiteX0" fmla="*/ 0 w 7768773"/>
              <a:gd name="connsiteY0" fmla="*/ 0 h 2844691"/>
              <a:gd name="connsiteX1" fmla="*/ 4531784 w 7768773"/>
              <a:gd name="connsiteY1" fmla="*/ 0 h 2844691"/>
              <a:gd name="connsiteX2" fmla="*/ 4531784 w 7768773"/>
              <a:gd name="connsiteY2" fmla="*/ 0 h 2844691"/>
              <a:gd name="connsiteX3" fmla="*/ 6473978 w 7768773"/>
              <a:gd name="connsiteY3" fmla="*/ 0 h 2844691"/>
              <a:gd name="connsiteX4" fmla="*/ 7768773 w 7768773"/>
              <a:gd name="connsiteY4" fmla="*/ 0 h 2844691"/>
              <a:gd name="connsiteX5" fmla="*/ 7768773 w 7768773"/>
              <a:gd name="connsiteY5" fmla="*/ 1659403 h 2844691"/>
              <a:gd name="connsiteX6" fmla="*/ 7768773 w 7768773"/>
              <a:gd name="connsiteY6" fmla="*/ 1659403 h 2844691"/>
              <a:gd name="connsiteX7" fmla="*/ 7768773 w 7768773"/>
              <a:gd name="connsiteY7" fmla="*/ 2370576 h 2844691"/>
              <a:gd name="connsiteX8" fmla="*/ 7768773 w 7768773"/>
              <a:gd name="connsiteY8" fmla="*/ 2844691 h 2844691"/>
              <a:gd name="connsiteX9" fmla="*/ 6473978 w 7768773"/>
              <a:gd name="connsiteY9" fmla="*/ 2844691 h 2844691"/>
              <a:gd name="connsiteX10" fmla="*/ 5025542 w 7768773"/>
              <a:gd name="connsiteY10" fmla="*/ 3336168 h 2844691"/>
              <a:gd name="connsiteX11" fmla="*/ 4531784 w 7768773"/>
              <a:gd name="connsiteY11" fmla="*/ 2844691 h 2844691"/>
              <a:gd name="connsiteX12" fmla="*/ 0 w 7768773"/>
              <a:gd name="connsiteY12" fmla="*/ 2844691 h 2844691"/>
              <a:gd name="connsiteX13" fmla="*/ 0 w 7768773"/>
              <a:gd name="connsiteY13" fmla="*/ 2370576 h 2844691"/>
              <a:gd name="connsiteX14" fmla="*/ 0 w 7768773"/>
              <a:gd name="connsiteY14" fmla="*/ 1659403 h 2844691"/>
              <a:gd name="connsiteX15" fmla="*/ 0 w 7768773"/>
              <a:gd name="connsiteY15" fmla="*/ 1659403 h 2844691"/>
              <a:gd name="connsiteX16" fmla="*/ 0 w 7768773"/>
              <a:gd name="connsiteY16" fmla="*/ 0 h 2844691"/>
              <a:gd name="connsiteX0" fmla="*/ 0 w 7768773"/>
              <a:gd name="connsiteY0" fmla="*/ 0 h 3336168"/>
              <a:gd name="connsiteX1" fmla="*/ 4531784 w 7768773"/>
              <a:gd name="connsiteY1" fmla="*/ 0 h 3336168"/>
              <a:gd name="connsiteX2" fmla="*/ 4531784 w 7768773"/>
              <a:gd name="connsiteY2" fmla="*/ 0 h 3336168"/>
              <a:gd name="connsiteX3" fmla="*/ 6473978 w 7768773"/>
              <a:gd name="connsiteY3" fmla="*/ 0 h 3336168"/>
              <a:gd name="connsiteX4" fmla="*/ 7768773 w 7768773"/>
              <a:gd name="connsiteY4" fmla="*/ 0 h 3336168"/>
              <a:gd name="connsiteX5" fmla="*/ 7768773 w 7768773"/>
              <a:gd name="connsiteY5" fmla="*/ 1659403 h 3336168"/>
              <a:gd name="connsiteX6" fmla="*/ 7768773 w 7768773"/>
              <a:gd name="connsiteY6" fmla="*/ 1659403 h 3336168"/>
              <a:gd name="connsiteX7" fmla="*/ 7768773 w 7768773"/>
              <a:gd name="connsiteY7" fmla="*/ 2370576 h 3336168"/>
              <a:gd name="connsiteX8" fmla="*/ 7768773 w 7768773"/>
              <a:gd name="connsiteY8" fmla="*/ 2844691 h 3336168"/>
              <a:gd name="connsiteX9" fmla="*/ 5127091 w 7768773"/>
              <a:gd name="connsiteY9" fmla="*/ 2869404 h 3336168"/>
              <a:gd name="connsiteX10" fmla="*/ 5025542 w 7768773"/>
              <a:gd name="connsiteY10" fmla="*/ 3336168 h 3336168"/>
              <a:gd name="connsiteX11" fmla="*/ 4531784 w 7768773"/>
              <a:gd name="connsiteY11" fmla="*/ 2844691 h 3336168"/>
              <a:gd name="connsiteX12" fmla="*/ 0 w 7768773"/>
              <a:gd name="connsiteY12" fmla="*/ 2844691 h 3336168"/>
              <a:gd name="connsiteX13" fmla="*/ 0 w 7768773"/>
              <a:gd name="connsiteY13" fmla="*/ 2370576 h 3336168"/>
              <a:gd name="connsiteX14" fmla="*/ 0 w 7768773"/>
              <a:gd name="connsiteY14" fmla="*/ 1659403 h 3336168"/>
              <a:gd name="connsiteX15" fmla="*/ 0 w 7768773"/>
              <a:gd name="connsiteY15" fmla="*/ 1659403 h 3336168"/>
              <a:gd name="connsiteX16" fmla="*/ 0 w 7768773"/>
              <a:gd name="connsiteY16" fmla="*/ 0 h 3336168"/>
              <a:gd name="connsiteX0" fmla="*/ 0 w 7768773"/>
              <a:gd name="connsiteY0" fmla="*/ 0 h 3323811"/>
              <a:gd name="connsiteX1" fmla="*/ 4531784 w 7768773"/>
              <a:gd name="connsiteY1" fmla="*/ 0 h 3323811"/>
              <a:gd name="connsiteX2" fmla="*/ 4531784 w 7768773"/>
              <a:gd name="connsiteY2" fmla="*/ 0 h 3323811"/>
              <a:gd name="connsiteX3" fmla="*/ 6473978 w 7768773"/>
              <a:gd name="connsiteY3" fmla="*/ 0 h 3323811"/>
              <a:gd name="connsiteX4" fmla="*/ 7768773 w 7768773"/>
              <a:gd name="connsiteY4" fmla="*/ 0 h 3323811"/>
              <a:gd name="connsiteX5" fmla="*/ 7768773 w 7768773"/>
              <a:gd name="connsiteY5" fmla="*/ 1659403 h 3323811"/>
              <a:gd name="connsiteX6" fmla="*/ 7768773 w 7768773"/>
              <a:gd name="connsiteY6" fmla="*/ 1659403 h 3323811"/>
              <a:gd name="connsiteX7" fmla="*/ 7768773 w 7768773"/>
              <a:gd name="connsiteY7" fmla="*/ 2370576 h 3323811"/>
              <a:gd name="connsiteX8" fmla="*/ 7768773 w 7768773"/>
              <a:gd name="connsiteY8" fmla="*/ 2844691 h 3323811"/>
              <a:gd name="connsiteX9" fmla="*/ 5127091 w 7768773"/>
              <a:gd name="connsiteY9" fmla="*/ 2869404 h 3323811"/>
              <a:gd name="connsiteX10" fmla="*/ 4951401 w 7768773"/>
              <a:gd name="connsiteY10" fmla="*/ 3323811 h 3323811"/>
              <a:gd name="connsiteX11" fmla="*/ 4531784 w 7768773"/>
              <a:gd name="connsiteY11" fmla="*/ 2844691 h 3323811"/>
              <a:gd name="connsiteX12" fmla="*/ 0 w 7768773"/>
              <a:gd name="connsiteY12" fmla="*/ 2844691 h 3323811"/>
              <a:gd name="connsiteX13" fmla="*/ 0 w 7768773"/>
              <a:gd name="connsiteY13" fmla="*/ 2370576 h 3323811"/>
              <a:gd name="connsiteX14" fmla="*/ 0 w 7768773"/>
              <a:gd name="connsiteY14" fmla="*/ 1659403 h 3323811"/>
              <a:gd name="connsiteX15" fmla="*/ 0 w 7768773"/>
              <a:gd name="connsiteY15" fmla="*/ 1659403 h 3323811"/>
              <a:gd name="connsiteX16" fmla="*/ 0 w 7768773"/>
              <a:gd name="connsiteY16" fmla="*/ 0 h 3323811"/>
              <a:gd name="connsiteX0" fmla="*/ 0 w 7768773"/>
              <a:gd name="connsiteY0" fmla="*/ 0 h 3360881"/>
              <a:gd name="connsiteX1" fmla="*/ 4531784 w 7768773"/>
              <a:gd name="connsiteY1" fmla="*/ 0 h 3360881"/>
              <a:gd name="connsiteX2" fmla="*/ 4531784 w 7768773"/>
              <a:gd name="connsiteY2" fmla="*/ 0 h 3360881"/>
              <a:gd name="connsiteX3" fmla="*/ 6473978 w 7768773"/>
              <a:gd name="connsiteY3" fmla="*/ 0 h 3360881"/>
              <a:gd name="connsiteX4" fmla="*/ 7768773 w 7768773"/>
              <a:gd name="connsiteY4" fmla="*/ 0 h 3360881"/>
              <a:gd name="connsiteX5" fmla="*/ 7768773 w 7768773"/>
              <a:gd name="connsiteY5" fmla="*/ 1659403 h 3360881"/>
              <a:gd name="connsiteX6" fmla="*/ 7768773 w 7768773"/>
              <a:gd name="connsiteY6" fmla="*/ 1659403 h 3360881"/>
              <a:gd name="connsiteX7" fmla="*/ 7768773 w 7768773"/>
              <a:gd name="connsiteY7" fmla="*/ 2370576 h 3360881"/>
              <a:gd name="connsiteX8" fmla="*/ 7768773 w 7768773"/>
              <a:gd name="connsiteY8" fmla="*/ 2844691 h 3360881"/>
              <a:gd name="connsiteX9" fmla="*/ 5127091 w 7768773"/>
              <a:gd name="connsiteY9" fmla="*/ 2869404 h 3360881"/>
              <a:gd name="connsiteX10" fmla="*/ 4799318 w 7768773"/>
              <a:gd name="connsiteY10" fmla="*/ 3360881 h 3360881"/>
              <a:gd name="connsiteX11" fmla="*/ 4531784 w 7768773"/>
              <a:gd name="connsiteY11" fmla="*/ 2844691 h 3360881"/>
              <a:gd name="connsiteX12" fmla="*/ 0 w 7768773"/>
              <a:gd name="connsiteY12" fmla="*/ 2844691 h 3360881"/>
              <a:gd name="connsiteX13" fmla="*/ 0 w 7768773"/>
              <a:gd name="connsiteY13" fmla="*/ 2370576 h 3360881"/>
              <a:gd name="connsiteX14" fmla="*/ 0 w 7768773"/>
              <a:gd name="connsiteY14" fmla="*/ 1659403 h 3360881"/>
              <a:gd name="connsiteX15" fmla="*/ 0 w 7768773"/>
              <a:gd name="connsiteY15" fmla="*/ 1659403 h 3360881"/>
              <a:gd name="connsiteX16" fmla="*/ 0 w 7768773"/>
              <a:gd name="connsiteY16" fmla="*/ 0 h 336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8773" h="3360881">
                <a:moveTo>
                  <a:pt x="0" y="0"/>
                </a:moveTo>
                <a:lnTo>
                  <a:pt x="4531784" y="0"/>
                </a:lnTo>
                <a:lnTo>
                  <a:pt x="4531784" y="0"/>
                </a:lnTo>
                <a:lnTo>
                  <a:pt x="6473978" y="0"/>
                </a:lnTo>
                <a:lnTo>
                  <a:pt x="7768773" y="0"/>
                </a:lnTo>
                <a:lnTo>
                  <a:pt x="7768773" y="1659403"/>
                </a:lnTo>
                <a:lnTo>
                  <a:pt x="7768773" y="1659403"/>
                </a:lnTo>
                <a:lnTo>
                  <a:pt x="7768773" y="2370576"/>
                </a:lnTo>
                <a:lnTo>
                  <a:pt x="7768773" y="2844691"/>
                </a:lnTo>
                <a:lnTo>
                  <a:pt x="5127091" y="2869404"/>
                </a:lnTo>
                <a:lnTo>
                  <a:pt x="4799318" y="3360881"/>
                </a:lnTo>
                <a:lnTo>
                  <a:pt x="4531784" y="2844691"/>
                </a:lnTo>
                <a:lnTo>
                  <a:pt x="0" y="2844691"/>
                </a:lnTo>
                <a:lnTo>
                  <a:pt x="0" y="2370576"/>
                </a:lnTo>
                <a:lnTo>
                  <a:pt x="0" y="1659403"/>
                </a:lnTo>
                <a:lnTo>
                  <a:pt x="0" y="1659403"/>
                </a:lnTo>
                <a:lnTo>
                  <a:pt x="0" y="0"/>
                </a:lnTo>
                <a:close/>
              </a:path>
            </a:pathLst>
          </a:cu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ntent Placeholder 2">
            <a:extLst>
              <a:ext uri="{FF2B5EF4-FFF2-40B4-BE49-F238E27FC236}">
                <a16:creationId xmlns:a16="http://schemas.microsoft.com/office/drawing/2014/main" id="{F6B86A16-052A-1841-9F21-34C160FAA1F1}"/>
              </a:ext>
            </a:extLst>
          </p:cNvPr>
          <p:cNvSpPr txBox="1">
            <a:spLocks/>
          </p:cNvSpPr>
          <p:nvPr/>
        </p:nvSpPr>
        <p:spPr>
          <a:xfrm>
            <a:off x="2724039" y="577219"/>
            <a:ext cx="7739856" cy="35985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sz="2200" dirty="0">
                <a:solidFill>
                  <a:schemeClr val="tx1">
                    <a:lumMod val="95000"/>
                    <a:lumOff val="5000"/>
                  </a:schemeClr>
                </a:solidFill>
                <a:latin typeface="Avenir Light" panose="020B0402020203020204" pitchFamily="34" charset="77"/>
              </a:rPr>
              <a:t>Each circle is a specific </a:t>
            </a:r>
            <a:r>
              <a:rPr lang="en-US" sz="2200" u="sng" dirty="0">
                <a:solidFill>
                  <a:schemeClr val="tx1">
                    <a:lumMod val="95000"/>
                    <a:lumOff val="5000"/>
                  </a:schemeClr>
                </a:solidFill>
                <a:latin typeface="Avenir Light" panose="020B0402020203020204" pitchFamily="34" charset="77"/>
              </a:rPr>
              <a:t>floating point</a:t>
            </a:r>
            <a:r>
              <a:rPr lang="en-US" sz="2200" b="1" dirty="0">
                <a:solidFill>
                  <a:schemeClr val="tx1">
                    <a:lumMod val="95000"/>
                    <a:lumOff val="5000"/>
                  </a:schemeClr>
                </a:solidFill>
                <a:latin typeface="Avenir Light" panose="020B0402020203020204" pitchFamily="34" charset="77"/>
              </a:rPr>
              <a:t> </a:t>
            </a:r>
            <a:r>
              <a:rPr lang="en-US" sz="2200" dirty="0">
                <a:solidFill>
                  <a:schemeClr val="tx1">
                    <a:lumMod val="95000"/>
                    <a:lumOff val="5000"/>
                  </a:schemeClr>
                </a:solidFill>
                <a:latin typeface="Avenir Light" panose="020B0402020203020204" pitchFamily="34" charset="77"/>
              </a:rPr>
              <a:t>scalar</a:t>
            </a:r>
          </a:p>
          <a:p>
            <a:pPr>
              <a:lnSpc>
                <a:spcPct val="200000"/>
              </a:lnSpc>
            </a:pPr>
            <a:r>
              <a:rPr lang="en-US" sz="2200" dirty="0">
                <a:solidFill>
                  <a:schemeClr val="tx1">
                    <a:lumMod val="95000"/>
                    <a:lumOff val="5000"/>
                  </a:schemeClr>
                </a:solidFill>
                <a:latin typeface="Avenir Light" panose="020B0402020203020204" pitchFamily="34" charset="77"/>
              </a:rPr>
              <a:t>Words that are more </a:t>
            </a:r>
            <a:r>
              <a:rPr lang="en-US" sz="2200" u="sng" dirty="0">
                <a:solidFill>
                  <a:schemeClr val="tx1">
                    <a:lumMod val="95000"/>
                    <a:lumOff val="5000"/>
                  </a:schemeClr>
                </a:solidFill>
                <a:latin typeface="Avenir Light" panose="020B0402020203020204" pitchFamily="34" charset="77"/>
              </a:rPr>
              <a:t>semantically similar</a:t>
            </a:r>
            <a:r>
              <a:rPr lang="en-US" sz="2200" dirty="0">
                <a:solidFill>
                  <a:schemeClr val="tx1">
                    <a:lumMod val="95000"/>
                    <a:lumOff val="5000"/>
                  </a:schemeClr>
                </a:solidFill>
                <a:latin typeface="Avenir Light" panose="020B0402020203020204" pitchFamily="34" charset="77"/>
              </a:rPr>
              <a:t> to one another will have embeddings that are proportionally similar, too</a:t>
            </a:r>
          </a:p>
          <a:p>
            <a:pPr>
              <a:lnSpc>
                <a:spcPct val="200000"/>
              </a:lnSpc>
            </a:pPr>
            <a:r>
              <a:rPr lang="en-US" sz="2200" dirty="0">
                <a:solidFill>
                  <a:schemeClr val="tx1">
                    <a:lumMod val="95000"/>
                    <a:lumOff val="5000"/>
                  </a:schemeClr>
                </a:solidFill>
                <a:latin typeface="Avenir Light" panose="020B0402020203020204" pitchFamily="34" charset="77"/>
              </a:rPr>
              <a:t>We can </a:t>
            </a:r>
            <a:r>
              <a:rPr lang="en-US" sz="2200" u="sng" dirty="0">
                <a:solidFill>
                  <a:schemeClr val="tx1">
                    <a:lumMod val="95000"/>
                    <a:lumOff val="5000"/>
                  </a:schemeClr>
                </a:solidFill>
                <a:latin typeface="Avenir Light" panose="020B0402020203020204" pitchFamily="34" charset="77"/>
              </a:rPr>
              <a:t>use pre-existing</a:t>
            </a:r>
            <a:r>
              <a:rPr lang="en-US" sz="2200" dirty="0">
                <a:solidFill>
                  <a:schemeClr val="tx1">
                    <a:lumMod val="95000"/>
                    <a:lumOff val="5000"/>
                  </a:schemeClr>
                </a:solidFill>
                <a:latin typeface="Avenir Light" panose="020B0402020203020204" pitchFamily="34" charset="77"/>
              </a:rPr>
              <a:t> word embeddings that have been trained on gigantic corpora</a:t>
            </a:r>
          </a:p>
        </p:txBody>
      </p:sp>
    </p:spTree>
    <p:extLst>
      <p:ext uri="{BB962C8B-B14F-4D97-AF65-F5344CB8AC3E}">
        <p14:creationId xmlns:p14="http://schemas.microsoft.com/office/powerpoint/2010/main" val="3049513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1681848" y="109451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These word embeddings are so rich that you get nice properties:</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238063" y="239303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333315"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646281"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959247"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6272213"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B51590-E8F0-EB4E-B97D-89FF48585F3C}"/>
              </a:ext>
            </a:extLst>
          </p:cNvPr>
          <p:cNvSpPr/>
          <p:nvPr/>
        </p:nvSpPr>
        <p:spPr>
          <a:xfrm>
            <a:off x="6566134"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9BAB0C-9BFA-1D42-99A4-02FFFADB23D5}"/>
              </a:ext>
            </a:extLst>
          </p:cNvPr>
          <p:cNvSpPr/>
          <p:nvPr/>
        </p:nvSpPr>
        <p:spPr>
          <a:xfrm>
            <a:off x="6879100"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4191001" y="2257107"/>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king</a:t>
            </a:r>
          </a:p>
        </p:txBody>
      </p:sp>
      <p:sp>
        <p:nvSpPr>
          <p:cNvPr id="21" name="Rounded Rectangle 20">
            <a:extLst>
              <a:ext uri="{FF2B5EF4-FFF2-40B4-BE49-F238E27FC236}">
                <a16:creationId xmlns:a16="http://schemas.microsoft.com/office/drawing/2014/main" id="{BBC5C9B8-17A8-EA4B-8E01-955771168F5F}"/>
              </a:ext>
            </a:extLst>
          </p:cNvPr>
          <p:cNvSpPr/>
          <p:nvPr/>
        </p:nvSpPr>
        <p:spPr>
          <a:xfrm>
            <a:off x="5238063" y="412214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3527A7-2461-954E-94C6-AF087837B5FE}"/>
              </a:ext>
            </a:extLst>
          </p:cNvPr>
          <p:cNvSpPr/>
          <p:nvPr/>
        </p:nvSpPr>
        <p:spPr>
          <a:xfrm>
            <a:off x="5333315"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DA4AC67-DA17-1A4C-91B3-B4C2E2191AD7}"/>
              </a:ext>
            </a:extLst>
          </p:cNvPr>
          <p:cNvSpPr/>
          <p:nvPr/>
        </p:nvSpPr>
        <p:spPr>
          <a:xfrm>
            <a:off x="5646281"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03356E-3727-D34A-96DD-0A49E934847A}"/>
              </a:ext>
            </a:extLst>
          </p:cNvPr>
          <p:cNvSpPr/>
          <p:nvPr/>
        </p:nvSpPr>
        <p:spPr>
          <a:xfrm>
            <a:off x="5959247"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4A9504-51A8-EC4B-8939-EA183D99CC50}"/>
              </a:ext>
            </a:extLst>
          </p:cNvPr>
          <p:cNvSpPr/>
          <p:nvPr/>
        </p:nvSpPr>
        <p:spPr>
          <a:xfrm>
            <a:off x="6272213"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526BDE-4AFC-1A40-B588-A50B4A8011C6}"/>
              </a:ext>
            </a:extLst>
          </p:cNvPr>
          <p:cNvSpPr/>
          <p:nvPr/>
        </p:nvSpPr>
        <p:spPr>
          <a:xfrm>
            <a:off x="6566134"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86C0E3-1FB9-3E4D-9AA1-BDC084CA34C1}"/>
              </a:ext>
            </a:extLst>
          </p:cNvPr>
          <p:cNvSpPr/>
          <p:nvPr/>
        </p:nvSpPr>
        <p:spPr>
          <a:xfrm>
            <a:off x="6879100"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70BA4AB7-E52E-2044-B68A-D78CCF22F331}"/>
              </a:ext>
            </a:extLst>
          </p:cNvPr>
          <p:cNvSpPr txBox="1">
            <a:spLocks/>
          </p:cNvSpPr>
          <p:nvPr/>
        </p:nvSpPr>
        <p:spPr>
          <a:xfrm>
            <a:off x="3770871" y="3986221"/>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31" name="Rounded Rectangle 30">
            <a:extLst>
              <a:ext uri="{FF2B5EF4-FFF2-40B4-BE49-F238E27FC236}">
                <a16:creationId xmlns:a16="http://schemas.microsoft.com/office/drawing/2014/main" id="{1AB8C921-2D30-104D-95B2-E69B3EAF6DD6}"/>
              </a:ext>
            </a:extLst>
          </p:cNvPr>
          <p:cNvSpPr/>
          <p:nvPr/>
        </p:nvSpPr>
        <p:spPr>
          <a:xfrm>
            <a:off x="5238063" y="4975067"/>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9D30330-69BD-604A-BF59-EF5EB60DB4F6}"/>
              </a:ext>
            </a:extLst>
          </p:cNvPr>
          <p:cNvSpPr/>
          <p:nvPr/>
        </p:nvSpPr>
        <p:spPr>
          <a:xfrm>
            <a:off x="5333315"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50A6912-43D6-A446-B1DD-D5B35D5F699B}"/>
              </a:ext>
            </a:extLst>
          </p:cNvPr>
          <p:cNvSpPr/>
          <p:nvPr/>
        </p:nvSpPr>
        <p:spPr>
          <a:xfrm>
            <a:off x="5646281"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807B95-6B33-5442-B515-68A6FC9DBAFD}"/>
              </a:ext>
            </a:extLst>
          </p:cNvPr>
          <p:cNvSpPr/>
          <p:nvPr/>
        </p:nvSpPr>
        <p:spPr>
          <a:xfrm>
            <a:off x="5959247"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DD349F-11BA-564D-8CA7-0E1346679CF4}"/>
              </a:ext>
            </a:extLst>
          </p:cNvPr>
          <p:cNvSpPr/>
          <p:nvPr/>
        </p:nvSpPr>
        <p:spPr>
          <a:xfrm>
            <a:off x="6272213"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B04B249-D630-8842-A6B3-EF2D48B13775}"/>
              </a:ext>
            </a:extLst>
          </p:cNvPr>
          <p:cNvSpPr/>
          <p:nvPr/>
        </p:nvSpPr>
        <p:spPr>
          <a:xfrm>
            <a:off x="6566134"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FE01744-1F02-BA43-8D59-054C9C0CB6A3}"/>
              </a:ext>
            </a:extLst>
          </p:cNvPr>
          <p:cNvSpPr/>
          <p:nvPr/>
        </p:nvSpPr>
        <p:spPr>
          <a:xfrm>
            <a:off x="6879100"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E273EB41-C8E4-D241-8F6F-EA094D2602EF}"/>
              </a:ext>
            </a:extLst>
          </p:cNvPr>
          <p:cNvSpPr txBox="1">
            <a:spLocks/>
          </p:cNvSpPr>
          <p:nvPr/>
        </p:nvSpPr>
        <p:spPr>
          <a:xfrm>
            <a:off x="3585520" y="4879032"/>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queen</a:t>
            </a:r>
          </a:p>
        </p:txBody>
      </p:sp>
      <p:sp>
        <p:nvSpPr>
          <p:cNvPr id="39" name="Rounded Rectangle 38">
            <a:extLst>
              <a:ext uri="{FF2B5EF4-FFF2-40B4-BE49-F238E27FC236}">
                <a16:creationId xmlns:a16="http://schemas.microsoft.com/office/drawing/2014/main" id="{C1E02557-5ECA-324D-827F-75CE1A6E4245}"/>
              </a:ext>
            </a:extLst>
          </p:cNvPr>
          <p:cNvSpPr/>
          <p:nvPr/>
        </p:nvSpPr>
        <p:spPr>
          <a:xfrm>
            <a:off x="5238063" y="3213081"/>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734B7F5-0880-3B44-A344-D00E57388CB2}"/>
              </a:ext>
            </a:extLst>
          </p:cNvPr>
          <p:cNvSpPr/>
          <p:nvPr/>
        </p:nvSpPr>
        <p:spPr>
          <a:xfrm>
            <a:off x="5333315"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5897A7A-D87C-B14D-971F-8C3490451E15}"/>
              </a:ext>
            </a:extLst>
          </p:cNvPr>
          <p:cNvSpPr/>
          <p:nvPr/>
        </p:nvSpPr>
        <p:spPr>
          <a:xfrm>
            <a:off x="5646281"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559D75-D31B-BD48-829B-857B46C63F03}"/>
              </a:ext>
            </a:extLst>
          </p:cNvPr>
          <p:cNvSpPr/>
          <p:nvPr/>
        </p:nvSpPr>
        <p:spPr>
          <a:xfrm>
            <a:off x="5959247"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B785C0-94F9-EE4F-AC7C-BBE21561C225}"/>
              </a:ext>
            </a:extLst>
          </p:cNvPr>
          <p:cNvSpPr/>
          <p:nvPr/>
        </p:nvSpPr>
        <p:spPr>
          <a:xfrm>
            <a:off x="6272213"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433266-E2DB-8A43-909F-62B4E34AA9C7}"/>
              </a:ext>
            </a:extLst>
          </p:cNvPr>
          <p:cNvSpPr/>
          <p:nvPr/>
        </p:nvSpPr>
        <p:spPr>
          <a:xfrm>
            <a:off x="6566134"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4C055CD-BFEF-2D41-9014-85CDF067A70F}"/>
              </a:ext>
            </a:extLst>
          </p:cNvPr>
          <p:cNvSpPr/>
          <p:nvPr/>
        </p:nvSpPr>
        <p:spPr>
          <a:xfrm>
            <a:off x="6879100"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9ABAA4B4-47D7-1042-858B-D56F590357F4}"/>
              </a:ext>
            </a:extLst>
          </p:cNvPr>
          <p:cNvSpPr txBox="1">
            <a:spLocks/>
          </p:cNvSpPr>
          <p:nvPr/>
        </p:nvSpPr>
        <p:spPr>
          <a:xfrm>
            <a:off x="4191001" y="3077156"/>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47" name="Content Placeholder 2">
            <a:extLst>
              <a:ext uri="{FF2B5EF4-FFF2-40B4-BE49-F238E27FC236}">
                <a16:creationId xmlns:a16="http://schemas.microsoft.com/office/drawing/2014/main" id="{D2275526-804D-834C-A4ED-3361C3B1B643}"/>
              </a:ext>
            </a:extLst>
          </p:cNvPr>
          <p:cNvSpPr txBox="1">
            <a:spLocks/>
          </p:cNvSpPr>
          <p:nvPr/>
        </p:nvSpPr>
        <p:spPr>
          <a:xfrm>
            <a:off x="3739923" y="3816443"/>
            <a:ext cx="5267780" cy="8067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6000" b="1" dirty="0">
                <a:latin typeface="Avenir Light" panose="020B0402020203020204" pitchFamily="34" charset="77"/>
              </a:rPr>
              <a:t>____________</a:t>
            </a:r>
          </a:p>
        </p:txBody>
      </p:sp>
      <p:sp>
        <p:nvSpPr>
          <p:cNvPr id="48" name="Content Placeholder 2">
            <a:extLst>
              <a:ext uri="{FF2B5EF4-FFF2-40B4-BE49-F238E27FC236}">
                <a16:creationId xmlns:a16="http://schemas.microsoft.com/office/drawing/2014/main" id="{89B4F0EF-0C35-9A4E-BB0C-0445A9DA0FD5}"/>
              </a:ext>
            </a:extLst>
          </p:cNvPr>
          <p:cNvSpPr txBox="1">
            <a:spLocks/>
          </p:cNvSpPr>
          <p:nvPr/>
        </p:nvSpPr>
        <p:spPr>
          <a:xfrm>
            <a:off x="5946094" y="3297550"/>
            <a:ext cx="907253" cy="776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4800" b="1" dirty="0">
                <a:solidFill>
                  <a:srgbClr val="C00000"/>
                </a:solidFill>
                <a:latin typeface="Avenir Light" panose="020B0402020203020204" pitchFamily="34" charset="77"/>
              </a:rPr>
              <a:t>+</a:t>
            </a:r>
          </a:p>
        </p:txBody>
      </p:sp>
      <p:sp>
        <p:nvSpPr>
          <p:cNvPr id="49" name="Content Placeholder 2">
            <a:extLst>
              <a:ext uri="{FF2B5EF4-FFF2-40B4-BE49-F238E27FC236}">
                <a16:creationId xmlns:a16="http://schemas.microsoft.com/office/drawing/2014/main" id="{1343EEE0-C329-C247-B1B9-F89B60527E37}"/>
              </a:ext>
            </a:extLst>
          </p:cNvPr>
          <p:cNvSpPr txBox="1">
            <a:spLocks/>
          </p:cNvSpPr>
          <p:nvPr/>
        </p:nvSpPr>
        <p:spPr>
          <a:xfrm>
            <a:off x="6021786" y="2394832"/>
            <a:ext cx="907253" cy="776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4800" b="1" dirty="0">
                <a:solidFill>
                  <a:srgbClr val="C00000"/>
                </a:solidFill>
                <a:latin typeface="Avenir Light" panose="020B0402020203020204" pitchFamily="34" charset="77"/>
              </a:rPr>
              <a:t>-</a:t>
            </a:r>
          </a:p>
        </p:txBody>
      </p:sp>
      <p:sp>
        <p:nvSpPr>
          <p:cNvPr id="50" name="Content Placeholder 2">
            <a:extLst>
              <a:ext uri="{FF2B5EF4-FFF2-40B4-BE49-F238E27FC236}">
                <a16:creationId xmlns:a16="http://schemas.microsoft.com/office/drawing/2014/main" id="{4EF9E8EE-726B-A54A-B015-DC57348F24C3}"/>
              </a:ext>
            </a:extLst>
          </p:cNvPr>
          <p:cNvSpPr txBox="1">
            <a:spLocks/>
          </p:cNvSpPr>
          <p:nvPr/>
        </p:nvSpPr>
        <p:spPr>
          <a:xfrm>
            <a:off x="3366362" y="4554476"/>
            <a:ext cx="918503" cy="8412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6000" b="1" dirty="0">
                <a:latin typeface="Avenir Light" panose="020B0402020203020204" pitchFamily="34" charset="77"/>
              </a:rPr>
              <a:t>~</a:t>
            </a:r>
          </a:p>
        </p:txBody>
      </p:sp>
      <p:sp>
        <p:nvSpPr>
          <p:cNvPr id="5" name="Rectangle 4">
            <a:extLst>
              <a:ext uri="{FF2B5EF4-FFF2-40B4-BE49-F238E27FC236}">
                <a16:creationId xmlns:a16="http://schemas.microsoft.com/office/drawing/2014/main" id="{13400D02-4BED-CC45-A383-CFC219413664}"/>
              </a:ext>
            </a:extLst>
          </p:cNvPr>
          <p:cNvSpPr/>
          <p:nvPr/>
        </p:nvSpPr>
        <p:spPr>
          <a:xfrm>
            <a:off x="228222" y="6209357"/>
            <a:ext cx="10161373" cy="461665"/>
          </a:xfrm>
          <a:prstGeom prst="rect">
            <a:avLst/>
          </a:prstGeom>
        </p:spPr>
        <p:txBody>
          <a:bodyPr wrap="square">
            <a:spAutoFit/>
          </a:bodyPr>
          <a:lstStyle/>
          <a:p>
            <a:r>
              <a:rPr lang="en-US" sz="1200" dirty="0"/>
              <a:t>Word2vec: </a:t>
            </a:r>
            <a:r>
              <a:rPr lang="en-US" sz="1200" dirty="0">
                <a:hlinkClick r:id="rId2"/>
              </a:rPr>
              <a:t>https://papers.nips.cc/paper/5021-distributed-representations-of-words-and-phrases-and-their-compositionality.pdf</a:t>
            </a:r>
            <a:endParaRPr lang="en-US" sz="1200" dirty="0"/>
          </a:p>
          <a:p>
            <a:r>
              <a:rPr lang="en-US" sz="1200" dirty="0" err="1"/>
              <a:t>GloVe</a:t>
            </a:r>
            <a:r>
              <a:rPr lang="en-US" sz="1200" dirty="0"/>
              <a:t>: </a:t>
            </a:r>
            <a:r>
              <a:rPr lang="en-US" sz="1200" dirty="0">
                <a:hlinkClick r:id="rId3"/>
              </a:rPr>
              <a:t>https://www.aclweb.org/anthology/D14-1162.pdf</a:t>
            </a:r>
            <a:r>
              <a:rPr lang="en-US" sz="1200" dirty="0"/>
              <a:t> </a:t>
            </a:r>
          </a:p>
        </p:txBody>
      </p:sp>
    </p:spTree>
    <p:extLst>
      <p:ext uri="{BB962C8B-B14F-4D97-AF65-F5344CB8AC3E}">
        <p14:creationId xmlns:p14="http://schemas.microsoft.com/office/powerpoint/2010/main" val="3705016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1681848" y="109451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These word embeddings are so rich that you get nice properties:</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238063" y="2393032"/>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333315"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646281"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959247"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6272213"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9B51590-E8F0-EB4E-B97D-89FF48585F3C}"/>
              </a:ext>
            </a:extLst>
          </p:cNvPr>
          <p:cNvSpPr/>
          <p:nvPr/>
        </p:nvSpPr>
        <p:spPr>
          <a:xfrm>
            <a:off x="6566134"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9BAB0C-9BFA-1D42-99A4-02FFFADB23D5}"/>
              </a:ext>
            </a:extLst>
          </p:cNvPr>
          <p:cNvSpPr/>
          <p:nvPr/>
        </p:nvSpPr>
        <p:spPr>
          <a:xfrm>
            <a:off x="6879100" y="2450182"/>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4191001" y="2257107"/>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king</a:t>
            </a:r>
          </a:p>
        </p:txBody>
      </p:sp>
      <p:sp>
        <p:nvSpPr>
          <p:cNvPr id="21" name="Rounded Rectangle 20">
            <a:extLst>
              <a:ext uri="{FF2B5EF4-FFF2-40B4-BE49-F238E27FC236}">
                <a16:creationId xmlns:a16="http://schemas.microsoft.com/office/drawing/2014/main" id="{BBC5C9B8-17A8-EA4B-8E01-955771168F5F}"/>
              </a:ext>
            </a:extLst>
          </p:cNvPr>
          <p:cNvSpPr/>
          <p:nvPr/>
        </p:nvSpPr>
        <p:spPr>
          <a:xfrm>
            <a:off x="5238063" y="4122146"/>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03527A7-2461-954E-94C6-AF087837B5FE}"/>
              </a:ext>
            </a:extLst>
          </p:cNvPr>
          <p:cNvSpPr/>
          <p:nvPr/>
        </p:nvSpPr>
        <p:spPr>
          <a:xfrm>
            <a:off x="5333315"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DA4AC67-DA17-1A4C-91B3-B4C2E2191AD7}"/>
              </a:ext>
            </a:extLst>
          </p:cNvPr>
          <p:cNvSpPr/>
          <p:nvPr/>
        </p:nvSpPr>
        <p:spPr>
          <a:xfrm>
            <a:off x="5646281"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03356E-3727-D34A-96DD-0A49E934847A}"/>
              </a:ext>
            </a:extLst>
          </p:cNvPr>
          <p:cNvSpPr/>
          <p:nvPr/>
        </p:nvSpPr>
        <p:spPr>
          <a:xfrm>
            <a:off x="5959247"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64A9504-51A8-EC4B-8939-EA183D99CC50}"/>
              </a:ext>
            </a:extLst>
          </p:cNvPr>
          <p:cNvSpPr/>
          <p:nvPr/>
        </p:nvSpPr>
        <p:spPr>
          <a:xfrm>
            <a:off x="6272213"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3526BDE-4AFC-1A40-B588-A50B4A8011C6}"/>
              </a:ext>
            </a:extLst>
          </p:cNvPr>
          <p:cNvSpPr/>
          <p:nvPr/>
        </p:nvSpPr>
        <p:spPr>
          <a:xfrm>
            <a:off x="6566134"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86C0E3-1FB9-3E4D-9AA1-BDC084CA34C1}"/>
              </a:ext>
            </a:extLst>
          </p:cNvPr>
          <p:cNvSpPr/>
          <p:nvPr/>
        </p:nvSpPr>
        <p:spPr>
          <a:xfrm>
            <a:off x="6879100" y="4179296"/>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70BA4AB7-E52E-2044-B68A-D78CCF22F331}"/>
              </a:ext>
            </a:extLst>
          </p:cNvPr>
          <p:cNvSpPr txBox="1">
            <a:spLocks/>
          </p:cNvSpPr>
          <p:nvPr/>
        </p:nvSpPr>
        <p:spPr>
          <a:xfrm>
            <a:off x="3770871" y="3986221"/>
            <a:ext cx="124803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woman</a:t>
            </a:r>
          </a:p>
        </p:txBody>
      </p:sp>
      <p:sp>
        <p:nvSpPr>
          <p:cNvPr id="31" name="Rounded Rectangle 30">
            <a:extLst>
              <a:ext uri="{FF2B5EF4-FFF2-40B4-BE49-F238E27FC236}">
                <a16:creationId xmlns:a16="http://schemas.microsoft.com/office/drawing/2014/main" id="{1AB8C921-2D30-104D-95B2-E69B3EAF6DD6}"/>
              </a:ext>
            </a:extLst>
          </p:cNvPr>
          <p:cNvSpPr/>
          <p:nvPr/>
        </p:nvSpPr>
        <p:spPr>
          <a:xfrm>
            <a:off x="5238063" y="4975067"/>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9D30330-69BD-604A-BF59-EF5EB60DB4F6}"/>
              </a:ext>
            </a:extLst>
          </p:cNvPr>
          <p:cNvSpPr/>
          <p:nvPr/>
        </p:nvSpPr>
        <p:spPr>
          <a:xfrm>
            <a:off x="5333315"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50A6912-43D6-A446-B1DD-D5B35D5F699B}"/>
              </a:ext>
            </a:extLst>
          </p:cNvPr>
          <p:cNvSpPr/>
          <p:nvPr/>
        </p:nvSpPr>
        <p:spPr>
          <a:xfrm>
            <a:off x="5646281"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807B95-6B33-5442-B515-68A6FC9DBAFD}"/>
              </a:ext>
            </a:extLst>
          </p:cNvPr>
          <p:cNvSpPr/>
          <p:nvPr/>
        </p:nvSpPr>
        <p:spPr>
          <a:xfrm>
            <a:off x="5959247"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DD349F-11BA-564D-8CA7-0E1346679CF4}"/>
              </a:ext>
            </a:extLst>
          </p:cNvPr>
          <p:cNvSpPr/>
          <p:nvPr/>
        </p:nvSpPr>
        <p:spPr>
          <a:xfrm>
            <a:off x="6272213"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B04B249-D630-8842-A6B3-EF2D48B13775}"/>
              </a:ext>
            </a:extLst>
          </p:cNvPr>
          <p:cNvSpPr/>
          <p:nvPr/>
        </p:nvSpPr>
        <p:spPr>
          <a:xfrm>
            <a:off x="6566134"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FE01744-1F02-BA43-8D59-054C9C0CB6A3}"/>
              </a:ext>
            </a:extLst>
          </p:cNvPr>
          <p:cNvSpPr/>
          <p:nvPr/>
        </p:nvSpPr>
        <p:spPr>
          <a:xfrm>
            <a:off x="6879100" y="5032217"/>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E273EB41-C8E4-D241-8F6F-EA094D2602EF}"/>
              </a:ext>
            </a:extLst>
          </p:cNvPr>
          <p:cNvSpPr txBox="1">
            <a:spLocks/>
          </p:cNvSpPr>
          <p:nvPr/>
        </p:nvSpPr>
        <p:spPr>
          <a:xfrm>
            <a:off x="3585520" y="4879032"/>
            <a:ext cx="1433385"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queen</a:t>
            </a:r>
          </a:p>
        </p:txBody>
      </p:sp>
      <p:sp>
        <p:nvSpPr>
          <p:cNvPr id="39" name="Rounded Rectangle 38">
            <a:extLst>
              <a:ext uri="{FF2B5EF4-FFF2-40B4-BE49-F238E27FC236}">
                <a16:creationId xmlns:a16="http://schemas.microsoft.com/office/drawing/2014/main" id="{C1E02557-5ECA-324D-827F-75CE1A6E4245}"/>
              </a:ext>
            </a:extLst>
          </p:cNvPr>
          <p:cNvSpPr/>
          <p:nvPr/>
        </p:nvSpPr>
        <p:spPr>
          <a:xfrm>
            <a:off x="5238063" y="3213081"/>
            <a:ext cx="193130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734B7F5-0880-3B44-A344-D00E57388CB2}"/>
              </a:ext>
            </a:extLst>
          </p:cNvPr>
          <p:cNvSpPr/>
          <p:nvPr/>
        </p:nvSpPr>
        <p:spPr>
          <a:xfrm>
            <a:off x="5333315"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5897A7A-D87C-B14D-971F-8C3490451E15}"/>
              </a:ext>
            </a:extLst>
          </p:cNvPr>
          <p:cNvSpPr/>
          <p:nvPr/>
        </p:nvSpPr>
        <p:spPr>
          <a:xfrm>
            <a:off x="5646281"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3559D75-D31B-BD48-829B-857B46C63F03}"/>
              </a:ext>
            </a:extLst>
          </p:cNvPr>
          <p:cNvSpPr/>
          <p:nvPr/>
        </p:nvSpPr>
        <p:spPr>
          <a:xfrm>
            <a:off x="5959247"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B785C0-94F9-EE4F-AC7C-BBE21561C225}"/>
              </a:ext>
            </a:extLst>
          </p:cNvPr>
          <p:cNvSpPr/>
          <p:nvPr/>
        </p:nvSpPr>
        <p:spPr>
          <a:xfrm>
            <a:off x="6272213"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1433266-E2DB-8A43-909F-62B4E34AA9C7}"/>
              </a:ext>
            </a:extLst>
          </p:cNvPr>
          <p:cNvSpPr/>
          <p:nvPr/>
        </p:nvSpPr>
        <p:spPr>
          <a:xfrm>
            <a:off x="6566134"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4C055CD-BFEF-2D41-9014-85CDF067A70F}"/>
              </a:ext>
            </a:extLst>
          </p:cNvPr>
          <p:cNvSpPr/>
          <p:nvPr/>
        </p:nvSpPr>
        <p:spPr>
          <a:xfrm>
            <a:off x="6879100" y="3270231"/>
            <a:ext cx="203200" cy="203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9ABAA4B4-47D7-1042-858B-D56F590357F4}"/>
              </a:ext>
            </a:extLst>
          </p:cNvPr>
          <p:cNvSpPr txBox="1">
            <a:spLocks/>
          </p:cNvSpPr>
          <p:nvPr/>
        </p:nvSpPr>
        <p:spPr>
          <a:xfrm>
            <a:off x="4191001" y="3077156"/>
            <a:ext cx="827904" cy="50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man</a:t>
            </a:r>
          </a:p>
        </p:txBody>
      </p:sp>
      <p:sp>
        <p:nvSpPr>
          <p:cNvPr id="47" name="Content Placeholder 2">
            <a:extLst>
              <a:ext uri="{FF2B5EF4-FFF2-40B4-BE49-F238E27FC236}">
                <a16:creationId xmlns:a16="http://schemas.microsoft.com/office/drawing/2014/main" id="{D2275526-804D-834C-A4ED-3361C3B1B643}"/>
              </a:ext>
            </a:extLst>
          </p:cNvPr>
          <p:cNvSpPr txBox="1">
            <a:spLocks/>
          </p:cNvSpPr>
          <p:nvPr/>
        </p:nvSpPr>
        <p:spPr>
          <a:xfrm>
            <a:off x="3739923" y="3816443"/>
            <a:ext cx="5267780" cy="8067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6000" b="1" dirty="0">
                <a:latin typeface="Avenir Light" panose="020B0402020203020204" pitchFamily="34" charset="77"/>
              </a:rPr>
              <a:t>____________</a:t>
            </a:r>
          </a:p>
        </p:txBody>
      </p:sp>
      <p:sp>
        <p:nvSpPr>
          <p:cNvPr id="48" name="Content Placeholder 2">
            <a:extLst>
              <a:ext uri="{FF2B5EF4-FFF2-40B4-BE49-F238E27FC236}">
                <a16:creationId xmlns:a16="http://schemas.microsoft.com/office/drawing/2014/main" id="{89B4F0EF-0C35-9A4E-BB0C-0445A9DA0FD5}"/>
              </a:ext>
            </a:extLst>
          </p:cNvPr>
          <p:cNvSpPr txBox="1">
            <a:spLocks/>
          </p:cNvSpPr>
          <p:nvPr/>
        </p:nvSpPr>
        <p:spPr>
          <a:xfrm>
            <a:off x="5946094" y="3297550"/>
            <a:ext cx="907253" cy="776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4800" b="1" dirty="0">
                <a:solidFill>
                  <a:srgbClr val="C00000"/>
                </a:solidFill>
                <a:latin typeface="Avenir Light" panose="020B0402020203020204" pitchFamily="34" charset="77"/>
              </a:rPr>
              <a:t>+</a:t>
            </a:r>
          </a:p>
        </p:txBody>
      </p:sp>
      <p:sp>
        <p:nvSpPr>
          <p:cNvPr id="49" name="Content Placeholder 2">
            <a:extLst>
              <a:ext uri="{FF2B5EF4-FFF2-40B4-BE49-F238E27FC236}">
                <a16:creationId xmlns:a16="http://schemas.microsoft.com/office/drawing/2014/main" id="{1343EEE0-C329-C247-B1B9-F89B60527E37}"/>
              </a:ext>
            </a:extLst>
          </p:cNvPr>
          <p:cNvSpPr txBox="1">
            <a:spLocks/>
          </p:cNvSpPr>
          <p:nvPr/>
        </p:nvSpPr>
        <p:spPr>
          <a:xfrm>
            <a:off x="6021786" y="2394832"/>
            <a:ext cx="907253" cy="776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4800" b="1" dirty="0">
                <a:solidFill>
                  <a:srgbClr val="C00000"/>
                </a:solidFill>
                <a:latin typeface="Avenir Light" panose="020B0402020203020204" pitchFamily="34" charset="77"/>
              </a:rPr>
              <a:t>-</a:t>
            </a:r>
          </a:p>
        </p:txBody>
      </p:sp>
      <p:sp>
        <p:nvSpPr>
          <p:cNvPr id="50" name="Content Placeholder 2">
            <a:extLst>
              <a:ext uri="{FF2B5EF4-FFF2-40B4-BE49-F238E27FC236}">
                <a16:creationId xmlns:a16="http://schemas.microsoft.com/office/drawing/2014/main" id="{4EF9E8EE-726B-A54A-B015-DC57348F24C3}"/>
              </a:ext>
            </a:extLst>
          </p:cNvPr>
          <p:cNvSpPr txBox="1">
            <a:spLocks/>
          </p:cNvSpPr>
          <p:nvPr/>
        </p:nvSpPr>
        <p:spPr>
          <a:xfrm>
            <a:off x="3366362" y="4554476"/>
            <a:ext cx="918503" cy="8412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6000" b="1" dirty="0">
                <a:latin typeface="Avenir Light" panose="020B0402020203020204" pitchFamily="34" charset="77"/>
              </a:rPr>
              <a:t>~</a:t>
            </a:r>
          </a:p>
        </p:txBody>
      </p:sp>
      <p:sp>
        <p:nvSpPr>
          <p:cNvPr id="5" name="Rectangle 4">
            <a:extLst>
              <a:ext uri="{FF2B5EF4-FFF2-40B4-BE49-F238E27FC236}">
                <a16:creationId xmlns:a16="http://schemas.microsoft.com/office/drawing/2014/main" id="{13400D02-4BED-CC45-A383-CFC219413664}"/>
              </a:ext>
            </a:extLst>
          </p:cNvPr>
          <p:cNvSpPr/>
          <p:nvPr/>
        </p:nvSpPr>
        <p:spPr>
          <a:xfrm>
            <a:off x="228222" y="6209357"/>
            <a:ext cx="10161373" cy="461665"/>
          </a:xfrm>
          <a:prstGeom prst="rect">
            <a:avLst/>
          </a:prstGeom>
        </p:spPr>
        <p:txBody>
          <a:bodyPr wrap="square">
            <a:spAutoFit/>
          </a:bodyPr>
          <a:lstStyle/>
          <a:p>
            <a:r>
              <a:rPr lang="en-US" sz="1200" dirty="0"/>
              <a:t>Word2vec: </a:t>
            </a:r>
            <a:r>
              <a:rPr lang="en-US" sz="1200" dirty="0">
                <a:hlinkClick r:id="rId2"/>
              </a:rPr>
              <a:t>https://papers.nips.cc/paper/5021-distributed-representations-of-words-and-phrases-and-their-compositionality.pdf</a:t>
            </a:r>
            <a:endParaRPr lang="en-US" sz="1200" dirty="0"/>
          </a:p>
          <a:p>
            <a:r>
              <a:rPr lang="en-US" sz="1200" dirty="0" err="1"/>
              <a:t>GloVe</a:t>
            </a:r>
            <a:r>
              <a:rPr lang="en-US" sz="1200" dirty="0"/>
              <a:t>: </a:t>
            </a:r>
            <a:r>
              <a:rPr lang="en-US" sz="1200" dirty="0">
                <a:hlinkClick r:id="rId3"/>
              </a:rPr>
              <a:t>https://www.aclweb.org/anthology/D14-1162.pdf</a:t>
            </a:r>
            <a:r>
              <a:rPr lang="en-US" sz="1200" dirty="0"/>
              <a:t> </a:t>
            </a:r>
          </a:p>
        </p:txBody>
      </p:sp>
      <p:sp>
        <p:nvSpPr>
          <p:cNvPr id="53" name="Rectangle 52">
            <a:extLst>
              <a:ext uri="{FF2B5EF4-FFF2-40B4-BE49-F238E27FC236}">
                <a16:creationId xmlns:a16="http://schemas.microsoft.com/office/drawing/2014/main" id="{670A98A1-802E-0E42-BA21-C1EAA79182AD}"/>
              </a:ext>
            </a:extLst>
          </p:cNvPr>
          <p:cNvSpPr/>
          <p:nvPr/>
        </p:nvSpPr>
        <p:spPr>
          <a:xfrm>
            <a:off x="167889" y="186978"/>
            <a:ext cx="11856222" cy="648404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104C32A4-B6D9-A14F-940D-7C992CCFA060}"/>
              </a:ext>
            </a:extLst>
          </p:cNvPr>
          <p:cNvSpPr/>
          <p:nvPr/>
        </p:nvSpPr>
        <p:spPr>
          <a:xfrm>
            <a:off x="1973865" y="1666596"/>
            <a:ext cx="7970764" cy="3749683"/>
          </a:xfrm>
          <a:custGeom>
            <a:avLst/>
            <a:gdLst>
              <a:gd name="connsiteX0" fmla="*/ 525272 w 4270217"/>
              <a:gd name="connsiteY0" fmla="*/ 348343 h 1284514"/>
              <a:gd name="connsiteX1" fmla="*/ 601472 w 4270217"/>
              <a:gd name="connsiteY1" fmla="*/ 272143 h 1284514"/>
              <a:gd name="connsiteX2" fmla="*/ 623243 w 4270217"/>
              <a:gd name="connsiteY2" fmla="*/ 239486 h 1284514"/>
              <a:gd name="connsiteX3" fmla="*/ 645014 w 4270217"/>
              <a:gd name="connsiteY3" fmla="*/ 217714 h 1284514"/>
              <a:gd name="connsiteX4" fmla="*/ 688557 w 4270217"/>
              <a:gd name="connsiteY4" fmla="*/ 152400 h 1284514"/>
              <a:gd name="connsiteX5" fmla="*/ 753872 w 4270217"/>
              <a:gd name="connsiteY5" fmla="*/ 87086 h 1284514"/>
              <a:gd name="connsiteX6" fmla="*/ 775643 w 4270217"/>
              <a:gd name="connsiteY6" fmla="*/ 65314 h 1284514"/>
              <a:gd name="connsiteX7" fmla="*/ 808300 w 4270217"/>
              <a:gd name="connsiteY7" fmla="*/ 87086 h 1284514"/>
              <a:gd name="connsiteX8" fmla="*/ 830072 w 4270217"/>
              <a:gd name="connsiteY8" fmla="*/ 108857 h 1284514"/>
              <a:gd name="connsiteX9" fmla="*/ 895386 w 4270217"/>
              <a:gd name="connsiteY9" fmla="*/ 152400 h 1284514"/>
              <a:gd name="connsiteX10" fmla="*/ 928043 w 4270217"/>
              <a:gd name="connsiteY10" fmla="*/ 174172 h 1284514"/>
              <a:gd name="connsiteX11" fmla="*/ 960700 w 4270217"/>
              <a:gd name="connsiteY11" fmla="*/ 195943 h 1284514"/>
              <a:gd name="connsiteX12" fmla="*/ 1026014 w 4270217"/>
              <a:gd name="connsiteY12" fmla="*/ 217714 h 1284514"/>
              <a:gd name="connsiteX13" fmla="*/ 1058672 w 4270217"/>
              <a:gd name="connsiteY13" fmla="*/ 239486 h 1284514"/>
              <a:gd name="connsiteX14" fmla="*/ 1178414 w 4270217"/>
              <a:gd name="connsiteY14" fmla="*/ 239486 h 1284514"/>
              <a:gd name="connsiteX15" fmla="*/ 1243729 w 4270217"/>
              <a:gd name="connsiteY15" fmla="*/ 217714 h 1284514"/>
              <a:gd name="connsiteX16" fmla="*/ 1309043 w 4270217"/>
              <a:gd name="connsiteY16" fmla="*/ 174172 h 1284514"/>
              <a:gd name="connsiteX17" fmla="*/ 1330814 w 4270217"/>
              <a:gd name="connsiteY17" fmla="*/ 152400 h 1284514"/>
              <a:gd name="connsiteX18" fmla="*/ 1374357 w 4270217"/>
              <a:gd name="connsiteY18" fmla="*/ 119743 h 1284514"/>
              <a:gd name="connsiteX19" fmla="*/ 1417900 w 4270217"/>
              <a:gd name="connsiteY19" fmla="*/ 76200 h 1284514"/>
              <a:gd name="connsiteX20" fmla="*/ 1472329 w 4270217"/>
              <a:gd name="connsiteY20" fmla="*/ 32657 h 1284514"/>
              <a:gd name="connsiteX21" fmla="*/ 1515872 w 4270217"/>
              <a:gd name="connsiteY21" fmla="*/ 76200 h 1284514"/>
              <a:gd name="connsiteX22" fmla="*/ 1548529 w 4270217"/>
              <a:gd name="connsiteY22" fmla="*/ 130629 h 1284514"/>
              <a:gd name="connsiteX23" fmla="*/ 1613843 w 4270217"/>
              <a:gd name="connsiteY23" fmla="*/ 76200 h 1284514"/>
              <a:gd name="connsiteX24" fmla="*/ 1646500 w 4270217"/>
              <a:gd name="connsiteY24" fmla="*/ 54429 h 1284514"/>
              <a:gd name="connsiteX25" fmla="*/ 1700929 w 4270217"/>
              <a:gd name="connsiteY25" fmla="*/ 10886 h 1284514"/>
              <a:gd name="connsiteX26" fmla="*/ 1733586 w 4270217"/>
              <a:gd name="connsiteY26" fmla="*/ 0 h 1284514"/>
              <a:gd name="connsiteX27" fmla="*/ 1798900 w 4270217"/>
              <a:gd name="connsiteY27" fmla="*/ 21772 h 1284514"/>
              <a:gd name="connsiteX28" fmla="*/ 1820672 w 4270217"/>
              <a:gd name="connsiteY28" fmla="*/ 43543 h 1284514"/>
              <a:gd name="connsiteX29" fmla="*/ 1918643 w 4270217"/>
              <a:gd name="connsiteY29" fmla="*/ 97972 h 1284514"/>
              <a:gd name="connsiteX30" fmla="*/ 1983957 w 4270217"/>
              <a:gd name="connsiteY30" fmla="*/ 141514 h 1284514"/>
              <a:gd name="connsiteX31" fmla="*/ 2038386 w 4270217"/>
              <a:gd name="connsiteY31" fmla="*/ 185057 h 1284514"/>
              <a:gd name="connsiteX32" fmla="*/ 2103700 w 4270217"/>
              <a:gd name="connsiteY32" fmla="*/ 206829 h 1284514"/>
              <a:gd name="connsiteX33" fmla="*/ 2136357 w 4270217"/>
              <a:gd name="connsiteY33" fmla="*/ 217714 h 1284514"/>
              <a:gd name="connsiteX34" fmla="*/ 2169014 w 4270217"/>
              <a:gd name="connsiteY34" fmla="*/ 228600 h 1284514"/>
              <a:gd name="connsiteX35" fmla="*/ 2299643 w 4270217"/>
              <a:gd name="connsiteY35" fmla="*/ 195943 h 1284514"/>
              <a:gd name="connsiteX36" fmla="*/ 2332300 w 4270217"/>
              <a:gd name="connsiteY36" fmla="*/ 185057 h 1284514"/>
              <a:gd name="connsiteX37" fmla="*/ 2364957 w 4270217"/>
              <a:gd name="connsiteY37" fmla="*/ 174172 h 1284514"/>
              <a:gd name="connsiteX38" fmla="*/ 2386729 w 4270217"/>
              <a:gd name="connsiteY38" fmla="*/ 152400 h 1284514"/>
              <a:gd name="connsiteX39" fmla="*/ 2452043 w 4270217"/>
              <a:gd name="connsiteY39" fmla="*/ 130629 h 1284514"/>
              <a:gd name="connsiteX40" fmla="*/ 2484700 w 4270217"/>
              <a:gd name="connsiteY40" fmla="*/ 108857 h 1284514"/>
              <a:gd name="connsiteX41" fmla="*/ 2506472 w 4270217"/>
              <a:gd name="connsiteY41" fmla="*/ 87086 h 1284514"/>
              <a:gd name="connsiteX42" fmla="*/ 2571786 w 4270217"/>
              <a:gd name="connsiteY42" fmla="*/ 65314 h 1284514"/>
              <a:gd name="connsiteX43" fmla="*/ 2604443 w 4270217"/>
              <a:gd name="connsiteY43" fmla="*/ 54429 h 1284514"/>
              <a:gd name="connsiteX44" fmla="*/ 2626214 w 4270217"/>
              <a:gd name="connsiteY44" fmla="*/ 32657 h 1284514"/>
              <a:gd name="connsiteX45" fmla="*/ 2691529 w 4270217"/>
              <a:gd name="connsiteY45" fmla="*/ 65314 h 1284514"/>
              <a:gd name="connsiteX46" fmla="*/ 2724186 w 4270217"/>
              <a:gd name="connsiteY46" fmla="*/ 87086 h 1284514"/>
              <a:gd name="connsiteX47" fmla="*/ 2756843 w 4270217"/>
              <a:gd name="connsiteY47" fmla="*/ 119743 h 1284514"/>
              <a:gd name="connsiteX48" fmla="*/ 2789500 w 4270217"/>
              <a:gd name="connsiteY48" fmla="*/ 141514 h 1284514"/>
              <a:gd name="connsiteX49" fmla="*/ 2811272 w 4270217"/>
              <a:gd name="connsiteY49" fmla="*/ 163286 h 1284514"/>
              <a:gd name="connsiteX50" fmla="*/ 2843929 w 4270217"/>
              <a:gd name="connsiteY50" fmla="*/ 185057 h 1284514"/>
              <a:gd name="connsiteX51" fmla="*/ 2920129 w 4270217"/>
              <a:gd name="connsiteY51" fmla="*/ 239486 h 1284514"/>
              <a:gd name="connsiteX52" fmla="*/ 2996329 w 4270217"/>
              <a:gd name="connsiteY52" fmla="*/ 206829 h 1284514"/>
              <a:gd name="connsiteX53" fmla="*/ 3028986 w 4270217"/>
              <a:gd name="connsiteY53" fmla="*/ 195943 h 1284514"/>
              <a:gd name="connsiteX54" fmla="*/ 3072529 w 4270217"/>
              <a:gd name="connsiteY54" fmla="*/ 174172 h 1284514"/>
              <a:gd name="connsiteX55" fmla="*/ 3105186 w 4270217"/>
              <a:gd name="connsiteY55" fmla="*/ 152400 h 1284514"/>
              <a:gd name="connsiteX56" fmla="*/ 3170500 w 4270217"/>
              <a:gd name="connsiteY56" fmla="*/ 130629 h 1284514"/>
              <a:gd name="connsiteX57" fmla="*/ 3203157 w 4270217"/>
              <a:gd name="connsiteY57" fmla="*/ 119743 h 1284514"/>
              <a:gd name="connsiteX58" fmla="*/ 3246700 w 4270217"/>
              <a:gd name="connsiteY58" fmla="*/ 108857 h 1284514"/>
              <a:gd name="connsiteX59" fmla="*/ 3344672 w 4270217"/>
              <a:gd name="connsiteY59" fmla="*/ 87086 h 1284514"/>
              <a:gd name="connsiteX60" fmla="*/ 3377329 w 4270217"/>
              <a:gd name="connsiteY60" fmla="*/ 76200 h 1284514"/>
              <a:gd name="connsiteX61" fmla="*/ 3464414 w 4270217"/>
              <a:gd name="connsiteY61" fmla="*/ 185057 h 1284514"/>
              <a:gd name="connsiteX62" fmla="*/ 3486186 w 4270217"/>
              <a:gd name="connsiteY62" fmla="*/ 217714 h 1284514"/>
              <a:gd name="connsiteX63" fmla="*/ 3507957 w 4270217"/>
              <a:gd name="connsiteY63" fmla="*/ 250372 h 1284514"/>
              <a:gd name="connsiteX64" fmla="*/ 3551500 w 4270217"/>
              <a:gd name="connsiteY64" fmla="*/ 304800 h 1284514"/>
              <a:gd name="connsiteX65" fmla="*/ 3714786 w 4270217"/>
              <a:gd name="connsiteY65" fmla="*/ 228600 h 1284514"/>
              <a:gd name="connsiteX66" fmla="*/ 3747443 w 4270217"/>
              <a:gd name="connsiteY66" fmla="*/ 217714 h 1284514"/>
              <a:gd name="connsiteX67" fmla="*/ 3790986 w 4270217"/>
              <a:gd name="connsiteY67" fmla="*/ 185057 h 1284514"/>
              <a:gd name="connsiteX68" fmla="*/ 3856300 w 4270217"/>
              <a:gd name="connsiteY68" fmla="*/ 141514 h 1284514"/>
              <a:gd name="connsiteX69" fmla="*/ 3899843 w 4270217"/>
              <a:gd name="connsiteY69" fmla="*/ 206829 h 1284514"/>
              <a:gd name="connsiteX70" fmla="*/ 3921614 w 4270217"/>
              <a:gd name="connsiteY70" fmla="*/ 239486 h 1284514"/>
              <a:gd name="connsiteX71" fmla="*/ 3954272 w 4270217"/>
              <a:gd name="connsiteY71" fmla="*/ 293914 h 1284514"/>
              <a:gd name="connsiteX72" fmla="*/ 4008700 w 4270217"/>
              <a:gd name="connsiteY72" fmla="*/ 370114 h 1284514"/>
              <a:gd name="connsiteX73" fmla="*/ 4095786 w 4270217"/>
              <a:gd name="connsiteY73" fmla="*/ 381000 h 1284514"/>
              <a:gd name="connsiteX74" fmla="*/ 4248186 w 4270217"/>
              <a:gd name="connsiteY74" fmla="*/ 402772 h 1284514"/>
              <a:gd name="connsiteX75" fmla="*/ 4269957 w 4270217"/>
              <a:gd name="connsiteY75" fmla="*/ 435429 h 1284514"/>
              <a:gd name="connsiteX76" fmla="*/ 4237300 w 4270217"/>
              <a:gd name="connsiteY76" fmla="*/ 457200 h 1284514"/>
              <a:gd name="connsiteX77" fmla="*/ 4171986 w 4270217"/>
              <a:gd name="connsiteY77" fmla="*/ 533400 h 1284514"/>
              <a:gd name="connsiteX78" fmla="*/ 4150214 w 4270217"/>
              <a:gd name="connsiteY78" fmla="*/ 555172 h 1284514"/>
              <a:gd name="connsiteX79" fmla="*/ 4128443 w 4270217"/>
              <a:gd name="connsiteY79" fmla="*/ 587829 h 1284514"/>
              <a:gd name="connsiteX80" fmla="*/ 4095786 w 4270217"/>
              <a:gd name="connsiteY80" fmla="*/ 609600 h 1284514"/>
              <a:gd name="connsiteX81" fmla="*/ 4084900 w 4270217"/>
              <a:gd name="connsiteY81" fmla="*/ 642257 h 1284514"/>
              <a:gd name="connsiteX82" fmla="*/ 4139329 w 4270217"/>
              <a:gd name="connsiteY82" fmla="*/ 685800 h 1284514"/>
              <a:gd name="connsiteX83" fmla="*/ 4161100 w 4270217"/>
              <a:gd name="connsiteY83" fmla="*/ 718457 h 1284514"/>
              <a:gd name="connsiteX84" fmla="*/ 4204643 w 4270217"/>
              <a:gd name="connsiteY84" fmla="*/ 772886 h 1284514"/>
              <a:gd name="connsiteX85" fmla="*/ 4215529 w 4270217"/>
              <a:gd name="connsiteY85" fmla="*/ 805543 h 1284514"/>
              <a:gd name="connsiteX86" fmla="*/ 4095786 w 4270217"/>
              <a:gd name="connsiteY86" fmla="*/ 805543 h 1284514"/>
              <a:gd name="connsiteX87" fmla="*/ 3888957 w 4270217"/>
              <a:gd name="connsiteY87" fmla="*/ 816429 h 1284514"/>
              <a:gd name="connsiteX88" fmla="*/ 3921614 w 4270217"/>
              <a:gd name="connsiteY88" fmla="*/ 968829 h 1284514"/>
              <a:gd name="connsiteX89" fmla="*/ 3943386 w 4270217"/>
              <a:gd name="connsiteY89" fmla="*/ 1034143 h 1284514"/>
              <a:gd name="connsiteX90" fmla="*/ 3954272 w 4270217"/>
              <a:gd name="connsiteY90" fmla="*/ 1066800 h 1284514"/>
              <a:gd name="connsiteX91" fmla="*/ 3954272 w 4270217"/>
              <a:gd name="connsiteY91" fmla="*/ 1273629 h 1284514"/>
              <a:gd name="connsiteX92" fmla="*/ 3910729 w 4270217"/>
              <a:gd name="connsiteY92" fmla="*/ 1251857 h 1284514"/>
              <a:gd name="connsiteX93" fmla="*/ 3747443 w 4270217"/>
              <a:gd name="connsiteY93" fmla="*/ 1143000 h 1284514"/>
              <a:gd name="connsiteX94" fmla="*/ 3595043 w 4270217"/>
              <a:gd name="connsiteY94" fmla="*/ 1066800 h 1284514"/>
              <a:gd name="connsiteX95" fmla="*/ 3551500 w 4270217"/>
              <a:gd name="connsiteY95" fmla="*/ 1045029 h 1284514"/>
              <a:gd name="connsiteX96" fmla="*/ 3464414 w 4270217"/>
              <a:gd name="connsiteY96" fmla="*/ 1023257 h 1284514"/>
              <a:gd name="connsiteX97" fmla="*/ 3442643 w 4270217"/>
              <a:gd name="connsiteY97" fmla="*/ 1055914 h 1284514"/>
              <a:gd name="connsiteX98" fmla="*/ 3420872 w 4270217"/>
              <a:gd name="connsiteY98" fmla="*/ 1077686 h 1284514"/>
              <a:gd name="connsiteX99" fmla="*/ 3344672 w 4270217"/>
              <a:gd name="connsiteY99" fmla="*/ 1197429 h 1284514"/>
              <a:gd name="connsiteX100" fmla="*/ 3301129 w 4270217"/>
              <a:gd name="connsiteY100" fmla="*/ 1251857 h 1284514"/>
              <a:gd name="connsiteX101" fmla="*/ 3279357 w 4270217"/>
              <a:gd name="connsiteY101" fmla="*/ 1284514 h 1284514"/>
              <a:gd name="connsiteX102" fmla="*/ 3246700 w 4270217"/>
              <a:gd name="connsiteY102" fmla="*/ 1273629 h 1284514"/>
              <a:gd name="connsiteX103" fmla="*/ 3181386 w 4270217"/>
              <a:gd name="connsiteY103" fmla="*/ 1208314 h 1284514"/>
              <a:gd name="connsiteX104" fmla="*/ 3094300 w 4270217"/>
              <a:gd name="connsiteY104" fmla="*/ 1132114 h 1284514"/>
              <a:gd name="connsiteX105" fmla="*/ 2876586 w 4270217"/>
              <a:gd name="connsiteY105" fmla="*/ 979714 h 1284514"/>
              <a:gd name="connsiteX106" fmla="*/ 2811272 w 4270217"/>
              <a:gd name="connsiteY106" fmla="*/ 990600 h 1284514"/>
              <a:gd name="connsiteX107" fmla="*/ 2702414 w 4270217"/>
              <a:gd name="connsiteY107" fmla="*/ 1034143 h 1284514"/>
              <a:gd name="connsiteX108" fmla="*/ 2647986 w 4270217"/>
              <a:gd name="connsiteY108" fmla="*/ 1055914 h 1284514"/>
              <a:gd name="connsiteX109" fmla="*/ 2582672 w 4270217"/>
              <a:gd name="connsiteY109" fmla="*/ 1088572 h 1284514"/>
              <a:gd name="connsiteX110" fmla="*/ 2506472 w 4270217"/>
              <a:gd name="connsiteY110" fmla="*/ 1121229 h 1284514"/>
              <a:gd name="connsiteX111" fmla="*/ 2256100 w 4270217"/>
              <a:gd name="connsiteY111" fmla="*/ 1230086 h 1284514"/>
              <a:gd name="connsiteX112" fmla="*/ 2179900 w 4270217"/>
              <a:gd name="connsiteY112" fmla="*/ 1240972 h 1284514"/>
              <a:gd name="connsiteX113" fmla="*/ 2081929 w 4270217"/>
              <a:gd name="connsiteY113" fmla="*/ 1262743 h 1284514"/>
              <a:gd name="connsiteX114" fmla="*/ 2038386 w 4270217"/>
              <a:gd name="connsiteY114" fmla="*/ 1219200 h 1284514"/>
              <a:gd name="connsiteX115" fmla="*/ 1973072 w 4270217"/>
              <a:gd name="connsiteY115" fmla="*/ 1110343 h 1284514"/>
              <a:gd name="connsiteX116" fmla="*/ 1951300 w 4270217"/>
              <a:gd name="connsiteY116" fmla="*/ 1055914 h 1284514"/>
              <a:gd name="connsiteX117" fmla="*/ 1907757 w 4270217"/>
              <a:gd name="connsiteY117" fmla="*/ 990600 h 1284514"/>
              <a:gd name="connsiteX118" fmla="*/ 1885986 w 4270217"/>
              <a:gd name="connsiteY118" fmla="*/ 957943 h 1284514"/>
              <a:gd name="connsiteX119" fmla="*/ 1853329 w 4270217"/>
              <a:gd name="connsiteY119" fmla="*/ 947057 h 1284514"/>
              <a:gd name="connsiteX120" fmla="*/ 1679157 w 4270217"/>
              <a:gd name="connsiteY120" fmla="*/ 990600 h 1284514"/>
              <a:gd name="connsiteX121" fmla="*/ 1624729 w 4270217"/>
              <a:gd name="connsiteY121" fmla="*/ 1023257 h 1284514"/>
              <a:gd name="connsiteX122" fmla="*/ 1537643 w 4270217"/>
              <a:gd name="connsiteY122" fmla="*/ 1066800 h 1284514"/>
              <a:gd name="connsiteX123" fmla="*/ 1461443 w 4270217"/>
              <a:gd name="connsiteY123" fmla="*/ 1110343 h 1284514"/>
              <a:gd name="connsiteX124" fmla="*/ 1385243 w 4270217"/>
              <a:gd name="connsiteY124" fmla="*/ 1143000 h 1284514"/>
              <a:gd name="connsiteX125" fmla="*/ 1298157 w 4270217"/>
              <a:gd name="connsiteY125" fmla="*/ 1164772 h 1284514"/>
              <a:gd name="connsiteX126" fmla="*/ 1265500 w 4270217"/>
              <a:gd name="connsiteY126" fmla="*/ 1186543 h 1284514"/>
              <a:gd name="connsiteX127" fmla="*/ 1243729 w 4270217"/>
              <a:gd name="connsiteY127" fmla="*/ 1153886 h 1284514"/>
              <a:gd name="connsiteX128" fmla="*/ 1156643 w 4270217"/>
              <a:gd name="connsiteY128" fmla="*/ 1023257 h 1284514"/>
              <a:gd name="connsiteX129" fmla="*/ 1113100 w 4270217"/>
              <a:gd name="connsiteY129" fmla="*/ 936172 h 1284514"/>
              <a:gd name="connsiteX130" fmla="*/ 1080443 w 4270217"/>
              <a:gd name="connsiteY130" fmla="*/ 925286 h 1284514"/>
              <a:gd name="connsiteX131" fmla="*/ 1036900 w 4270217"/>
              <a:gd name="connsiteY131" fmla="*/ 936172 h 1284514"/>
              <a:gd name="connsiteX132" fmla="*/ 873614 w 4270217"/>
              <a:gd name="connsiteY132" fmla="*/ 990600 h 1284514"/>
              <a:gd name="connsiteX133" fmla="*/ 710329 w 4270217"/>
              <a:gd name="connsiteY133" fmla="*/ 1034143 h 1284514"/>
              <a:gd name="connsiteX134" fmla="*/ 645014 w 4270217"/>
              <a:gd name="connsiteY134" fmla="*/ 1066800 h 1284514"/>
              <a:gd name="connsiteX135" fmla="*/ 557929 w 4270217"/>
              <a:gd name="connsiteY135" fmla="*/ 1099457 h 1284514"/>
              <a:gd name="connsiteX136" fmla="*/ 459957 w 4270217"/>
              <a:gd name="connsiteY136" fmla="*/ 1153886 h 1284514"/>
              <a:gd name="connsiteX137" fmla="*/ 449072 w 4270217"/>
              <a:gd name="connsiteY137" fmla="*/ 957943 h 1284514"/>
              <a:gd name="connsiteX138" fmla="*/ 470843 w 4270217"/>
              <a:gd name="connsiteY138" fmla="*/ 925286 h 1284514"/>
              <a:gd name="connsiteX139" fmla="*/ 492614 w 4270217"/>
              <a:gd name="connsiteY139" fmla="*/ 859972 h 1284514"/>
              <a:gd name="connsiteX140" fmla="*/ 231357 w 4270217"/>
              <a:gd name="connsiteY140" fmla="*/ 827314 h 1284514"/>
              <a:gd name="connsiteX141" fmla="*/ 68072 w 4270217"/>
              <a:gd name="connsiteY141" fmla="*/ 805543 h 1284514"/>
              <a:gd name="connsiteX142" fmla="*/ 2757 w 4270217"/>
              <a:gd name="connsiteY142" fmla="*/ 783772 h 1284514"/>
              <a:gd name="connsiteX143" fmla="*/ 24529 w 4270217"/>
              <a:gd name="connsiteY143" fmla="*/ 762000 h 1284514"/>
              <a:gd name="connsiteX144" fmla="*/ 68072 w 4270217"/>
              <a:gd name="connsiteY144" fmla="*/ 751114 h 1284514"/>
              <a:gd name="connsiteX145" fmla="*/ 100729 w 4270217"/>
              <a:gd name="connsiteY145" fmla="*/ 740229 h 1284514"/>
              <a:gd name="connsiteX146" fmla="*/ 198700 w 4270217"/>
              <a:gd name="connsiteY146" fmla="*/ 707572 h 1284514"/>
              <a:gd name="connsiteX147" fmla="*/ 264014 w 4270217"/>
              <a:gd name="connsiteY147" fmla="*/ 685800 h 1284514"/>
              <a:gd name="connsiteX148" fmla="*/ 296672 w 4270217"/>
              <a:gd name="connsiteY148" fmla="*/ 674914 h 1284514"/>
              <a:gd name="connsiteX149" fmla="*/ 242243 w 4270217"/>
              <a:gd name="connsiteY149" fmla="*/ 576943 h 1284514"/>
              <a:gd name="connsiteX150" fmla="*/ 198700 w 4270217"/>
              <a:gd name="connsiteY150" fmla="*/ 522514 h 1284514"/>
              <a:gd name="connsiteX151" fmla="*/ 187814 w 4270217"/>
              <a:gd name="connsiteY151" fmla="*/ 489857 h 1284514"/>
              <a:gd name="connsiteX152" fmla="*/ 144272 w 4270217"/>
              <a:gd name="connsiteY152" fmla="*/ 413657 h 1284514"/>
              <a:gd name="connsiteX153" fmla="*/ 111614 w 4270217"/>
              <a:gd name="connsiteY153" fmla="*/ 337457 h 1284514"/>
              <a:gd name="connsiteX154" fmla="*/ 176929 w 4270217"/>
              <a:gd name="connsiteY154" fmla="*/ 326572 h 1284514"/>
              <a:gd name="connsiteX155" fmla="*/ 296672 w 4270217"/>
              <a:gd name="connsiteY155" fmla="*/ 348343 h 1284514"/>
              <a:gd name="connsiteX156" fmla="*/ 394643 w 4270217"/>
              <a:gd name="connsiteY156" fmla="*/ 370114 h 1284514"/>
              <a:gd name="connsiteX157" fmla="*/ 427300 w 4270217"/>
              <a:gd name="connsiteY157" fmla="*/ 381000 h 1284514"/>
              <a:gd name="connsiteX158" fmla="*/ 525272 w 4270217"/>
              <a:gd name="connsiteY158" fmla="*/ 348343 h 128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4270217" h="1284514">
                <a:moveTo>
                  <a:pt x="525272" y="348343"/>
                </a:moveTo>
                <a:cubicBezTo>
                  <a:pt x="554301" y="330200"/>
                  <a:pt x="581547" y="302031"/>
                  <a:pt x="601472" y="272143"/>
                </a:cubicBezTo>
                <a:cubicBezTo>
                  <a:pt x="608729" y="261257"/>
                  <a:pt x="615070" y="249702"/>
                  <a:pt x="623243" y="239486"/>
                </a:cubicBezTo>
                <a:cubicBezTo>
                  <a:pt x="629654" y="231472"/>
                  <a:pt x="638856" y="225925"/>
                  <a:pt x="645014" y="217714"/>
                </a:cubicBezTo>
                <a:cubicBezTo>
                  <a:pt x="660713" y="196781"/>
                  <a:pt x="670055" y="170902"/>
                  <a:pt x="688557" y="152400"/>
                </a:cubicBezTo>
                <a:lnTo>
                  <a:pt x="753872" y="87086"/>
                </a:lnTo>
                <a:lnTo>
                  <a:pt x="775643" y="65314"/>
                </a:lnTo>
                <a:cubicBezTo>
                  <a:pt x="786529" y="72571"/>
                  <a:pt x="798084" y="78913"/>
                  <a:pt x="808300" y="87086"/>
                </a:cubicBezTo>
                <a:cubicBezTo>
                  <a:pt x="816314" y="93497"/>
                  <a:pt x="821861" y="102699"/>
                  <a:pt x="830072" y="108857"/>
                </a:cubicBezTo>
                <a:cubicBezTo>
                  <a:pt x="851005" y="124556"/>
                  <a:pt x="873615" y="137886"/>
                  <a:pt x="895386" y="152400"/>
                </a:cubicBezTo>
                <a:lnTo>
                  <a:pt x="928043" y="174172"/>
                </a:lnTo>
                <a:cubicBezTo>
                  <a:pt x="938929" y="181429"/>
                  <a:pt x="948288" y="191806"/>
                  <a:pt x="960700" y="195943"/>
                </a:cubicBezTo>
                <a:lnTo>
                  <a:pt x="1026014" y="217714"/>
                </a:lnTo>
                <a:cubicBezTo>
                  <a:pt x="1036900" y="224971"/>
                  <a:pt x="1046970" y="233635"/>
                  <a:pt x="1058672" y="239486"/>
                </a:cubicBezTo>
                <a:cubicBezTo>
                  <a:pt x="1102973" y="261637"/>
                  <a:pt x="1121012" y="246661"/>
                  <a:pt x="1178414" y="239486"/>
                </a:cubicBezTo>
                <a:cubicBezTo>
                  <a:pt x="1200186" y="232229"/>
                  <a:pt x="1224634" y="230444"/>
                  <a:pt x="1243729" y="217714"/>
                </a:cubicBezTo>
                <a:lnTo>
                  <a:pt x="1309043" y="174172"/>
                </a:lnTo>
                <a:cubicBezTo>
                  <a:pt x="1317583" y="168479"/>
                  <a:pt x="1322930" y="158970"/>
                  <a:pt x="1330814" y="152400"/>
                </a:cubicBezTo>
                <a:cubicBezTo>
                  <a:pt x="1344752" y="140785"/>
                  <a:pt x="1360703" y="131690"/>
                  <a:pt x="1374357" y="119743"/>
                </a:cubicBezTo>
                <a:cubicBezTo>
                  <a:pt x="1389805" y="106226"/>
                  <a:pt x="1400821" y="87586"/>
                  <a:pt x="1417900" y="76200"/>
                </a:cubicBezTo>
                <a:cubicBezTo>
                  <a:pt x="1459097" y="48736"/>
                  <a:pt x="1441306" y="63680"/>
                  <a:pt x="1472329" y="32657"/>
                </a:cubicBezTo>
                <a:cubicBezTo>
                  <a:pt x="1486843" y="47171"/>
                  <a:pt x="1509381" y="56727"/>
                  <a:pt x="1515872" y="76200"/>
                </a:cubicBezTo>
                <a:cubicBezTo>
                  <a:pt x="1530002" y="118594"/>
                  <a:pt x="1518643" y="100743"/>
                  <a:pt x="1548529" y="130629"/>
                </a:cubicBezTo>
                <a:cubicBezTo>
                  <a:pt x="1629617" y="76569"/>
                  <a:pt x="1530019" y="146053"/>
                  <a:pt x="1613843" y="76200"/>
                </a:cubicBezTo>
                <a:cubicBezTo>
                  <a:pt x="1623894" y="67825"/>
                  <a:pt x="1636284" y="62602"/>
                  <a:pt x="1646500" y="54429"/>
                </a:cubicBezTo>
                <a:cubicBezTo>
                  <a:pt x="1680252" y="27428"/>
                  <a:pt x="1656254" y="33224"/>
                  <a:pt x="1700929" y="10886"/>
                </a:cubicBezTo>
                <a:cubicBezTo>
                  <a:pt x="1711192" y="5754"/>
                  <a:pt x="1722700" y="3629"/>
                  <a:pt x="1733586" y="0"/>
                </a:cubicBezTo>
                <a:cubicBezTo>
                  <a:pt x="1755357" y="7257"/>
                  <a:pt x="1782672" y="5545"/>
                  <a:pt x="1798900" y="21772"/>
                </a:cubicBezTo>
                <a:cubicBezTo>
                  <a:pt x="1806157" y="29029"/>
                  <a:pt x="1811871" y="38263"/>
                  <a:pt x="1820672" y="43543"/>
                </a:cubicBezTo>
                <a:cubicBezTo>
                  <a:pt x="1889112" y="84607"/>
                  <a:pt x="1818788" y="-1883"/>
                  <a:pt x="1918643" y="97972"/>
                </a:cubicBezTo>
                <a:cubicBezTo>
                  <a:pt x="1959414" y="138743"/>
                  <a:pt x="1936695" y="125761"/>
                  <a:pt x="1983957" y="141514"/>
                </a:cubicBezTo>
                <a:cubicBezTo>
                  <a:pt x="2002053" y="159610"/>
                  <a:pt x="2013667" y="174071"/>
                  <a:pt x="2038386" y="185057"/>
                </a:cubicBezTo>
                <a:cubicBezTo>
                  <a:pt x="2059357" y="194378"/>
                  <a:pt x="2081929" y="199572"/>
                  <a:pt x="2103700" y="206829"/>
                </a:cubicBezTo>
                <a:lnTo>
                  <a:pt x="2136357" y="217714"/>
                </a:lnTo>
                <a:lnTo>
                  <a:pt x="2169014" y="228600"/>
                </a:lnTo>
                <a:cubicBezTo>
                  <a:pt x="2256963" y="213942"/>
                  <a:pt x="2213392" y="224693"/>
                  <a:pt x="2299643" y="195943"/>
                </a:cubicBezTo>
                <a:lnTo>
                  <a:pt x="2332300" y="185057"/>
                </a:lnTo>
                <a:lnTo>
                  <a:pt x="2364957" y="174172"/>
                </a:lnTo>
                <a:cubicBezTo>
                  <a:pt x="2372214" y="166915"/>
                  <a:pt x="2377549" y="156990"/>
                  <a:pt x="2386729" y="152400"/>
                </a:cubicBezTo>
                <a:cubicBezTo>
                  <a:pt x="2407255" y="142137"/>
                  <a:pt x="2452043" y="130629"/>
                  <a:pt x="2452043" y="130629"/>
                </a:cubicBezTo>
                <a:cubicBezTo>
                  <a:pt x="2462929" y="123372"/>
                  <a:pt x="2474484" y="117030"/>
                  <a:pt x="2484700" y="108857"/>
                </a:cubicBezTo>
                <a:cubicBezTo>
                  <a:pt x="2492714" y="102446"/>
                  <a:pt x="2497292" y="91676"/>
                  <a:pt x="2506472" y="87086"/>
                </a:cubicBezTo>
                <a:cubicBezTo>
                  <a:pt x="2526998" y="76823"/>
                  <a:pt x="2550015" y="72571"/>
                  <a:pt x="2571786" y="65314"/>
                </a:cubicBezTo>
                <a:lnTo>
                  <a:pt x="2604443" y="54429"/>
                </a:lnTo>
                <a:cubicBezTo>
                  <a:pt x="2611700" y="47172"/>
                  <a:pt x="2616090" y="34344"/>
                  <a:pt x="2626214" y="32657"/>
                </a:cubicBezTo>
                <a:cubicBezTo>
                  <a:pt x="2666408" y="25958"/>
                  <a:pt x="2668305" y="46735"/>
                  <a:pt x="2691529" y="65314"/>
                </a:cubicBezTo>
                <a:cubicBezTo>
                  <a:pt x="2701745" y="73487"/>
                  <a:pt x="2714135" y="78710"/>
                  <a:pt x="2724186" y="87086"/>
                </a:cubicBezTo>
                <a:cubicBezTo>
                  <a:pt x="2736012" y="96941"/>
                  <a:pt x="2745016" y="109888"/>
                  <a:pt x="2756843" y="119743"/>
                </a:cubicBezTo>
                <a:cubicBezTo>
                  <a:pt x="2766894" y="128118"/>
                  <a:pt x="2779284" y="133341"/>
                  <a:pt x="2789500" y="141514"/>
                </a:cubicBezTo>
                <a:cubicBezTo>
                  <a:pt x="2797514" y="147925"/>
                  <a:pt x="2803258" y="156875"/>
                  <a:pt x="2811272" y="163286"/>
                </a:cubicBezTo>
                <a:cubicBezTo>
                  <a:pt x="2821488" y="171459"/>
                  <a:pt x="2833996" y="176543"/>
                  <a:pt x="2843929" y="185057"/>
                </a:cubicBezTo>
                <a:cubicBezTo>
                  <a:pt x="2909675" y="241410"/>
                  <a:pt x="2860123" y="219483"/>
                  <a:pt x="2920129" y="239486"/>
                </a:cubicBezTo>
                <a:cubicBezTo>
                  <a:pt x="3010750" y="216830"/>
                  <a:pt x="2921154" y="244416"/>
                  <a:pt x="2996329" y="206829"/>
                </a:cubicBezTo>
                <a:cubicBezTo>
                  <a:pt x="3006592" y="201697"/>
                  <a:pt x="3018439" y="200463"/>
                  <a:pt x="3028986" y="195943"/>
                </a:cubicBezTo>
                <a:cubicBezTo>
                  <a:pt x="3043901" y="189551"/>
                  <a:pt x="3058440" y="182223"/>
                  <a:pt x="3072529" y="174172"/>
                </a:cubicBezTo>
                <a:cubicBezTo>
                  <a:pt x="3083888" y="167681"/>
                  <a:pt x="3093231" y="157714"/>
                  <a:pt x="3105186" y="152400"/>
                </a:cubicBezTo>
                <a:cubicBezTo>
                  <a:pt x="3126157" y="143079"/>
                  <a:pt x="3148729" y="137886"/>
                  <a:pt x="3170500" y="130629"/>
                </a:cubicBezTo>
                <a:cubicBezTo>
                  <a:pt x="3181386" y="127000"/>
                  <a:pt x="3192025" y="122526"/>
                  <a:pt x="3203157" y="119743"/>
                </a:cubicBezTo>
                <a:cubicBezTo>
                  <a:pt x="3217671" y="116114"/>
                  <a:pt x="3232095" y="112102"/>
                  <a:pt x="3246700" y="108857"/>
                </a:cubicBezTo>
                <a:cubicBezTo>
                  <a:pt x="3297219" y="97631"/>
                  <a:pt x="3298204" y="100363"/>
                  <a:pt x="3344672" y="87086"/>
                </a:cubicBezTo>
                <a:cubicBezTo>
                  <a:pt x="3355705" y="83934"/>
                  <a:pt x="3366443" y="79829"/>
                  <a:pt x="3377329" y="76200"/>
                </a:cubicBezTo>
                <a:cubicBezTo>
                  <a:pt x="3439376" y="138247"/>
                  <a:pt x="3409484" y="102661"/>
                  <a:pt x="3464414" y="185057"/>
                </a:cubicBezTo>
                <a:lnTo>
                  <a:pt x="3486186" y="217714"/>
                </a:lnTo>
                <a:cubicBezTo>
                  <a:pt x="3493443" y="228600"/>
                  <a:pt x="3498706" y="241121"/>
                  <a:pt x="3507957" y="250372"/>
                </a:cubicBezTo>
                <a:cubicBezTo>
                  <a:pt x="3538980" y="281394"/>
                  <a:pt x="3524036" y="263603"/>
                  <a:pt x="3551500" y="304800"/>
                </a:cubicBezTo>
                <a:cubicBezTo>
                  <a:pt x="3605929" y="279400"/>
                  <a:pt x="3659899" y="252994"/>
                  <a:pt x="3714786" y="228600"/>
                </a:cubicBezTo>
                <a:cubicBezTo>
                  <a:pt x="3725272" y="223940"/>
                  <a:pt x="3737480" y="223407"/>
                  <a:pt x="3747443" y="217714"/>
                </a:cubicBezTo>
                <a:cubicBezTo>
                  <a:pt x="3763195" y="208713"/>
                  <a:pt x="3776123" y="195461"/>
                  <a:pt x="3790986" y="185057"/>
                </a:cubicBezTo>
                <a:cubicBezTo>
                  <a:pt x="3812422" y="170052"/>
                  <a:pt x="3856300" y="141514"/>
                  <a:pt x="3856300" y="141514"/>
                </a:cubicBezTo>
                <a:cubicBezTo>
                  <a:pt x="3895104" y="180318"/>
                  <a:pt x="3864695" y="145319"/>
                  <a:pt x="3899843" y="206829"/>
                </a:cubicBezTo>
                <a:cubicBezTo>
                  <a:pt x="3906334" y="218188"/>
                  <a:pt x="3915763" y="227784"/>
                  <a:pt x="3921614" y="239486"/>
                </a:cubicBezTo>
                <a:cubicBezTo>
                  <a:pt x="3949875" y="296008"/>
                  <a:pt x="3911748" y="251392"/>
                  <a:pt x="3954272" y="293914"/>
                </a:cubicBezTo>
                <a:cubicBezTo>
                  <a:pt x="3973820" y="352559"/>
                  <a:pt x="3957197" y="360750"/>
                  <a:pt x="4008700" y="370114"/>
                </a:cubicBezTo>
                <a:cubicBezTo>
                  <a:pt x="4037483" y="375347"/>
                  <a:pt x="4066800" y="377047"/>
                  <a:pt x="4095786" y="381000"/>
                </a:cubicBezTo>
                <a:lnTo>
                  <a:pt x="4248186" y="402772"/>
                </a:lnTo>
                <a:cubicBezTo>
                  <a:pt x="4255443" y="413658"/>
                  <a:pt x="4272523" y="422600"/>
                  <a:pt x="4269957" y="435429"/>
                </a:cubicBezTo>
                <a:cubicBezTo>
                  <a:pt x="4267391" y="448258"/>
                  <a:pt x="4247233" y="448686"/>
                  <a:pt x="4237300" y="457200"/>
                </a:cubicBezTo>
                <a:cubicBezTo>
                  <a:pt x="4170598" y="514373"/>
                  <a:pt x="4214007" y="480873"/>
                  <a:pt x="4171986" y="533400"/>
                </a:cubicBezTo>
                <a:cubicBezTo>
                  <a:pt x="4165575" y="541414"/>
                  <a:pt x="4156625" y="547158"/>
                  <a:pt x="4150214" y="555172"/>
                </a:cubicBezTo>
                <a:cubicBezTo>
                  <a:pt x="4142041" y="565388"/>
                  <a:pt x="4137694" y="578578"/>
                  <a:pt x="4128443" y="587829"/>
                </a:cubicBezTo>
                <a:cubicBezTo>
                  <a:pt x="4119192" y="597080"/>
                  <a:pt x="4106672" y="602343"/>
                  <a:pt x="4095786" y="609600"/>
                </a:cubicBezTo>
                <a:cubicBezTo>
                  <a:pt x="4092157" y="620486"/>
                  <a:pt x="4082650" y="631005"/>
                  <a:pt x="4084900" y="642257"/>
                </a:cubicBezTo>
                <a:cubicBezTo>
                  <a:pt x="4087287" y="654189"/>
                  <a:pt x="4134635" y="682671"/>
                  <a:pt x="4139329" y="685800"/>
                </a:cubicBezTo>
                <a:cubicBezTo>
                  <a:pt x="4146586" y="696686"/>
                  <a:pt x="4152927" y="708241"/>
                  <a:pt x="4161100" y="718457"/>
                </a:cubicBezTo>
                <a:cubicBezTo>
                  <a:pt x="4188101" y="752209"/>
                  <a:pt x="4182305" y="728211"/>
                  <a:pt x="4204643" y="772886"/>
                </a:cubicBezTo>
                <a:cubicBezTo>
                  <a:pt x="4209775" y="783149"/>
                  <a:pt x="4211900" y="794657"/>
                  <a:pt x="4215529" y="805543"/>
                </a:cubicBezTo>
                <a:cubicBezTo>
                  <a:pt x="4081081" y="832433"/>
                  <a:pt x="4248989" y="805543"/>
                  <a:pt x="4095786" y="805543"/>
                </a:cubicBezTo>
                <a:cubicBezTo>
                  <a:pt x="4026748" y="805543"/>
                  <a:pt x="3957900" y="812800"/>
                  <a:pt x="3888957" y="816429"/>
                </a:cubicBezTo>
                <a:cubicBezTo>
                  <a:pt x="3902689" y="926282"/>
                  <a:pt x="3890593" y="875764"/>
                  <a:pt x="3921614" y="968829"/>
                </a:cubicBezTo>
                <a:lnTo>
                  <a:pt x="3943386" y="1034143"/>
                </a:lnTo>
                <a:lnTo>
                  <a:pt x="3954272" y="1066800"/>
                </a:lnTo>
                <a:cubicBezTo>
                  <a:pt x="3965206" y="1132407"/>
                  <a:pt x="3983416" y="1209511"/>
                  <a:pt x="3954272" y="1273629"/>
                </a:cubicBezTo>
                <a:cubicBezTo>
                  <a:pt x="3947557" y="1288402"/>
                  <a:pt x="3924975" y="1259628"/>
                  <a:pt x="3910729" y="1251857"/>
                </a:cubicBezTo>
                <a:cubicBezTo>
                  <a:pt x="3783519" y="1182469"/>
                  <a:pt x="3882126" y="1235594"/>
                  <a:pt x="3747443" y="1143000"/>
                </a:cubicBezTo>
                <a:cubicBezTo>
                  <a:pt x="3630239" y="1062423"/>
                  <a:pt x="3699977" y="1108774"/>
                  <a:pt x="3595043" y="1066800"/>
                </a:cubicBezTo>
                <a:cubicBezTo>
                  <a:pt x="3579976" y="1060773"/>
                  <a:pt x="3566415" y="1051421"/>
                  <a:pt x="3551500" y="1045029"/>
                </a:cubicBezTo>
                <a:cubicBezTo>
                  <a:pt x="3522209" y="1032476"/>
                  <a:pt x="3496364" y="1029647"/>
                  <a:pt x="3464414" y="1023257"/>
                </a:cubicBezTo>
                <a:cubicBezTo>
                  <a:pt x="3457157" y="1034143"/>
                  <a:pt x="3450816" y="1045698"/>
                  <a:pt x="3442643" y="1055914"/>
                </a:cubicBezTo>
                <a:cubicBezTo>
                  <a:pt x="3436232" y="1063928"/>
                  <a:pt x="3427030" y="1069475"/>
                  <a:pt x="3420872" y="1077686"/>
                </a:cubicBezTo>
                <a:cubicBezTo>
                  <a:pt x="3319713" y="1212566"/>
                  <a:pt x="3427890" y="1078546"/>
                  <a:pt x="3344672" y="1197429"/>
                </a:cubicBezTo>
                <a:cubicBezTo>
                  <a:pt x="3331348" y="1216463"/>
                  <a:pt x="3315070" y="1233270"/>
                  <a:pt x="3301129" y="1251857"/>
                </a:cubicBezTo>
                <a:cubicBezTo>
                  <a:pt x="3293279" y="1262323"/>
                  <a:pt x="3286614" y="1273628"/>
                  <a:pt x="3279357" y="1284514"/>
                </a:cubicBezTo>
                <a:cubicBezTo>
                  <a:pt x="3268471" y="1280886"/>
                  <a:pt x="3255757" y="1280674"/>
                  <a:pt x="3246700" y="1273629"/>
                </a:cubicBezTo>
                <a:cubicBezTo>
                  <a:pt x="3222396" y="1254726"/>
                  <a:pt x="3204558" y="1228589"/>
                  <a:pt x="3181386" y="1208314"/>
                </a:cubicBezTo>
                <a:cubicBezTo>
                  <a:pt x="3152357" y="1182914"/>
                  <a:pt x="3124676" y="1155886"/>
                  <a:pt x="3094300" y="1132114"/>
                </a:cubicBezTo>
                <a:cubicBezTo>
                  <a:pt x="2962626" y="1029065"/>
                  <a:pt x="2973632" y="1037944"/>
                  <a:pt x="2876586" y="979714"/>
                </a:cubicBezTo>
                <a:cubicBezTo>
                  <a:pt x="2854815" y="983343"/>
                  <a:pt x="2832685" y="985247"/>
                  <a:pt x="2811272" y="990600"/>
                </a:cubicBezTo>
                <a:cubicBezTo>
                  <a:pt x="2739266" y="1008602"/>
                  <a:pt x="2760329" y="1008403"/>
                  <a:pt x="2702414" y="1034143"/>
                </a:cubicBezTo>
                <a:cubicBezTo>
                  <a:pt x="2684558" y="1042079"/>
                  <a:pt x="2665775" y="1047828"/>
                  <a:pt x="2647986" y="1055914"/>
                </a:cubicBezTo>
                <a:cubicBezTo>
                  <a:pt x="2625827" y="1065987"/>
                  <a:pt x="2604773" y="1078371"/>
                  <a:pt x="2582672" y="1088572"/>
                </a:cubicBezTo>
                <a:cubicBezTo>
                  <a:pt x="2557581" y="1100153"/>
                  <a:pt x="2531189" y="1108871"/>
                  <a:pt x="2506472" y="1121229"/>
                </a:cubicBezTo>
                <a:cubicBezTo>
                  <a:pt x="2412242" y="1168344"/>
                  <a:pt x="2381774" y="1212132"/>
                  <a:pt x="2256100" y="1230086"/>
                </a:cubicBezTo>
                <a:lnTo>
                  <a:pt x="2179900" y="1240972"/>
                </a:lnTo>
                <a:cubicBezTo>
                  <a:pt x="2155660" y="1249051"/>
                  <a:pt x="2102093" y="1268792"/>
                  <a:pt x="2081929" y="1262743"/>
                </a:cubicBezTo>
                <a:cubicBezTo>
                  <a:pt x="2062268" y="1256845"/>
                  <a:pt x="2052900" y="1233714"/>
                  <a:pt x="2038386" y="1219200"/>
                </a:cubicBezTo>
                <a:cubicBezTo>
                  <a:pt x="1984540" y="1084589"/>
                  <a:pt x="2056698" y="1249721"/>
                  <a:pt x="1973072" y="1110343"/>
                </a:cubicBezTo>
                <a:cubicBezTo>
                  <a:pt x="1963019" y="1093587"/>
                  <a:pt x="1960657" y="1073069"/>
                  <a:pt x="1951300" y="1055914"/>
                </a:cubicBezTo>
                <a:cubicBezTo>
                  <a:pt x="1938770" y="1032943"/>
                  <a:pt x="1922271" y="1012371"/>
                  <a:pt x="1907757" y="990600"/>
                </a:cubicBezTo>
                <a:cubicBezTo>
                  <a:pt x="1900500" y="979714"/>
                  <a:pt x="1898397" y="962080"/>
                  <a:pt x="1885986" y="957943"/>
                </a:cubicBezTo>
                <a:lnTo>
                  <a:pt x="1853329" y="947057"/>
                </a:lnTo>
                <a:cubicBezTo>
                  <a:pt x="1799080" y="957907"/>
                  <a:pt x="1731754" y="966692"/>
                  <a:pt x="1679157" y="990600"/>
                </a:cubicBezTo>
                <a:cubicBezTo>
                  <a:pt x="1659896" y="999355"/>
                  <a:pt x="1643358" y="1013226"/>
                  <a:pt x="1624729" y="1023257"/>
                </a:cubicBezTo>
                <a:cubicBezTo>
                  <a:pt x="1596153" y="1038644"/>
                  <a:pt x="1566280" y="1051527"/>
                  <a:pt x="1537643" y="1066800"/>
                </a:cubicBezTo>
                <a:cubicBezTo>
                  <a:pt x="1511830" y="1080567"/>
                  <a:pt x="1487609" y="1097260"/>
                  <a:pt x="1461443" y="1110343"/>
                </a:cubicBezTo>
                <a:cubicBezTo>
                  <a:pt x="1436726" y="1122701"/>
                  <a:pt x="1411459" y="1134261"/>
                  <a:pt x="1385243" y="1143000"/>
                </a:cubicBezTo>
                <a:cubicBezTo>
                  <a:pt x="1356856" y="1152462"/>
                  <a:pt x="1298157" y="1164772"/>
                  <a:pt x="1298157" y="1164772"/>
                </a:cubicBezTo>
                <a:cubicBezTo>
                  <a:pt x="1287271" y="1172029"/>
                  <a:pt x="1278329" y="1189109"/>
                  <a:pt x="1265500" y="1186543"/>
                </a:cubicBezTo>
                <a:cubicBezTo>
                  <a:pt x="1252671" y="1183977"/>
                  <a:pt x="1250663" y="1164980"/>
                  <a:pt x="1243729" y="1153886"/>
                </a:cubicBezTo>
                <a:cubicBezTo>
                  <a:pt x="1178777" y="1049961"/>
                  <a:pt x="1247322" y="1150207"/>
                  <a:pt x="1156643" y="1023257"/>
                </a:cubicBezTo>
                <a:cubicBezTo>
                  <a:pt x="1145786" y="990687"/>
                  <a:pt x="1144767" y="955172"/>
                  <a:pt x="1113100" y="936172"/>
                </a:cubicBezTo>
                <a:cubicBezTo>
                  <a:pt x="1103261" y="930268"/>
                  <a:pt x="1091329" y="928915"/>
                  <a:pt x="1080443" y="925286"/>
                </a:cubicBezTo>
                <a:cubicBezTo>
                  <a:pt x="1065929" y="928915"/>
                  <a:pt x="1051167" y="931667"/>
                  <a:pt x="1036900" y="936172"/>
                </a:cubicBezTo>
                <a:cubicBezTo>
                  <a:pt x="982190" y="953449"/>
                  <a:pt x="929274" y="976685"/>
                  <a:pt x="873614" y="990600"/>
                </a:cubicBezTo>
                <a:cubicBezTo>
                  <a:pt x="848266" y="996937"/>
                  <a:pt x="738170" y="1023435"/>
                  <a:pt x="710329" y="1034143"/>
                </a:cubicBezTo>
                <a:cubicBezTo>
                  <a:pt x="687610" y="1042881"/>
                  <a:pt x="667174" y="1056727"/>
                  <a:pt x="645014" y="1066800"/>
                </a:cubicBezTo>
                <a:cubicBezTo>
                  <a:pt x="609207" y="1083076"/>
                  <a:pt x="591933" y="1088123"/>
                  <a:pt x="557929" y="1099457"/>
                </a:cubicBezTo>
                <a:cubicBezTo>
                  <a:pt x="483067" y="1149365"/>
                  <a:pt x="517437" y="1134725"/>
                  <a:pt x="459957" y="1153886"/>
                </a:cubicBezTo>
                <a:cubicBezTo>
                  <a:pt x="425622" y="1068046"/>
                  <a:pt x="424567" y="1088638"/>
                  <a:pt x="449072" y="957943"/>
                </a:cubicBezTo>
                <a:cubicBezTo>
                  <a:pt x="451483" y="945084"/>
                  <a:pt x="465530" y="937241"/>
                  <a:pt x="470843" y="925286"/>
                </a:cubicBezTo>
                <a:cubicBezTo>
                  <a:pt x="480163" y="904315"/>
                  <a:pt x="492614" y="859972"/>
                  <a:pt x="492614" y="859972"/>
                </a:cubicBezTo>
                <a:cubicBezTo>
                  <a:pt x="413610" y="780964"/>
                  <a:pt x="486771" y="844341"/>
                  <a:pt x="231357" y="827314"/>
                </a:cubicBezTo>
                <a:cubicBezTo>
                  <a:pt x="204965" y="825555"/>
                  <a:pt x="97671" y="809771"/>
                  <a:pt x="68072" y="805543"/>
                </a:cubicBezTo>
                <a:cubicBezTo>
                  <a:pt x="46300" y="798286"/>
                  <a:pt x="-13471" y="800000"/>
                  <a:pt x="2757" y="783772"/>
                </a:cubicBezTo>
                <a:cubicBezTo>
                  <a:pt x="10014" y="776515"/>
                  <a:pt x="15349" y="766590"/>
                  <a:pt x="24529" y="762000"/>
                </a:cubicBezTo>
                <a:cubicBezTo>
                  <a:pt x="37911" y="755309"/>
                  <a:pt x="53687" y="755224"/>
                  <a:pt x="68072" y="751114"/>
                </a:cubicBezTo>
                <a:cubicBezTo>
                  <a:pt x="79105" y="747962"/>
                  <a:pt x="89985" y="744258"/>
                  <a:pt x="100729" y="740229"/>
                </a:cubicBezTo>
                <a:cubicBezTo>
                  <a:pt x="246269" y="685651"/>
                  <a:pt x="77076" y="744059"/>
                  <a:pt x="198700" y="707572"/>
                </a:cubicBezTo>
                <a:cubicBezTo>
                  <a:pt x="220681" y="700978"/>
                  <a:pt x="242243" y="693057"/>
                  <a:pt x="264014" y="685800"/>
                </a:cubicBezTo>
                <a:lnTo>
                  <a:pt x="296672" y="674914"/>
                </a:lnTo>
                <a:cubicBezTo>
                  <a:pt x="277511" y="617433"/>
                  <a:pt x="292151" y="651806"/>
                  <a:pt x="242243" y="576943"/>
                </a:cubicBezTo>
                <a:cubicBezTo>
                  <a:pt x="214778" y="535745"/>
                  <a:pt x="229724" y="553538"/>
                  <a:pt x="198700" y="522514"/>
                </a:cubicBezTo>
                <a:cubicBezTo>
                  <a:pt x="195071" y="511628"/>
                  <a:pt x="192946" y="500120"/>
                  <a:pt x="187814" y="489857"/>
                </a:cubicBezTo>
                <a:cubicBezTo>
                  <a:pt x="156232" y="426693"/>
                  <a:pt x="172898" y="489994"/>
                  <a:pt x="144272" y="413657"/>
                </a:cubicBezTo>
                <a:cubicBezTo>
                  <a:pt x="114147" y="333324"/>
                  <a:pt x="155734" y="403635"/>
                  <a:pt x="111614" y="337457"/>
                </a:cubicBezTo>
                <a:cubicBezTo>
                  <a:pt x="133386" y="333829"/>
                  <a:pt x="154857" y="326572"/>
                  <a:pt x="176929" y="326572"/>
                </a:cubicBezTo>
                <a:cubicBezTo>
                  <a:pt x="224108" y="326572"/>
                  <a:pt x="253796" y="338815"/>
                  <a:pt x="296672" y="348343"/>
                </a:cubicBezTo>
                <a:cubicBezTo>
                  <a:pt x="347160" y="359563"/>
                  <a:pt x="348199" y="356844"/>
                  <a:pt x="394643" y="370114"/>
                </a:cubicBezTo>
                <a:cubicBezTo>
                  <a:pt x="405676" y="373266"/>
                  <a:pt x="415896" y="379733"/>
                  <a:pt x="427300" y="381000"/>
                </a:cubicBezTo>
                <a:cubicBezTo>
                  <a:pt x="448938" y="383404"/>
                  <a:pt x="496243" y="366486"/>
                  <a:pt x="525272" y="348343"/>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F28A62A-CD21-CE4A-938D-417C95E89A93}"/>
              </a:ext>
            </a:extLst>
          </p:cNvPr>
          <p:cNvSpPr/>
          <p:nvPr/>
        </p:nvSpPr>
        <p:spPr>
          <a:xfrm>
            <a:off x="3479970" y="2856017"/>
            <a:ext cx="5584485" cy="954107"/>
          </a:xfrm>
          <a:prstGeom prst="rect">
            <a:avLst/>
          </a:prstGeom>
        </p:spPr>
        <p:txBody>
          <a:bodyPr wrap="square">
            <a:spAutoFit/>
          </a:bodyPr>
          <a:lstStyle/>
          <a:p>
            <a:r>
              <a:rPr lang="en-US" sz="2800" b="1" dirty="0">
                <a:latin typeface="Avenir Book" panose="02000503020000020003" pitchFamily="2" charset="0"/>
              </a:rPr>
              <a:t>Takeaway #1:</a:t>
            </a:r>
            <a:br>
              <a:rPr lang="en-US" sz="2800" b="1" dirty="0">
                <a:latin typeface="Avenir Book" panose="02000503020000020003" pitchFamily="2" charset="0"/>
              </a:rPr>
            </a:br>
            <a:r>
              <a:rPr lang="en-US" sz="2800" dirty="0">
                <a:latin typeface="Avenir Book" panose="02000503020000020003" pitchFamily="2" charset="0"/>
              </a:rPr>
              <a:t>word embeddings are very useful</a:t>
            </a:r>
            <a:endParaRPr lang="en-US" sz="2800" dirty="0"/>
          </a:p>
        </p:txBody>
      </p:sp>
    </p:spTree>
    <p:extLst>
      <p:ext uri="{BB962C8B-B14F-4D97-AF65-F5344CB8AC3E}">
        <p14:creationId xmlns:p14="http://schemas.microsoft.com/office/powerpoint/2010/main" val="1049517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1681848" y="109451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How can we use these word embeddings to build a new LM?</a:t>
            </a:r>
          </a:p>
          <a:p>
            <a:pPr marL="0" indent="0">
              <a:lnSpc>
                <a:spcPct val="200000"/>
              </a:lnSpc>
              <a:buNone/>
            </a:pPr>
            <a:r>
              <a:rPr lang="en-US" sz="2400" dirty="0">
                <a:latin typeface="Avenir Light" panose="020B0402020203020204" pitchFamily="34" charset="77"/>
              </a:rPr>
              <a:t>Remember, we only need a system that can estimate: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3714860" y="5381622"/>
            <a:ext cx="3896089" cy="3175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3819642"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4065901"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4312160"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4564029"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3862701"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55" name="Oval 54">
            <a:extLst>
              <a:ext uri="{FF2B5EF4-FFF2-40B4-BE49-F238E27FC236}">
                <a16:creationId xmlns:a16="http://schemas.microsoft.com/office/drawing/2014/main" id="{509F3CB1-D077-AB4A-9263-C3E375E967C2}"/>
              </a:ext>
            </a:extLst>
          </p:cNvPr>
          <p:cNvSpPr/>
          <p:nvPr/>
        </p:nvSpPr>
        <p:spPr>
          <a:xfrm>
            <a:off x="5228606"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5474865"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5721124"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5972993"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6577298"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6823557"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7069816"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7321685" y="5436972"/>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ontent Placeholder 2">
            <a:extLst>
              <a:ext uri="{FF2B5EF4-FFF2-40B4-BE49-F238E27FC236}">
                <a16:creationId xmlns:a16="http://schemas.microsoft.com/office/drawing/2014/main" id="{55F8A322-FDA5-BA44-B414-1ED3FFDA2885}"/>
              </a:ext>
            </a:extLst>
          </p:cNvPr>
          <p:cNvSpPr txBox="1">
            <a:spLocks/>
          </p:cNvSpPr>
          <p:nvPr/>
        </p:nvSpPr>
        <p:spPr>
          <a:xfrm>
            <a:off x="5118553" y="5754472"/>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64" name="Content Placeholder 2">
            <a:extLst>
              <a:ext uri="{FF2B5EF4-FFF2-40B4-BE49-F238E27FC236}">
                <a16:creationId xmlns:a16="http://schemas.microsoft.com/office/drawing/2014/main" id="{58EBA670-9E74-CA4F-8C42-A58FF63F651A}"/>
              </a:ext>
            </a:extLst>
          </p:cNvPr>
          <p:cNvSpPr txBox="1">
            <a:spLocks/>
          </p:cNvSpPr>
          <p:nvPr/>
        </p:nvSpPr>
        <p:spPr>
          <a:xfrm>
            <a:off x="6577298" y="575447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B5C979A-00CF-E64E-AB2D-EC7D64FEAA09}"/>
                  </a:ext>
                </a:extLst>
              </p:cNvPr>
              <p:cNvSpPr txBox="1"/>
              <p:nvPr/>
            </p:nvSpPr>
            <p:spPr>
              <a:xfrm>
                <a:off x="2504332" y="2705054"/>
                <a:ext cx="744805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r>
                            <a:rPr lang="en-US" sz="3200" b="0" i="1" smtClean="0">
                              <a:latin typeface="Cambria Math" panose="02040503050406030204" pitchFamily="18" charset="0"/>
                            </a:rPr>
                            <m:t>, …,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e>
                      </m:d>
                    </m:oMath>
                  </m:oMathPara>
                </a14:m>
                <a:endParaRPr lang="en-US" sz="3200" dirty="0"/>
              </a:p>
            </p:txBody>
          </p:sp>
        </mc:Choice>
        <mc:Fallback xmlns="">
          <p:sp>
            <p:nvSpPr>
              <p:cNvPr id="76" name="TextBox 75">
                <a:extLst>
                  <a:ext uri="{FF2B5EF4-FFF2-40B4-BE49-F238E27FC236}">
                    <a16:creationId xmlns:a16="http://schemas.microsoft.com/office/drawing/2014/main" id="{5B5C979A-00CF-E64E-AB2D-EC7D64FEAA09}"/>
                  </a:ext>
                </a:extLst>
              </p:cNvPr>
              <p:cNvSpPr txBox="1">
                <a:spLocks noRot="1" noChangeAspect="1" noMove="1" noResize="1" noEditPoints="1" noAdjustHandles="1" noChangeArrowheads="1" noChangeShapeType="1" noTextEdit="1"/>
              </p:cNvSpPr>
              <p:nvPr/>
            </p:nvSpPr>
            <p:spPr>
              <a:xfrm>
                <a:off x="2504332" y="2705054"/>
                <a:ext cx="7448051" cy="492443"/>
              </a:xfrm>
              <a:prstGeom prst="rect">
                <a:avLst/>
              </a:prstGeom>
              <a:blipFill>
                <a:blip r:embed="rId2"/>
                <a:stretch>
                  <a:fillRect b="-30000"/>
                </a:stretch>
              </a:blipFill>
            </p:spPr>
            <p:txBody>
              <a:bodyPr/>
              <a:lstStyle/>
              <a:p>
                <a:r>
                  <a:rPr lang="en-US">
                    <a:noFill/>
                  </a:rPr>
                  <a:t> </a:t>
                </a:r>
              </a:p>
            </p:txBody>
          </p:sp>
        </mc:Fallback>
      </mc:AlternateContent>
      <p:sp>
        <p:nvSpPr>
          <p:cNvPr id="77" name="Content Placeholder 2">
            <a:extLst>
              <a:ext uri="{FF2B5EF4-FFF2-40B4-BE49-F238E27FC236}">
                <a16:creationId xmlns:a16="http://schemas.microsoft.com/office/drawing/2014/main" id="{1A7598CD-D9DF-4240-99C3-BC72DBA23CC4}"/>
              </a:ext>
            </a:extLst>
          </p:cNvPr>
          <p:cNvSpPr txBox="1">
            <a:spLocks/>
          </p:cNvSpPr>
          <p:nvPr/>
        </p:nvSpPr>
        <p:spPr>
          <a:xfrm>
            <a:off x="4177152" y="3602461"/>
            <a:ext cx="1625280"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next word</a:t>
            </a:r>
          </a:p>
        </p:txBody>
      </p:sp>
      <p:sp>
        <p:nvSpPr>
          <p:cNvPr id="78" name="Content Placeholder 2">
            <a:extLst>
              <a:ext uri="{FF2B5EF4-FFF2-40B4-BE49-F238E27FC236}">
                <a16:creationId xmlns:a16="http://schemas.microsoft.com/office/drawing/2014/main" id="{00C38AED-34E1-1F41-9EA6-016799DFFA9F}"/>
              </a:ext>
            </a:extLst>
          </p:cNvPr>
          <p:cNvSpPr txBox="1">
            <a:spLocks/>
          </p:cNvSpPr>
          <p:nvPr/>
        </p:nvSpPr>
        <p:spPr>
          <a:xfrm>
            <a:off x="5972993" y="3602461"/>
            <a:ext cx="2386950" cy="673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solidFill>
                  <a:srgbClr val="C00000"/>
                </a:solidFill>
                <a:latin typeface="Avenir Light" panose="020B0402020203020204" pitchFamily="34" charset="77"/>
              </a:rPr>
              <a:t>previous words</a:t>
            </a:r>
          </a:p>
        </p:txBody>
      </p:sp>
      <p:sp>
        <p:nvSpPr>
          <p:cNvPr id="79" name="Left Brace 78">
            <a:extLst>
              <a:ext uri="{FF2B5EF4-FFF2-40B4-BE49-F238E27FC236}">
                <a16:creationId xmlns:a16="http://schemas.microsoft.com/office/drawing/2014/main" id="{4FA025B7-4BAE-0045-8D15-14578E53766E}"/>
              </a:ext>
            </a:extLst>
          </p:cNvPr>
          <p:cNvSpPr/>
          <p:nvPr/>
        </p:nvSpPr>
        <p:spPr>
          <a:xfrm rot="16200000">
            <a:off x="4876353" y="3105204"/>
            <a:ext cx="507826" cy="745471"/>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e 79">
            <a:extLst>
              <a:ext uri="{FF2B5EF4-FFF2-40B4-BE49-F238E27FC236}">
                <a16:creationId xmlns:a16="http://schemas.microsoft.com/office/drawing/2014/main" id="{D3E8A94F-3514-9343-B031-AEB6AD235CB6}"/>
              </a:ext>
            </a:extLst>
          </p:cNvPr>
          <p:cNvSpPr/>
          <p:nvPr/>
        </p:nvSpPr>
        <p:spPr>
          <a:xfrm rot="16200000">
            <a:off x="6560114" y="2370915"/>
            <a:ext cx="507826" cy="2192914"/>
          </a:xfrm>
          <a:prstGeom prst="leftBrace">
            <a:avLst>
              <a:gd name="adj1" fmla="val 8333"/>
              <a:gd name="adj2" fmla="val 48576"/>
            </a:avLst>
          </a:prstGeom>
          <a:ln w="50800" cap="flat">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802291" y="5302163"/>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Tree>
    <p:extLst>
      <p:ext uri="{BB962C8B-B14F-4D97-AF65-F5344CB8AC3E}">
        <p14:creationId xmlns:p14="http://schemas.microsoft.com/office/powerpoint/2010/main" val="254732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884882" y="103012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a:t>
            </a:r>
            <a:r>
              <a:rPr lang="en-US" sz="2400" dirty="0">
                <a:solidFill>
                  <a:srgbClr val="C00000"/>
                </a:solidFill>
                <a:latin typeface="Avenir Light" panose="020B0402020203020204" pitchFamily="34" charset="77"/>
              </a:rPr>
              <a:t>Feed-forward Neural Net </a:t>
            </a:r>
            <a:r>
              <a:rPr lang="en-US" sz="2400" dirty="0">
                <a:latin typeface="Avenir Light" panose="020B0402020203020204" pitchFamily="34" charset="77"/>
              </a:rPr>
              <a:t>aren’t suitable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48469" y="4696494"/>
            <a:ext cx="3912704"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53251"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499510"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745769"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5997638"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645073BD-D1CE-1848-A3FB-5C7C44E689AE}"/>
              </a:ext>
            </a:extLst>
          </p:cNvPr>
          <p:cNvSpPr txBox="1">
            <a:spLocks/>
          </p:cNvSpPr>
          <p:nvPr/>
        </p:nvSpPr>
        <p:spPr>
          <a:xfrm>
            <a:off x="5337490" y="505092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She</a:t>
            </a:r>
          </a:p>
        </p:txBody>
      </p:sp>
      <p:sp>
        <p:nvSpPr>
          <p:cNvPr id="55" name="Oval 54">
            <a:extLst>
              <a:ext uri="{FF2B5EF4-FFF2-40B4-BE49-F238E27FC236}">
                <a16:creationId xmlns:a16="http://schemas.microsoft.com/office/drawing/2014/main" id="{509F3CB1-D077-AB4A-9263-C3E375E967C2}"/>
              </a:ext>
            </a:extLst>
          </p:cNvPr>
          <p:cNvSpPr/>
          <p:nvPr/>
        </p:nvSpPr>
        <p:spPr>
          <a:xfrm>
            <a:off x="666221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690847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7154733"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7406602"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8010907"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8257166"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850342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875529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ontent Placeholder 2">
            <a:extLst>
              <a:ext uri="{FF2B5EF4-FFF2-40B4-BE49-F238E27FC236}">
                <a16:creationId xmlns:a16="http://schemas.microsoft.com/office/drawing/2014/main" id="{55F8A322-FDA5-BA44-B414-1ED3FFDA2885}"/>
              </a:ext>
            </a:extLst>
          </p:cNvPr>
          <p:cNvSpPr txBox="1">
            <a:spLocks/>
          </p:cNvSpPr>
          <p:nvPr/>
        </p:nvSpPr>
        <p:spPr>
          <a:xfrm>
            <a:off x="6593342" y="5050929"/>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64" name="Content Placeholder 2">
            <a:extLst>
              <a:ext uri="{FF2B5EF4-FFF2-40B4-BE49-F238E27FC236}">
                <a16:creationId xmlns:a16="http://schemas.microsoft.com/office/drawing/2014/main" id="{58EBA670-9E74-CA4F-8C42-A58FF63F651A}"/>
              </a:ext>
            </a:extLst>
          </p:cNvPr>
          <p:cNvSpPr txBox="1">
            <a:spLocks/>
          </p:cNvSpPr>
          <p:nvPr/>
        </p:nvSpPr>
        <p:spPr>
          <a:xfrm>
            <a:off x="8052087" y="5050929"/>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65" name="Oval 64">
            <a:extLst>
              <a:ext uri="{FF2B5EF4-FFF2-40B4-BE49-F238E27FC236}">
                <a16:creationId xmlns:a16="http://schemas.microsoft.com/office/drawing/2014/main" id="{1A6D92D5-089C-704D-82E8-F58590491E75}"/>
              </a:ext>
            </a:extLst>
          </p:cNvPr>
          <p:cNvSpPr/>
          <p:nvPr/>
        </p:nvSpPr>
        <p:spPr>
          <a:xfrm>
            <a:off x="6633311"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387215-9C07-704E-A624-2E65BFD4237B}"/>
              </a:ext>
            </a:extLst>
          </p:cNvPr>
          <p:cNvSpPr/>
          <p:nvPr/>
        </p:nvSpPr>
        <p:spPr>
          <a:xfrm>
            <a:off x="6879570"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946605F-F95D-B245-8A41-6734C2E7BF1B}"/>
              </a:ext>
            </a:extLst>
          </p:cNvPr>
          <p:cNvSpPr/>
          <p:nvPr/>
        </p:nvSpPr>
        <p:spPr>
          <a:xfrm>
            <a:off x="7125829"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B6F3CC5-174A-764E-831F-58AC6190464E}"/>
              </a:ext>
            </a:extLst>
          </p:cNvPr>
          <p:cNvSpPr/>
          <p:nvPr/>
        </p:nvSpPr>
        <p:spPr>
          <a:xfrm>
            <a:off x="7377698"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054973" y="461771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
        <p:nvSpPr>
          <p:cNvPr id="32" name="Rounded Rectangle 31">
            <a:extLst>
              <a:ext uri="{FF2B5EF4-FFF2-40B4-BE49-F238E27FC236}">
                <a16:creationId xmlns:a16="http://schemas.microsoft.com/office/drawing/2014/main" id="{55B7F79C-354B-514C-9CDD-0E4619BAD189}"/>
              </a:ext>
            </a:extLst>
          </p:cNvPr>
          <p:cNvSpPr/>
          <p:nvPr/>
        </p:nvSpPr>
        <p:spPr>
          <a:xfrm>
            <a:off x="5828945" y="3557042"/>
            <a:ext cx="2631421"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810C6D-F83C-C44F-B8C1-451A04C06FE6}"/>
              </a:ext>
            </a:extLst>
          </p:cNvPr>
          <p:cNvSpPr/>
          <p:nvPr/>
        </p:nvSpPr>
        <p:spPr>
          <a:xfrm>
            <a:off x="5913496"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AF9B34-AA96-9543-A2D3-5EF35440EBC6}"/>
              </a:ext>
            </a:extLst>
          </p:cNvPr>
          <p:cNvSpPr/>
          <p:nvPr/>
        </p:nvSpPr>
        <p:spPr>
          <a:xfrm>
            <a:off x="6159755"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89CB5E-8E02-3647-9934-F3B0E64079B8}"/>
              </a:ext>
            </a:extLst>
          </p:cNvPr>
          <p:cNvSpPr/>
          <p:nvPr/>
        </p:nvSpPr>
        <p:spPr>
          <a:xfrm>
            <a:off x="6406014"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03B545-2289-A049-BCAD-982E40A743A5}"/>
              </a:ext>
            </a:extLst>
          </p:cNvPr>
          <p:cNvSpPr/>
          <p:nvPr/>
        </p:nvSpPr>
        <p:spPr>
          <a:xfrm>
            <a:off x="6657883"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4AA75F-456D-8949-A10C-222308AD6C27}"/>
              </a:ext>
            </a:extLst>
          </p:cNvPr>
          <p:cNvSpPr/>
          <p:nvPr/>
        </p:nvSpPr>
        <p:spPr>
          <a:xfrm>
            <a:off x="6915879"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C43F3D-8692-EE47-9823-1230435C6EF5}"/>
              </a:ext>
            </a:extLst>
          </p:cNvPr>
          <p:cNvSpPr/>
          <p:nvPr/>
        </p:nvSpPr>
        <p:spPr>
          <a:xfrm>
            <a:off x="7162138"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CE51F31-4C6E-7945-AE70-852BF817D70E}"/>
              </a:ext>
            </a:extLst>
          </p:cNvPr>
          <p:cNvSpPr/>
          <p:nvPr/>
        </p:nvSpPr>
        <p:spPr>
          <a:xfrm>
            <a:off x="7408397"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C07CFFB-CDE8-B241-8A41-C7FC551585A0}"/>
              </a:ext>
            </a:extLst>
          </p:cNvPr>
          <p:cNvSpPr/>
          <p:nvPr/>
        </p:nvSpPr>
        <p:spPr>
          <a:xfrm>
            <a:off x="7660266"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E1039C-7E4C-C141-AD63-693260F07D4D}"/>
              </a:ext>
            </a:extLst>
          </p:cNvPr>
          <p:cNvSpPr/>
          <p:nvPr/>
        </p:nvSpPr>
        <p:spPr>
          <a:xfrm>
            <a:off x="7913328"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7898AD-C5E7-2D42-9415-B67BBD4A3A66}"/>
              </a:ext>
            </a:extLst>
          </p:cNvPr>
          <p:cNvSpPr/>
          <p:nvPr/>
        </p:nvSpPr>
        <p:spPr>
          <a:xfrm>
            <a:off x="8165197"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C5771F7-7684-374B-B6C2-60FEB0E09FAD}"/>
              </a:ext>
            </a:extLst>
          </p:cNvPr>
          <p:cNvSpPr/>
          <p:nvPr/>
        </p:nvSpPr>
        <p:spPr>
          <a:xfrm>
            <a:off x="6547619" y="2407797"/>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1552C180-A336-A746-AA26-10B7E107AA52}"/>
              </a:ext>
            </a:extLst>
          </p:cNvPr>
          <p:cNvSpPr/>
          <p:nvPr/>
        </p:nvSpPr>
        <p:spPr>
          <a:xfrm rot="16200000">
            <a:off x="6853240" y="292521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5D792BAB-B803-CF46-A092-93C1E56EC90D}"/>
              </a:ext>
            </a:extLst>
          </p:cNvPr>
          <p:cNvSpPr/>
          <p:nvPr/>
        </p:nvSpPr>
        <p:spPr>
          <a:xfrm rot="16200000">
            <a:off x="6874800" y="40943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C1ED9D7B-0772-8F44-B82E-46E5594D9561}"/>
                  </a:ext>
                </a:extLst>
              </p:cNvPr>
              <p:cNvSpPr txBox="1">
                <a:spLocks/>
              </p:cNvSpPr>
              <p:nvPr/>
            </p:nvSpPr>
            <p:spPr>
              <a:xfrm>
                <a:off x="6344604" y="40517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C1ED9D7B-0772-8F44-B82E-46E5594D9561}"/>
                  </a:ext>
                </a:extLst>
              </p:cNvPr>
              <p:cNvSpPr txBox="1">
                <a:spLocks noRot="1" noChangeAspect="1" noMove="1" noResize="1" noEditPoints="1" noAdjustHandles="1" noChangeArrowheads="1" noChangeShapeType="1" noTextEdit="1"/>
              </p:cNvSpPr>
              <p:nvPr/>
            </p:nvSpPr>
            <p:spPr>
              <a:xfrm>
                <a:off x="6344604" y="4051781"/>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585DBD21-0E03-5C4E-80C6-08218453FDF0}"/>
                  </a:ext>
                </a:extLst>
              </p:cNvPr>
              <p:cNvSpPr txBox="1">
                <a:spLocks/>
              </p:cNvSpPr>
              <p:nvPr/>
            </p:nvSpPr>
            <p:spPr>
              <a:xfrm>
                <a:off x="6351913" y="287284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585DBD21-0E03-5C4E-80C6-08218453FDF0}"/>
                  </a:ext>
                </a:extLst>
              </p:cNvPr>
              <p:cNvSpPr txBox="1">
                <a:spLocks noRot="1" noChangeAspect="1" noMove="1" noResize="1" noEditPoints="1" noAdjustHandles="1" noChangeArrowheads="1" noChangeShapeType="1" noTextEdit="1"/>
              </p:cNvSpPr>
              <p:nvPr/>
            </p:nvSpPr>
            <p:spPr>
              <a:xfrm>
                <a:off x="6351913" y="2872840"/>
                <a:ext cx="701328" cy="503588"/>
              </a:xfrm>
              <a:prstGeom prst="rect">
                <a:avLst/>
              </a:prstGeom>
              <a:blipFill>
                <a:blip r:embed="rId3"/>
                <a:stretch>
                  <a:fillRect/>
                </a:stretch>
              </a:blipFill>
            </p:spPr>
            <p:txBody>
              <a:bodyPr/>
              <a:lstStyle/>
              <a:p>
                <a:r>
                  <a:rPr lang="en-US">
                    <a:noFill/>
                  </a:rPr>
                  <a:t> </a:t>
                </a:r>
              </a:p>
            </p:txBody>
          </p:sp>
        </mc:Fallback>
      </mc:AlternateContent>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153488" y="346628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089681" y="231485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52" name="Content Placeholder 2">
            <a:extLst>
              <a:ext uri="{FF2B5EF4-FFF2-40B4-BE49-F238E27FC236}">
                <a16:creationId xmlns:a16="http://schemas.microsoft.com/office/drawing/2014/main" id="{D40FCFB8-17A0-4B42-A92B-204A09BF3E58}"/>
              </a:ext>
            </a:extLst>
          </p:cNvPr>
          <p:cNvSpPr txBox="1">
            <a:spLocks/>
          </p:cNvSpPr>
          <p:nvPr/>
        </p:nvSpPr>
        <p:spPr>
          <a:xfrm>
            <a:off x="6696600" y="1904209"/>
            <a:ext cx="9883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class</a:t>
            </a:r>
          </a:p>
        </p:txBody>
      </p:sp>
    </p:spTree>
    <p:extLst>
      <p:ext uri="{BB962C8B-B14F-4D97-AF65-F5344CB8AC3E}">
        <p14:creationId xmlns:p14="http://schemas.microsoft.com/office/powerpoint/2010/main" val="4256000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884882" y="103012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a:t>
            </a:r>
            <a:r>
              <a:rPr lang="en-US" sz="2400" dirty="0">
                <a:solidFill>
                  <a:srgbClr val="C00000"/>
                </a:solidFill>
                <a:latin typeface="Avenir Light" panose="020B0402020203020204" pitchFamily="34" charset="77"/>
              </a:rPr>
              <a:t>Feed-forward Neural Net </a:t>
            </a:r>
            <a:r>
              <a:rPr lang="en-US" sz="2400" dirty="0">
                <a:latin typeface="Avenir Light" panose="020B0402020203020204" pitchFamily="34" charset="77"/>
              </a:rPr>
              <a:t>aren’t suitable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48469" y="4696494"/>
            <a:ext cx="3912704"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53251"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499510"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745769"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5997638"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9F3CB1-D077-AB4A-9263-C3E375E967C2}"/>
              </a:ext>
            </a:extLst>
          </p:cNvPr>
          <p:cNvSpPr/>
          <p:nvPr/>
        </p:nvSpPr>
        <p:spPr>
          <a:xfrm>
            <a:off x="666221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690847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7154733"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7406602"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8010907"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8257166"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850342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875529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A6D92D5-089C-704D-82E8-F58590491E75}"/>
              </a:ext>
            </a:extLst>
          </p:cNvPr>
          <p:cNvSpPr/>
          <p:nvPr/>
        </p:nvSpPr>
        <p:spPr>
          <a:xfrm>
            <a:off x="6633311"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387215-9C07-704E-A624-2E65BFD4237B}"/>
              </a:ext>
            </a:extLst>
          </p:cNvPr>
          <p:cNvSpPr/>
          <p:nvPr/>
        </p:nvSpPr>
        <p:spPr>
          <a:xfrm>
            <a:off x="6879570"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946605F-F95D-B245-8A41-6734C2E7BF1B}"/>
              </a:ext>
            </a:extLst>
          </p:cNvPr>
          <p:cNvSpPr/>
          <p:nvPr/>
        </p:nvSpPr>
        <p:spPr>
          <a:xfrm>
            <a:off x="7125829"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B6F3CC5-174A-764E-831F-58AC6190464E}"/>
              </a:ext>
            </a:extLst>
          </p:cNvPr>
          <p:cNvSpPr/>
          <p:nvPr/>
        </p:nvSpPr>
        <p:spPr>
          <a:xfrm>
            <a:off x="7377698"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054973" y="461771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
        <p:nvSpPr>
          <p:cNvPr id="32" name="Rounded Rectangle 31">
            <a:extLst>
              <a:ext uri="{FF2B5EF4-FFF2-40B4-BE49-F238E27FC236}">
                <a16:creationId xmlns:a16="http://schemas.microsoft.com/office/drawing/2014/main" id="{55B7F79C-354B-514C-9CDD-0E4619BAD189}"/>
              </a:ext>
            </a:extLst>
          </p:cNvPr>
          <p:cNvSpPr/>
          <p:nvPr/>
        </p:nvSpPr>
        <p:spPr>
          <a:xfrm>
            <a:off x="5828945" y="3557042"/>
            <a:ext cx="2631421"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810C6D-F83C-C44F-B8C1-451A04C06FE6}"/>
              </a:ext>
            </a:extLst>
          </p:cNvPr>
          <p:cNvSpPr/>
          <p:nvPr/>
        </p:nvSpPr>
        <p:spPr>
          <a:xfrm>
            <a:off x="5913496"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AF9B34-AA96-9543-A2D3-5EF35440EBC6}"/>
              </a:ext>
            </a:extLst>
          </p:cNvPr>
          <p:cNvSpPr/>
          <p:nvPr/>
        </p:nvSpPr>
        <p:spPr>
          <a:xfrm>
            <a:off x="6159755"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89CB5E-8E02-3647-9934-F3B0E64079B8}"/>
              </a:ext>
            </a:extLst>
          </p:cNvPr>
          <p:cNvSpPr/>
          <p:nvPr/>
        </p:nvSpPr>
        <p:spPr>
          <a:xfrm>
            <a:off x="6406014"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03B545-2289-A049-BCAD-982E40A743A5}"/>
              </a:ext>
            </a:extLst>
          </p:cNvPr>
          <p:cNvSpPr/>
          <p:nvPr/>
        </p:nvSpPr>
        <p:spPr>
          <a:xfrm>
            <a:off x="6657883"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4AA75F-456D-8949-A10C-222308AD6C27}"/>
              </a:ext>
            </a:extLst>
          </p:cNvPr>
          <p:cNvSpPr/>
          <p:nvPr/>
        </p:nvSpPr>
        <p:spPr>
          <a:xfrm>
            <a:off x="6915879"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C43F3D-8692-EE47-9823-1230435C6EF5}"/>
              </a:ext>
            </a:extLst>
          </p:cNvPr>
          <p:cNvSpPr/>
          <p:nvPr/>
        </p:nvSpPr>
        <p:spPr>
          <a:xfrm>
            <a:off x="7162138"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CE51F31-4C6E-7945-AE70-852BF817D70E}"/>
              </a:ext>
            </a:extLst>
          </p:cNvPr>
          <p:cNvSpPr/>
          <p:nvPr/>
        </p:nvSpPr>
        <p:spPr>
          <a:xfrm>
            <a:off x="7408397"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C07CFFB-CDE8-B241-8A41-C7FC551585A0}"/>
              </a:ext>
            </a:extLst>
          </p:cNvPr>
          <p:cNvSpPr/>
          <p:nvPr/>
        </p:nvSpPr>
        <p:spPr>
          <a:xfrm>
            <a:off x="7660266"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E1039C-7E4C-C141-AD63-693260F07D4D}"/>
              </a:ext>
            </a:extLst>
          </p:cNvPr>
          <p:cNvSpPr/>
          <p:nvPr/>
        </p:nvSpPr>
        <p:spPr>
          <a:xfrm>
            <a:off x="7913328"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7898AD-C5E7-2D42-9415-B67BBD4A3A66}"/>
              </a:ext>
            </a:extLst>
          </p:cNvPr>
          <p:cNvSpPr/>
          <p:nvPr/>
        </p:nvSpPr>
        <p:spPr>
          <a:xfrm>
            <a:off x="8165197"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C5771F7-7684-374B-B6C2-60FEB0E09FAD}"/>
              </a:ext>
            </a:extLst>
          </p:cNvPr>
          <p:cNvSpPr/>
          <p:nvPr/>
        </p:nvSpPr>
        <p:spPr>
          <a:xfrm>
            <a:off x="6547619" y="2407797"/>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1552C180-A336-A746-AA26-10B7E107AA52}"/>
              </a:ext>
            </a:extLst>
          </p:cNvPr>
          <p:cNvSpPr/>
          <p:nvPr/>
        </p:nvSpPr>
        <p:spPr>
          <a:xfrm rot="16200000">
            <a:off x="6853240" y="292521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5D792BAB-B803-CF46-A092-93C1E56EC90D}"/>
              </a:ext>
            </a:extLst>
          </p:cNvPr>
          <p:cNvSpPr/>
          <p:nvPr/>
        </p:nvSpPr>
        <p:spPr>
          <a:xfrm rot="16200000">
            <a:off x="6874800" y="40943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C1ED9D7B-0772-8F44-B82E-46E5594D9561}"/>
                  </a:ext>
                </a:extLst>
              </p:cNvPr>
              <p:cNvSpPr txBox="1">
                <a:spLocks/>
              </p:cNvSpPr>
              <p:nvPr/>
            </p:nvSpPr>
            <p:spPr>
              <a:xfrm>
                <a:off x="6344604" y="40517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C1ED9D7B-0772-8F44-B82E-46E5594D9561}"/>
                  </a:ext>
                </a:extLst>
              </p:cNvPr>
              <p:cNvSpPr txBox="1">
                <a:spLocks noRot="1" noChangeAspect="1" noMove="1" noResize="1" noEditPoints="1" noAdjustHandles="1" noChangeArrowheads="1" noChangeShapeType="1" noTextEdit="1"/>
              </p:cNvSpPr>
              <p:nvPr/>
            </p:nvSpPr>
            <p:spPr>
              <a:xfrm>
                <a:off x="6344604" y="4051781"/>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585DBD21-0E03-5C4E-80C6-08218453FDF0}"/>
                  </a:ext>
                </a:extLst>
              </p:cNvPr>
              <p:cNvSpPr txBox="1">
                <a:spLocks/>
              </p:cNvSpPr>
              <p:nvPr/>
            </p:nvSpPr>
            <p:spPr>
              <a:xfrm>
                <a:off x="6351913" y="287284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585DBD21-0E03-5C4E-80C6-08218453FDF0}"/>
                  </a:ext>
                </a:extLst>
              </p:cNvPr>
              <p:cNvSpPr txBox="1">
                <a:spLocks noRot="1" noChangeAspect="1" noMove="1" noResize="1" noEditPoints="1" noAdjustHandles="1" noChangeArrowheads="1" noChangeShapeType="1" noTextEdit="1"/>
              </p:cNvSpPr>
              <p:nvPr/>
            </p:nvSpPr>
            <p:spPr>
              <a:xfrm>
                <a:off x="6351913" y="2872840"/>
                <a:ext cx="701328" cy="503588"/>
              </a:xfrm>
              <a:prstGeom prst="rect">
                <a:avLst/>
              </a:prstGeom>
              <a:blipFill>
                <a:blip r:embed="rId3"/>
                <a:stretch>
                  <a:fillRect/>
                </a:stretch>
              </a:blipFill>
            </p:spPr>
            <p:txBody>
              <a:bodyPr/>
              <a:lstStyle/>
              <a:p>
                <a:r>
                  <a:rPr lang="en-US">
                    <a:noFill/>
                  </a:rPr>
                  <a:t> </a:t>
                </a:r>
              </a:p>
            </p:txBody>
          </p:sp>
        </mc:Fallback>
      </mc:AlternateContent>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153488" y="346628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089681" y="231485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108" name="Content Placeholder 2">
            <a:extLst>
              <a:ext uri="{FF2B5EF4-FFF2-40B4-BE49-F238E27FC236}">
                <a16:creationId xmlns:a16="http://schemas.microsoft.com/office/drawing/2014/main" id="{69B465DF-1395-1D41-B017-18BF67F2CD0F}"/>
              </a:ext>
            </a:extLst>
          </p:cNvPr>
          <p:cNvSpPr txBox="1">
            <a:spLocks/>
          </p:cNvSpPr>
          <p:nvPr/>
        </p:nvSpPr>
        <p:spPr>
          <a:xfrm>
            <a:off x="7986860" y="5013646"/>
            <a:ext cx="91336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109" name="Content Placeholder 2">
            <a:extLst>
              <a:ext uri="{FF2B5EF4-FFF2-40B4-BE49-F238E27FC236}">
                <a16:creationId xmlns:a16="http://schemas.microsoft.com/office/drawing/2014/main" id="{E7467C41-AC4F-AC42-83A1-09A6038B4D0D}"/>
              </a:ext>
            </a:extLst>
          </p:cNvPr>
          <p:cNvSpPr txBox="1">
            <a:spLocks/>
          </p:cNvSpPr>
          <p:nvPr/>
        </p:nvSpPr>
        <p:spPr>
          <a:xfrm>
            <a:off x="5124422" y="5001081"/>
            <a:ext cx="100582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went</a:t>
            </a:r>
          </a:p>
        </p:txBody>
      </p:sp>
      <p:sp>
        <p:nvSpPr>
          <p:cNvPr id="110" name="Content Placeholder 2">
            <a:extLst>
              <a:ext uri="{FF2B5EF4-FFF2-40B4-BE49-F238E27FC236}">
                <a16:creationId xmlns:a16="http://schemas.microsoft.com/office/drawing/2014/main" id="{7B28B0E9-DE56-BB49-8F7C-FAEB3A9DBA88}"/>
              </a:ext>
            </a:extLst>
          </p:cNvPr>
          <p:cNvSpPr txBox="1">
            <a:spLocks/>
          </p:cNvSpPr>
          <p:nvPr/>
        </p:nvSpPr>
        <p:spPr>
          <a:xfrm>
            <a:off x="6583167" y="50010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111" name="Content Placeholder 2">
            <a:extLst>
              <a:ext uri="{FF2B5EF4-FFF2-40B4-BE49-F238E27FC236}">
                <a16:creationId xmlns:a16="http://schemas.microsoft.com/office/drawing/2014/main" id="{0C8BFC4E-ABF3-E14E-9616-025CA6C47ABA}"/>
              </a:ext>
            </a:extLst>
          </p:cNvPr>
          <p:cNvSpPr txBox="1">
            <a:spLocks/>
          </p:cNvSpPr>
          <p:nvPr/>
        </p:nvSpPr>
        <p:spPr>
          <a:xfrm>
            <a:off x="6687333" y="1854361"/>
            <a:ext cx="9883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after</a:t>
            </a:r>
          </a:p>
        </p:txBody>
      </p:sp>
    </p:spTree>
    <p:extLst>
      <p:ext uri="{BB962C8B-B14F-4D97-AF65-F5344CB8AC3E}">
        <p14:creationId xmlns:p14="http://schemas.microsoft.com/office/powerpoint/2010/main" val="251523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1B74FD-8158-764E-B625-73DD4AC83ED6}"/>
              </a:ext>
            </a:extLst>
          </p:cNvPr>
          <p:cNvSpPr>
            <a:spLocks noGrp="1"/>
          </p:cNvSpPr>
          <p:nvPr>
            <p:ph idx="1"/>
          </p:nvPr>
        </p:nvSpPr>
        <p:spPr>
          <a:xfrm>
            <a:off x="2818747" y="724920"/>
            <a:ext cx="6554506" cy="1381160"/>
          </a:xfrm>
        </p:spPr>
        <p:txBody>
          <a:bodyPr>
            <a:noAutofit/>
          </a:bodyPr>
          <a:lstStyle/>
          <a:p>
            <a:pPr marL="0" indent="0">
              <a:lnSpc>
                <a:spcPct val="150000"/>
              </a:lnSpc>
              <a:buNone/>
            </a:pPr>
            <a:r>
              <a:rPr lang="en-US" dirty="0">
                <a:latin typeface="Avenir Light" panose="020B0402020203020204" pitchFamily="34" charset="77"/>
              </a:rPr>
              <a:t>Our digital world is inundated with text.</a:t>
            </a:r>
          </a:p>
          <a:p>
            <a:pPr marL="0" indent="0">
              <a:lnSpc>
                <a:spcPct val="150000"/>
              </a:lnSpc>
              <a:buNone/>
            </a:pPr>
            <a:r>
              <a:rPr lang="en-US" dirty="0">
                <a:latin typeface="Avenir Light" panose="020B0402020203020204" pitchFamily="34" charset="77"/>
              </a:rPr>
              <a:t>How can we leverage it for useful tasks?</a:t>
            </a:r>
          </a:p>
        </p:txBody>
      </p:sp>
      <p:sp>
        <p:nvSpPr>
          <p:cNvPr id="12" name="Content Placeholder 2">
            <a:extLst>
              <a:ext uri="{FF2B5EF4-FFF2-40B4-BE49-F238E27FC236}">
                <a16:creationId xmlns:a16="http://schemas.microsoft.com/office/drawing/2014/main" id="{3E5FC2D2-81DF-E345-A369-86CD57CF4B0E}"/>
              </a:ext>
            </a:extLst>
          </p:cNvPr>
          <p:cNvSpPr txBox="1">
            <a:spLocks/>
          </p:cNvSpPr>
          <p:nvPr/>
        </p:nvSpPr>
        <p:spPr>
          <a:xfrm>
            <a:off x="516274" y="4639065"/>
            <a:ext cx="2170339" cy="513324"/>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62B pages</a:t>
            </a:r>
          </a:p>
        </p:txBody>
      </p:sp>
      <p:sp>
        <p:nvSpPr>
          <p:cNvPr id="13" name="Content Placeholder 2">
            <a:extLst>
              <a:ext uri="{FF2B5EF4-FFF2-40B4-BE49-F238E27FC236}">
                <a16:creationId xmlns:a16="http://schemas.microsoft.com/office/drawing/2014/main" id="{EE04B874-D361-5845-8606-02FEE20A14DD}"/>
              </a:ext>
            </a:extLst>
          </p:cNvPr>
          <p:cNvSpPr txBox="1">
            <a:spLocks/>
          </p:cNvSpPr>
          <p:nvPr/>
        </p:nvSpPr>
        <p:spPr>
          <a:xfrm>
            <a:off x="3118134" y="4515977"/>
            <a:ext cx="2425613" cy="61823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500M tweets/day</a:t>
            </a:r>
          </a:p>
        </p:txBody>
      </p:sp>
      <p:sp>
        <p:nvSpPr>
          <p:cNvPr id="14" name="Content Placeholder 2">
            <a:extLst>
              <a:ext uri="{FF2B5EF4-FFF2-40B4-BE49-F238E27FC236}">
                <a16:creationId xmlns:a16="http://schemas.microsoft.com/office/drawing/2014/main" id="{B4181BA3-2781-824D-A3F0-CE813A9AC866}"/>
              </a:ext>
            </a:extLst>
          </p:cNvPr>
          <p:cNvSpPr txBox="1">
            <a:spLocks/>
          </p:cNvSpPr>
          <p:nvPr/>
        </p:nvSpPr>
        <p:spPr>
          <a:xfrm>
            <a:off x="5543747" y="4610523"/>
            <a:ext cx="2576996" cy="541866"/>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360M user pages</a:t>
            </a:r>
          </a:p>
        </p:txBody>
      </p:sp>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5</a:t>
            </a:fld>
            <a:endParaRPr lang="en-US"/>
          </a:p>
        </p:txBody>
      </p:sp>
      <p:pic>
        <p:nvPicPr>
          <p:cNvPr id="15" name="Picture 14">
            <a:extLst>
              <a:ext uri="{FF2B5EF4-FFF2-40B4-BE49-F238E27FC236}">
                <a16:creationId xmlns:a16="http://schemas.microsoft.com/office/drawing/2014/main" id="{9EB98303-4247-E64C-A37E-CA3BCD255D5D}"/>
              </a:ext>
            </a:extLst>
          </p:cNvPr>
          <p:cNvPicPr>
            <a:picLocks noChangeAspect="1"/>
          </p:cNvPicPr>
          <p:nvPr/>
        </p:nvPicPr>
        <p:blipFill>
          <a:blip r:embed="rId3"/>
          <a:stretch>
            <a:fillRect/>
          </a:stretch>
        </p:blipFill>
        <p:spPr>
          <a:xfrm>
            <a:off x="3858156" y="3257549"/>
            <a:ext cx="1279583" cy="1041400"/>
          </a:xfrm>
          <a:prstGeom prst="rect">
            <a:avLst/>
          </a:prstGeom>
        </p:spPr>
      </p:pic>
      <p:pic>
        <p:nvPicPr>
          <p:cNvPr id="16" name="Picture 15">
            <a:extLst>
              <a:ext uri="{FF2B5EF4-FFF2-40B4-BE49-F238E27FC236}">
                <a16:creationId xmlns:a16="http://schemas.microsoft.com/office/drawing/2014/main" id="{3086FEAE-B846-5D40-B8C2-C68DC0657EE6}"/>
              </a:ext>
            </a:extLst>
          </p:cNvPr>
          <p:cNvPicPr>
            <a:picLocks noChangeAspect="1"/>
          </p:cNvPicPr>
          <p:nvPr/>
        </p:nvPicPr>
        <p:blipFill>
          <a:blip r:embed="rId4"/>
          <a:stretch>
            <a:fillRect/>
          </a:stretch>
        </p:blipFill>
        <p:spPr>
          <a:xfrm>
            <a:off x="638175" y="3257549"/>
            <a:ext cx="2315366" cy="1258428"/>
          </a:xfrm>
          <a:prstGeom prst="rect">
            <a:avLst/>
          </a:prstGeom>
        </p:spPr>
      </p:pic>
      <p:pic>
        <p:nvPicPr>
          <p:cNvPr id="18" name="Picture 17">
            <a:extLst>
              <a:ext uri="{FF2B5EF4-FFF2-40B4-BE49-F238E27FC236}">
                <a16:creationId xmlns:a16="http://schemas.microsoft.com/office/drawing/2014/main" id="{F860929D-56C5-2945-95D6-52D9807C6FE5}"/>
              </a:ext>
            </a:extLst>
          </p:cNvPr>
          <p:cNvPicPr>
            <a:picLocks noChangeAspect="1"/>
          </p:cNvPicPr>
          <p:nvPr/>
        </p:nvPicPr>
        <p:blipFill>
          <a:blip r:embed="rId5"/>
          <a:stretch>
            <a:fillRect/>
          </a:stretch>
        </p:blipFill>
        <p:spPr>
          <a:xfrm>
            <a:off x="7882339" y="3614992"/>
            <a:ext cx="3680600" cy="541866"/>
          </a:xfrm>
          <a:prstGeom prst="rect">
            <a:avLst/>
          </a:prstGeom>
        </p:spPr>
      </p:pic>
      <p:pic>
        <p:nvPicPr>
          <p:cNvPr id="20" name="Picture 19">
            <a:extLst>
              <a:ext uri="{FF2B5EF4-FFF2-40B4-BE49-F238E27FC236}">
                <a16:creationId xmlns:a16="http://schemas.microsoft.com/office/drawing/2014/main" id="{81FE9831-A2D4-D349-A0B8-CFAA3F815880}"/>
              </a:ext>
            </a:extLst>
          </p:cNvPr>
          <p:cNvPicPr>
            <a:picLocks noChangeAspect="1"/>
          </p:cNvPicPr>
          <p:nvPr/>
        </p:nvPicPr>
        <p:blipFill>
          <a:blip r:embed="rId6"/>
          <a:stretch>
            <a:fillRect/>
          </a:stretch>
        </p:blipFill>
        <p:spPr>
          <a:xfrm>
            <a:off x="6042355" y="3257549"/>
            <a:ext cx="1193214" cy="1128522"/>
          </a:xfrm>
          <a:prstGeom prst="rect">
            <a:avLst/>
          </a:prstGeom>
        </p:spPr>
      </p:pic>
      <p:sp>
        <p:nvSpPr>
          <p:cNvPr id="21" name="Content Placeholder 2">
            <a:extLst>
              <a:ext uri="{FF2B5EF4-FFF2-40B4-BE49-F238E27FC236}">
                <a16:creationId xmlns:a16="http://schemas.microsoft.com/office/drawing/2014/main" id="{5B9243B7-926C-294F-A0DE-EA5A9F56C831}"/>
              </a:ext>
            </a:extLst>
          </p:cNvPr>
          <p:cNvSpPr txBox="1">
            <a:spLocks/>
          </p:cNvSpPr>
          <p:nvPr/>
        </p:nvSpPr>
        <p:spPr>
          <a:xfrm>
            <a:off x="8281189" y="4576271"/>
            <a:ext cx="2882900" cy="57250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solidFill>
                  <a:srgbClr val="C00000"/>
                </a:solidFill>
                <a:latin typeface="Avenir Light" panose="020B0402020203020204" pitchFamily="34" charset="77"/>
              </a:rPr>
              <a:t>13M articles</a:t>
            </a:r>
          </a:p>
        </p:txBody>
      </p:sp>
    </p:spTree>
    <p:extLst>
      <p:ext uri="{BB962C8B-B14F-4D97-AF65-F5344CB8AC3E}">
        <p14:creationId xmlns:p14="http://schemas.microsoft.com/office/powerpoint/2010/main" val="7407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884882" y="103012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a:t>
            </a:r>
            <a:r>
              <a:rPr lang="en-US" sz="2400" dirty="0">
                <a:solidFill>
                  <a:srgbClr val="C00000"/>
                </a:solidFill>
                <a:latin typeface="Avenir Light" panose="020B0402020203020204" pitchFamily="34" charset="77"/>
              </a:rPr>
              <a:t>Feed-forward Neural Net </a:t>
            </a:r>
            <a:r>
              <a:rPr lang="en-US" sz="2400" dirty="0">
                <a:latin typeface="Avenir Light" panose="020B0402020203020204" pitchFamily="34" charset="77"/>
              </a:rPr>
              <a:t>aren’t suitable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48469" y="4696494"/>
            <a:ext cx="3912704"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53251"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499510"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745769"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5997638"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9F3CB1-D077-AB4A-9263-C3E375E967C2}"/>
              </a:ext>
            </a:extLst>
          </p:cNvPr>
          <p:cNvSpPr/>
          <p:nvPr/>
        </p:nvSpPr>
        <p:spPr>
          <a:xfrm>
            <a:off x="666221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690847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7154733"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7406602"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8010907"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8257166"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850342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875529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A6D92D5-089C-704D-82E8-F58590491E75}"/>
              </a:ext>
            </a:extLst>
          </p:cNvPr>
          <p:cNvSpPr/>
          <p:nvPr/>
        </p:nvSpPr>
        <p:spPr>
          <a:xfrm>
            <a:off x="6633311"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387215-9C07-704E-A624-2E65BFD4237B}"/>
              </a:ext>
            </a:extLst>
          </p:cNvPr>
          <p:cNvSpPr/>
          <p:nvPr/>
        </p:nvSpPr>
        <p:spPr>
          <a:xfrm>
            <a:off x="6879570"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946605F-F95D-B245-8A41-6734C2E7BF1B}"/>
              </a:ext>
            </a:extLst>
          </p:cNvPr>
          <p:cNvSpPr/>
          <p:nvPr/>
        </p:nvSpPr>
        <p:spPr>
          <a:xfrm>
            <a:off x="7125829"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B6F3CC5-174A-764E-831F-58AC6190464E}"/>
              </a:ext>
            </a:extLst>
          </p:cNvPr>
          <p:cNvSpPr/>
          <p:nvPr/>
        </p:nvSpPr>
        <p:spPr>
          <a:xfrm>
            <a:off x="7377698"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054973" y="461771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
        <p:nvSpPr>
          <p:cNvPr id="32" name="Rounded Rectangle 31">
            <a:extLst>
              <a:ext uri="{FF2B5EF4-FFF2-40B4-BE49-F238E27FC236}">
                <a16:creationId xmlns:a16="http://schemas.microsoft.com/office/drawing/2014/main" id="{55B7F79C-354B-514C-9CDD-0E4619BAD189}"/>
              </a:ext>
            </a:extLst>
          </p:cNvPr>
          <p:cNvSpPr/>
          <p:nvPr/>
        </p:nvSpPr>
        <p:spPr>
          <a:xfrm>
            <a:off x="5828945" y="3557042"/>
            <a:ext cx="2631421"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810C6D-F83C-C44F-B8C1-451A04C06FE6}"/>
              </a:ext>
            </a:extLst>
          </p:cNvPr>
          <p:cNvSpPr/>
          <p:nvPr/>
        </p:nvSpPr>
        <p:spPr>
          <a:xfrm>
            <a:off x="5913496"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AF9B34-AA96-9543-A2D3-5EF35440EBC6}"/>
              </a:ext>
            </a:extLst>
          </p:cNvPr>
          <p:cNvSpPr/>
          <p:nvPr/>
        </p:nvSpPr>
        <p:spPr>
          <a:xfrm>
            <a:off x="6159755"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89CB5E-8E02-3647-9934-F3B0E64079B8}"/>
              </a:ext>
            </a:extLst>
          </p:cNvPr>
          <p:cNvSpPr/>
          <p:nvPr/>
        </p:nvSpPr>
        <p:spPr>
          <a:xfrm>
            <a:off x="6406014"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03B545-2289-A049-BCAD-982E40A743A5}"/>
              </a:ext>
            </a:extLst>
          </p:cNvPr>
          <p:cNvSpPr/>
          <p:nvPr/>
        </p:nvSpPr>
        <p:spPr>
          <a:xfrm>
            <a:off x="6657883"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4AA75F-456D-8949-A10C-222308AD6C27}"/>
              </a:ext>
            </a:extLst>
          </p:cNvPr>
          <p:cNvSpPr/>
          <p:nvPr/>
        </p:nvSpPr>
        <p:spPr>
          <a:xfrm>
            <a:off x="6915879"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C43F3D-8692-EE47-9823-1230435C6EF5}"/>
              </a:ext>
            </a:extLst>
          </p:cNvPr>
          <p:cNvSpPr/>
          <p:nvPr/>
        </p:nvSpPr>
        <p:spPr>
          <a:xfrm>
            <a:off x="7162138"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CE51F31-4C6E-7945-AE70-852BF817D70E}"/>
              </a:ext>
            </a:extLst>
          </p:cNvPr>
          <p:cNvSpPr/>
          <p:nvPr/>
        </p:nvSpPr>
        <p:spPr>
          <a:xfrm>
            <a:off x="7408397"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C07CFFB-CDE8-B241-8A41-C7FC551585A0}"/>
              </a:ext>
            </a:extLst>
          </p:cNvPr>
          <p:cNvSpPr/>
          <p:nvPr/>
        </p:nvSpPr>
        <p:spPr>
          <a:xfrm>
            <a:off x="7660266"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E1039C-7E4C-C141-AD63-693260F07D4D}"/>
              </a:ext>
            </a:extLst>
          </p:cNvPr>
          <p:cNvSpPr/>
          <p:nvPr/>
        </p:nvSpPr>
        <p:spPr>
          <a:xfrm>
            <a:off x="7913328"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7898AD-C5E7-2D42-9415-B67BBD4A3A66}"/>
              </a:ext>
            </a:extLst>
          </p:cNvPr>
          <p:cNvSpPr/>
          <p:nvPr/>
        </p:nvSpPr>
        <p:spPr>
          <a:xfrm>
            <a:off x="8165197"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C5771F7-7684-374B-B6C2-60FEB0E09FAD}"/>
              </a:ext>
            </a:extLst>
          </p:cNvPr>
          <p:cNvSpPr/>
          <p:nvPr/>
        </p:nvSpPr>
        <p:spPr>
          <a:xfrm>
            <a:off x="6547619" y="2407797"/>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1552C180-A336-A746-AA26-10B7E107AA52}"/>
              </a:ext>
            </a:extLst>
          </p:cNvPr>
          <p:cNvSpPr/>
          <p:nvPr/>
        </p:nvSpPr>
        <p:spPr>
          <a:xfrm rot="16200000">
            <a:off x="6853240" y="292521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5D792BAB-B803-CF46-A092-93C1E56EC90D}"/>
              </a:ext>
            </a:extLst>
          </p:cNvPr>
          <p:cNvSpPr/>
          <p:nvPr/>
        </p:nvSpPr>
        <p:spPr>
          <a:xfrm rot="16200000">
            <a:off x="6874800" y="40943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C1ED9D7B-0772-8F44-B82E-46E5594D9561}"/>
                  </a:ext>
                </a:extLst>
              </p:cNvPr>
              <p:cNvSpPr txBox="1">
                <a:spLocks/>
              </p:cNvSpPr>
              <p:nvPr/>
            </p:nvSpPr>
            <p:spPr>
              <a:xfrm>
                <a:off x="6344604" y="40517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C1ED9D7B-0772-8F44-B82E-46E5594D9561}"/>
                  </a:ext>
                </a:extLst>
              </p:cNvPr>
              <p:cNvSpPr txBox="1">
                <a:spLocks noRot="1" noChangeAspect="1" noMove="1" noResize="1" noEditPoints="1" noAdjustHandles="1" noChangeArrowheads="1" noChangeShapeType="1" noTextEdit="1"/>
              </p:cNvSpPr>
              <p:nvPr/>
            </p:nvSpPr>
            <p:spPr>
              <a:xfrm>
                <a:off x="6344604" y="4051781"/>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585DBD21-0E03-5C4E-80C6-08218453FDF0}"/>
                  </a:ext>
                </a:extLst>
              </p:cNvPr>
              <p:cNvSpPr txBox="1">
                <a:spLocks/>
              </p:cNvSpPr>
              <p:nvPr/>
            </p:nvSpPr>
            <p:spPr>
              <a:xfrm>
                <a:off x="6351913" y="287284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585DBD21-0E03-5C4E-80C6-08218453FDF0}"/>
                  </a:ext>
                </a:extLst>
              </p:cNvPr>
              <p:cNvSpPr txBox="1">
                <a:spLocks noRot="1" noChangeAspect="1" noMove="1" noResize="1" noEditPoints="1" noAdjustHandles="1" noChangeArrowheads="1" noChangeShapeType="1" noTextEdit="1"/>
              </p:cNvSpPr>
              <p:nvPr/>
            </p:nvSpPr>
            <p:spPr>
              <a:xfrm>
                <a:off x="6351913" y="2872840"/>
                <a:ext cx="701328" cy="503588"/>
              </a:xfrm>
              <a:prstGeom prst="rect">
                <a:avLst/>
              </a:prstGeom>
              <a:blipFill>
                <a:blip r:embed="rId3"/>
                <a:stretch>
                  <a:fillRect/>
                </a:stretch>
              </a:blipFill>
            </p:spPr>
            <p:txBody>
              <a:bodyPr/>
              <a:lstStyle/>
              <a:p>
                <a:r>
                  <a:rPr lang="en-US">
                    <a:noFill/>
                  </a:rPr>
                  <a:t> </a:t>
                </a:r>
              </a:p>
            </p:txBody>
          </p:sp>
        </mc:Fallback>
      </mc:AlternateContent>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153488" y="346628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089681" y="231485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70" name="Content Placeholder 2">
            <a:extLst>
              <a:ext uri="{FF2B5EF4-FFF2-40B4-BE49-F238E27FC236}">
                <a16:creationId xmlns:a16="http://schemas.microsoft.com/office/drawing/2014/main" id="{E0DE2897-8126-0544-A6B9-794E3A88AF46}"/>
              </a:ext>
            </a:extLst>
          </p:cNvPr>
          <p:cNvSpPr txBox="1">
            <a:spLocks/>
          </p:cNvSpPr>
          <p:nvPr/>
        </p:nvSpPr>
        <p:spPr>
          <a:xfrm>
            <a:off x="6549538" y="5109575"/>
            <a:ext cx="91336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71" name="Content Placeholder 2">
            <a:extLst>
              <a:ext uri="{FF2B5EF4-FFF2-40B4-BE49-F238E27FC236}">
                <a16:creationId xmlns:a16="http://schemas.microsoft.com/office/drawing/2014/main" id="{5EAEBF1B-A668-0E42-A836-48F7F64F4826}"/>
              </a:ext>
            </a:extLst>
          </p:cNvPr>
          <p:cNvSpPr txBox="1">
            <a:spLocks/>
          </p:cNvSpPr>
          <p:nvPr/>
        </p:nvSpPr>
        <p:spPr>
          <a:xfrm>
            <a:off x="5145845" y="509701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to</a:t>
            </a:r>
          </a:p>
        </p:txBody>
      </p:sp>
      <p:sp>
        <p:nvSpPr>
          <p:cNvPr id="72" name="Content Placeholder 2">
            <a:extLst>
              <a:ext uri="{FF2B5EF4-FFF2-40B4-BE49-F238E27FC236}">
                <a16:creationId xmlns:a16="http://schemas.microsoft.com/office/drawing/2014/main" id="{9B05D74C-F41F-EB42-9CAD-933AD44AE7A1}"/>
              </a:ext>
            </a:extLst>
          </p:cNvPr>
          <p:cNvSpPr txBox="1">
            <a:spLocks/>
          </p:cNvSpPr>
          <p:nvPr/>
        </p:nvSpPr>
        <p:spPr>
          <a:xfrm>
            <a:off x="8065373" y="5097010"/>
            <a:ext cx="9883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after</a:t>
            </a:r>
          </a:p>
        </p:txBody>
      </p:sp>
      <p:sp>
        <p:nvSpPr>
          <p:cNvPr id="73" name="Content Placeholder 2">
            <a:extLst>
              <a:ext uri="{FF2B5EF4-FFF2-40B4-BE49-F238E27FC236}">
                <a16:creationId xmlns:a16="http://schemas.microsoft.com/office/drawing/2014/main" id="{BED1B953-F6A2-8041-AD65-85B7D09761C4}"/>
              </a:ext>
            </a:extLst>
          </p:cNvPr>
          <p:cNvSpPr txBox="1">
            <a:spLocks/>
          </p:cNvSpPr>
          <p:nvPr/>
        </p:nvSpPr>
        <p:spPr>
          <a:xfrm>
            <a:off x="6568685" y="1904209"/>
            <a:ext cx="11720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visiting</a:t>
            </a:r>
          </a:p>
        </p:txBody>
      </p:sp>
    </p:spTree>
    <p:extLst>
      <p:ext uri="{BB962C8B-B14F-4D97-AF65-F5344CB8AC3E}">
        <p14:creationId xmlns:p14="http://schemas.microsoft.com/office/powerpoint/2010/main" val="985760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884882" y="103012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a:t>
            </a:r>
            <a:r>
              <a:rPr lang="en-US" sz="2400" dirty="0">
                <a:solidFill>
                  <a:srgbClr val="C00000"/>
                </a:solidFill>
                <a:latin typeface="Avenir Light" panose="020B0402020203020204" pitchFamily="34" charset="77"/>
              </a:rPr>
              <a:t>Feed-forward Neural Net </a:t>
            </a:r>
            <a:r>
              <a:rPr lang="en-US" sz="2400" dirty="0">
                <a:latin typeface="Avenir Light" panose="020B0402020203020204" pitchFamily="34" charset="77"/>
              </a:rPr>
              <a:t>aren’t suitable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48469" y="4696494"/>
            <a:ext cx="3912704"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53251"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499510"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745769"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5997638"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9F3CB1-D077-AB4A-9263-C3E375E967C2}"/>
              </a:ext>
            </a:extLst>
          </p:cNvPr>
          <p:cNvSpPr/>
          <p:nvPr/>
        </p:nvSpPr>
        <p:spPr>
          <a:xfrm>
            <a:off x="666221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690847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7154733"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7406602"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8010907"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8257166"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850342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875529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A6D92D5-089C-704D-82E8-F58590491E75}"/>
              </a:ext>
            </a:extLst>
          </p:cNvPr>
          <p:cNvSpPr/>
          <p:nvPr/>
        </p:nvSpPr>
        <p:spPr>
          <a:xfrm>
            <a:off x="6633311"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387215-9C07-704E-A624-2E65BFD4237B}"/>
              </a:ext>
            </a:extLst>
          </p:cNvPr>
          <p:cNvSpPr/>
          <p:nvPr/>
        </p:nvSpPr>
        <p:spPr>
          <a:xfrm>
            <a:off x="6879570"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946605F-F95D-B245-8A41-6734C2E7BF1B}"/>
              </a:ext>
            </a:extLst>
          </p:cNvPr>
          <p:cNvSpPr/>
          <p:nvPr/>
        </p:nvSpPr>
        <p:spPr>
          <a:xfrm>
            <a:off x="7125829"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B6F3CC5-174A-764E-831F-58AC6190464E}"/>
              </a:ext>
            </a:extLst>
          </p:cNvPr>
          <p:cNvSpPr/>
          <p:nvPr/>
        </p:nvSpPr>
        <p:spPr>
          <a:xfrm>
            <a:off x="7377698"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054973" y="461771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
        <p:nvSpPr>
          <p:cNvPr id="32" name="Rounded Rectangle 31">
            <a:extLst>
              <a:ext uri="{FF2B5EF4-FFF2-40B4-BE49-F238E27FC236}">
                <a16:creationId xmlns:a16="http://schemas.microsoft.com/office/drawing/2014/main" id="{55B7F79C-354B-514C-9CDD-0E4619BAD189}"/>
              </a:ext>
            </a:extLst>
          </p:cNvPr>
          <p:cNvSpPr/>
          <p:nvPr/>
        </p:nvSpPr>
        <p:spPr>
          <a:xfrm>
            <a:off x="5828945" y="3557042"/>
            <a:ext cx="2631421"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810C6D-F83C-C44F-B8C1-451A04C06FE6}"/>
              </a:ext>
            </a:extLst>
          </p:cNvPr>
          <p:cNvSpPr/>
          <p:nvPr/>
        </p:nvSpPr>
        <p:spPr>
          <a:xfrm>
            <a:off x="5913496"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AF9B34-AA96-9543-A2D3-5EF35440EBC6}"/>
              </a:ext>
            </a:extLst>
          </p:cNvPr>
          <p:cNvSpPr/>
          <p:nvPr/>
        </p:nvSpPr>
        <p:spPr>
          <a:xfrm>
            <a:off x="6159755"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89CB5E-8E02-3647-9934-F3B0E64079B8}"/>
              </a:ext>
            </a:extLst>
          </p:cNvPr>
          <p:cNvSpPr/>
          <p:nvPr/>
        </p:nvSpPr>
        <p:spPr>
          <a:xfrm>
            <a:off x="6406014"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03B545-2289-A049-BCAD-982E40A743A5}"/>
              </a:ext>
            </a:extLst>
          </p:cNvPr>
          <p:cNvSpPr/>
          <p:nvPr/>
        </p:nvSpPr>
        <p:spPr>
          <a:xfrm>
            <a:off x="6657883"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4AA75F-456D-8949-A10C-222308AD6C27}"/>
              </a:ext>
            </a:extLst>
          </p:cNvPr>
          <p:cNvSpPr/>
          <p:nvPr/>
        </p:nvSpPr>
        <p:spPr>
          <a:xfrm>
            <a:off x="6915879"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C43F3D-8692-EE47-9823-1230435C6EF5}"/>
              </a:ext>
            </a:extLst>
          </p:cNvPr>
          <p:cNvSpPr/>
          <p:nvPr/>
        </p:nvSpPr>
        <p:spPr>
          <a:xfrm>
            <a:off x="7162138"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CE51F31-4C6E-7945-AE70-852BF817D70E}"/>
              </a:ext>
            </a:extLst>
          </p:cNvPr>
          <p:cNvSpPr/>
          <p:nvPr/>
        </p:nvSpPr>
        <p:spPr>
          <a:xfrm>
            <a:off x="7408397"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C07CFFB-CDE8-B241-8A41-C7FC551585A0}"/>
              </a:ext>
            </a:extLst>
          </p:cNvPr>
          <p:cNvSpPr/>
          <p:nvPr/>
        </p:nvSpPr>
        <p:spPr>
          <a:xfrm>
            <a:off x="7660266"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E1039C-7E4C-C141-AD63-693260F07D4D}"/>
              </a:ext>
            </a:extLst>
          </p:cNvPr>
          <p:cNvSpPr/>
          <p:nvPr/>
        </p:nvSpPr>
        <p:spPr>
          <a:xfrm>
            <a:off x="7913328"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7898AD-C5E7-2D42-9415-B67BBD4A3A66}"/>
              </a:ext>
            </a:extLst>
          </p:cNvPr>
          <p:cNvSpPr/>
          <p:nvPr/>
        </p:nvSpPr>
        <p:spPr>
          <a:xfrm>
            <a:off x="8165197"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C5771F7-7684-374B-B6C2-60FEB0E09FAD}"/>
              </a:ext>
            </a:extLst>
          </p:cNvPr>
          <p:cNvSpPr/>
          <p:nvPr/>
        </p:nvSpPr>
        <p:spPr>
          <a:xfrm>
            <a:off x="6547619" y="2407797"/>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1552C180-A336-A746-AA26-10B7E107AA52}"/>
              </a:ext>
            </a:extLst>
          </p:cNvPr>
          <p:cNvSpPr/>
          <p:nvPr/>
        </p:nvSpPr>
        <p:spPr>
          <a:xfrm rot="16200000">
            <a:off x="6853240" y="292521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5D792BAB-B803-CF46-A092-93C1E56EC90D}"/>
              </a:ext>
            </a:extLst>
          </p:cNvPr>
          <p:cNvSpPr/>
          <p:nvPr/>
        </p:nvSpPr>
        <p:spPr>
          <a:xfrm rot="16200000">
            <a:off x="6874800" y="40943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C1ED9D7B-0772-8F44-B82E-46E5594D9561}"/>
                  </a:ext>
                </a:extLst>
              </p:cNvPr>
              <p:cNvSpPr txBox="1">
                <a:spLocks/>
              </p:cNvSpPr>
              <p:nvPr/>
            </p:nvSpPr>
            <p:spPr>
              <a:xfrm>
                <a:off x="6344604" y="40517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C1ED9D7B-0772-8F44-B82E-46E5594D9561}"/>
                  </a:ext>
                </a:extLst>
              </p:cNvPr>
              <p:cNvSpPr txBox="1">
                <a:spLocks noRot="1" noChangeAspect="1" noMove="1" noResize="1" noEditPoints="1" noAdjustHandles="1" noChangeArrowheads="1" noChangeShapeType="1" noTextEdit="1"/>
              </p:cNvSpPr>
              <p:nvPr/>
            </p:nvSpPr>
            <p:spPr>
              <a:xfrm>
                <a:off x="6344604" y="4051781"/>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585DBD21-0E03-5C4E-80C6-08218453FDF0}"/>
                  </a:ext>
                </a:extLst>
              </p:cNvPr>
              <p:cNvSpPr txBox="1">
                <a:spLocks/>
              </p:cNvSpPr>
              <p:nvPr/>
            </p:nvSpPr>
            <p:spPr>
              <a:xfrm>
                <a:off x="6351913" y="287284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585DBD21-0E03-5C4E-80C6-08218453FDF0}"/>
                  </a:ext>
                </a:extLst>
              </p:cNvPr>
              <p:cNvSpPr txBox="1">
                <a:spLocks noRot="1" noChangeAspect="1" noMove="1" noResize="1" noEditPoints="1" noAdjustHandles="1" noChangeArrowheads="1" noChangeShapeType="1" noTextEdit="1"/>
              </p:cNvSpPr>
              <p:nvPr/>
            </p:nvSpPr>
            <p:spPr>
              <a:xfrm>
                <a:off x="6351913" y="2872840"/>
                <a:ext cx="701328" cy="503588"/>
              </a:xfrm>
              <a:prstGeom prst="rect">
                <a:avLst/>
              </a:prstGeom>
              <a:blipFill>
                <a:blip r:embed="rId3"/>
                <a:stretch>
                  <a:fillRect/>
                </a:stretch>
              </a:blipFill>
            </p:spPr>
            <p:txBody>
              <a:bodyPr/>
              <a:lstStyle/>
              <a:p>
                <a:r>
                  <a:rPr lang="en-US">
                    <a:noFill/>
                  </a:rPr>
                  <a:t> </a:t>
                </a:r>
              </a:p>
            </p:txBody>
          </p:sp>
        </mc:Fallback>
      </mc:AlternateContent>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153488" y="346628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089681" y="231485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46" name="Content Placeholder 2">
            <a:extLst>
              <a:ext uri="{FF2B5EF4-FFF2-40B4-BE49-F238E27FC236}">
                <a16:creationId xmlns:a16="http://schemas.microsoft.com/office/drawing/2014/main" id="{6E4051C9-0BAC-BC42-86B7-D4100164D0F8}"/>
              </a:ext>
            </a:extLst>
          </p:cNvPr>
          <p:cNvSpPr txBox="1">
            <a:spLocks/>
          </p:cNvSpPr>
          <p:nvPr/>
        </p:nvSpPr>
        <p:spPr>
          <a:xfrm>
            <a:off x="5171786" y="5068385"/>
            <a:ext cx="913361"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class</a:t>
            </a:r>
          </a:p>
        </p:txBody>
      </p:sp>
      <p:sp>
        <p:nvSpPr>
          <p:cNvPr id="52" name="Content Placeholder 2">
            <a:extLst>
              <a:ext uri="{FF2B5EF4-FFF2-40B4-BE49-F238E27FC236}">
                <a16:creationId xmlns:a16="http://schemas.microsoft.com/office/drawing/2014/main" id="{47A764B3-312A-FA43-B65A-C8DA44FCCB3C}"/>
              </a:ext>
            </a:extLst>
          </p:cNvPr>
          <p:cNvSpPr txBox="1">
            <a:spLocks/>
          </p:cNvSpPr>
          <p:nvPr/>
        </p:nvSpPr>
        <p:spPr>
          <a:xfrm>
            <a:off x="6687621" y="5055820"/>
            <a:ext cx="9883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after</a:t>
            </a:r>
          </a:p>
        </p:txBody>
      </p:sp>
      <p:sp>
        <p:nvSpPr>
          <p:cNvPr id="53" name="Content Placeholder 2">
            <a:extLst>
              <a:ext uri="{FF2B5EF4-FFF2-40B4-BE49-F238E27FC236}">
                <a16:creationId xmlns:a16="http://schemas.microsoft.com/office/drawing/2014/main" id="{9E29DB85-9213-D541-9343-710A1FA97312}"/>
              </a:ext>
            </a:extLst>
          </p:cNvPr>
          <p:cNvSpPr txBox="1">
            <a:spLocks/>
          </p:cNvSpPr>
          <p:nvPr/>
        </p:nvSpPr>
        <p:spPr>
          <a:xfrm>
            <a:off x="7872638" y="5097532"/>
            <a:ext cx="11720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visiting</a:t>
            </a:r>
          </a:p>
        </p:txBody>
      </p:sp>
      <p:sp>
        <p:nvSpPr>
          <p:cNvPr id="54" name="Content Placeholder 2">
            <a:extLst>
              <a:ext uri="{FF2B5EF4-FFF2-40B4-BE49-F238E27FC236}">
                <a16:creationId xmlns:a16="http://schemas.microsoft.com/office/drawing/2014/main" id="{BFD79FC8-2E16-4549-AC56-83231D272D06}"/>
              </a:ext>
            </a:extLst>
          </p:cNvPr>
          <p:cNvSpPr txBox="1">
            <a:spLocks/>
          </p:cNvSpPr>
          <p:nvPr/>
        </p:nvSpPr>
        <p:spPr>
          <a:xfrm>
            <a:off x="6804371" y="1904209"/>
            <a:ext cx="11720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her</a:t>
            </a:r>
          </a:p>
        </p:txBody>
      </p:sp>
    </p:spTree>
    <p:extLst>
      <p:ext uri="{BB962C8B-B14F-4D97-AF65-F5344CB8AC3E}">
        <p14:creationId xmlns:p14="http://schemas.microsoft.com/office/powerpoint/2010/main" val="758924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B634E59-4B85-4C4B-8984-E10B47A0B100}"/>
              </a:ext>
            </a:extLst>
          </p:cNvPr>
          <p:cNvSpPr txBox="1">
            <a:spLocks/>
          </p:cNvSpPr>
          <p:nvPr/>
        </p:nvSpPr>
        <p:spPr>
          <a:xfrm>
            <a:off x="884882" y="103012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b="1" dirty="0">
                <a:latin typeface="Avenir Light" panose="020B0402020203020204" pitchFamily="34" charset="77"/>
              </a:rPr>
              <a:t>Neural Approach: </a:t>
            </a:r>
            <a:r>
              <a:rPr lang="en-US" sz="2400" dirty="0">
                <a:solidFill>
                  <a:srgbClr val="C00000"/>
                </a:solidFill>
                <a:latin typeface="Avenir Light" panose="020B0402020203020204" pitchFamily="34" charset="77"/>
              </a:rPr>
              <a:t>Feed-forward Neural Net </a:t>
            </a:r>
            <a:r>
              <a:rPr lang="en-US" sz="2400" dirty="0">
                <a:latin typeface="Avenir Light" panose="020B0402020203020204" pitchFamily="34" charset="77"/>
              </a:rPr>
              <a:t>aren’t suitable</a:t>
            </a:r>
          </a:p>
        </p:txBody>
      </p:sp>
      <p:sp>
        <p:nvSpPr>
          <p:cNvPr id="3" name="Rounded Rectangle 2">
            <a:extLst>
              <a:ext uri="{FF2B5EF4-FFF2-40B4-BE49-F238E27FC236}">
                <a16:creationId xmlns:a16="http://schemas.microsoft.com/office/drawing/2014/main" id="{FD8C6AE1-A8BE-C943-91A1-7B8A221340F7}"/>
              </a:ext>
            </a:extLst>
          </p:cNvPr>
          <p:cNvSpPr/>
          <p:nvPr/>
        </p:nvSpPr>
        <p:spPr>
          <a:xfrm>
            <a:off x="5148469" y="4696494"/>
            <a:ext cx="3912704" cy="33006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EE9761C-491D-5F4A-A115-032B4EC18097}"/>
              </a:ext>
            </a:extLst>
          </p:cNvPr>
          <p:cNvSpPr/>
          <p:nvPr/>
        </p:nvSpPr>
        <p:spPr>
          <a:xfrm>
            <a:off x="5253251"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648207-4E1C-3747-8CED-11D7BE8BC76E}"/>
              </a:ext>
            </a:extLst>
          </p:cNvPr>
          <p:cNvSpPr/>
          <p:nvPr/>
        </p:nvSpPr>
        <p:spPr>
          <a:xfrm>
            <a:off x="5499510"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578E907-AEE0-9943-9848-4F19EEE56B1B}"/>
              </a:ext>
            </a:extLst>
          </p:cNvPr>
          <p:cNvSpPr/>
          <p:nvPr/>
        </p:nvSpPr>
        <p:spPr>
          <a:xfrm>
            <a:off x="5745769"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A6E7F4-69EF-DB4A-87F9-6B83E5C57E47}"/>
              </a:ext>
            </a:extLst>
          </p:cNvPr>
          <p:cNvSpPr/>
          <p:nvPr/>
        </p:nvSpPr>
        <p:spPr>
          <a:xfrm>
            <a:off x="5997638"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09F3CB1-D077-AB4A-9263-C3E375E967C2}"/>
              </a:ext>
            </a:extLst>
          </p:cNvPr>
          <p:cNvSpPr/>
          <p:nvPr/>
        </p:nvSpPr>
        <p:spPr>
          <a:xfrm>
            <a:off x="666221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6FB9AA-7582-D249-8964-B1E083E54282}"/>
              </a:ext>
            </a:extLst>
          </p:cNvPr>
          <p:cNvSpPr/>
          <p:nvPr/>
        </p:nvSpPr>
        <p:spPr>
          <a:xfrm>
            <a:off x="690847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46FA5D-2EB0-194F-9056-8E55096A2324}"/>
              </a:ext>
            </a:extLst>
          </p:cNvPr>
          <p:cNvSpPr/>
          <p:nvPr/>
        </p:nvSpPr>
        <p:spPr>
          <a:xfrm>
            <a:off x="7154733"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375B46D-94A3-A748-A10A-24F44499811C}"/>
              </a:ext>
            </a:extLst>
          </p:cNvPr>
          <p:cNvSpPr/>
          <p:nvPr/>
        </p:nvSpPr>
        <p:spPr>
          <a:xfrm>
            <a:off x="7406602"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A117F4-BF7A-B143-92B3-7771E7DB76F2}"/>
              </a:ext>
            </a:extLst>
          </p:cNvPr>
          <p:cNvSpPr/>
          <p:nvPr/>
        </p:nvSpPr>
        <p:spPr>
          <a:xfrm>
            <a:off x="8010907"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06F9256-6591-CA4A-A29D-DCE17210C01C}"/>
              </a:ext>
            </a:extLst>
          </p:cNvPr>
          <p:cNvSpPr/>
          <p:nvPr/>
        </p:nvSpPr>
        <p:spPr>
          <a:xfrm>
            <a:off x="8257166"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8F461C7-1896-C149-B54C-48C3CE75BEC4}"/>
              </a:ext>
            </a:extLst>
          </p:cNvPr>
          <p:cNvSpPr/>
          <p:nvPr/>
        </p:nvSpPr>
        <p:spPr>
          <a:xfrm>
            <a:off x="8503425"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04167DE-1E41-A341-8D12-4BEC35973F94}"/>
              </a:ext>
            </a:extLst>
          </p:cNvPr>
          <p:cNvSpPr/>
          <p:nvPr/>
        </p:nvSpPr>
        <p:spPr>
          <a:xfrm>
            <a:off x="8755294" y="4751845"/>
            <a:ext cx="203200" cy="203200"/>
          </a:xfrm>
          <a:prstGeom prst="ellipse">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A6D92D5-089C-704D-82E8-F58590491E75}"/>
              </a:ext>
            </a:extLst>
          </p:cNvPr>
          <p:cNvSpPr/>
          <p:nvPr/>
        </p:nvSpPr>
        <p:spPr>
          <a:xfrm>
            <a:off x="6633311"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387215-9C07-704E-A624-2E65BFD4237B}"/>
              </a:ext>
            </a:extLst>
          </p:cNvPr>
          <p:cNvSpPr/>
          <p:nvPr/>
        </p:nvSpPr>
        <p:spPr>
          <a:xfrm>
            <a:off x="6879570"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946605F-F95D-B245-8A41-6734C2E7BF1B}"/>
              </a:ext>
            </a:extLst>
          </p:cNvPr>
          <p:cNvSpPr/>
          <p:nvPr/>
        </p:nvSpPr>
        <p:spPr>
          <a:xfrm>
            <a:off x="7125829"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B6F3CC5-174A-764E-831F-58AC6190464E}"/>
              </a:ext>
            </a:extLst>
          </p:cNvPr>
          <p:cNvSpPr/>
          <p:nvPr/>
        </p:nvSpPr>
        <p:spPr>
          <a:xfrm>
            <a:off x="7377698" y="2454821"/>
            <a:ext cx="203200" cy="203200"/>
          </a:xfrm>
          <a:prstGeom prst="ellipse">
            <a:avLst/>
          </a:prstGeom>
          <a:solidFill>
            <a:srgbClr val="92D05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ontent Placeholder 2">
            <a:extLst>
              <a:ext uri="{FF2B5EF4-FFF2-40B4-BE49-F238E27FC236}">
                <a16:creationId xmlns:a16="http://schemas.microsoft.com/office/drawing/2014/main" id="{0699B2A3-3B8E-414D-A3AF-577E06CECE10}"/>
              </a:ext>
            </a:extLst>
          </p:cNvPr>
          <p:cNvSpPr txBox="1">
            <a:spLocks/>
          </p:cNvSpPr>
          <p:nvPr/>
        </p:nvSpPr>
        <p:spPr>
          <a:xfrm>
            <a:off x="2054973" y="461771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Example input sentence</a:t>
            </a:r>
          </a:p>
        </p:txBody>
      </p:sp>
      <p:sp>
        <p:nvSpPr>
          <p:cNvPr id="32" name="Rounded Rectangle 31">
            <a:extLst>
              <a:ext uri="{FF2B5EF4-FFF2-40B4-BE49-F238E27FC236}">
                <a16:creationId xmlns:a16="http://schemas.microsoft.com/office/drawing/2014/main" id="{55B7F79C-354B-514C-9CDD-0E4619BAD189}"/>
              </a:ext>
            </a:extLst>
          </p:cNvPr>
          <p:cNvSpPr/>
          <p:nvPr/>
        </p:nvSpPr>
        <p:spPr>
          <a:xfrm>
            <a:off x="5828945" y="3557042"/>
            <a:ext cx="2631421"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810C6D-F83C-C44F-B8C1-451A04C06FE6}"/>
              </a:ext>
            </a:extLst>
          </p:cNvPr>
          <p:cNvSpPr/>
          <p:nvPr/>
        </p:nvSpPr>
        <p:spPr>
          <a:xfrm>
            <a:off x="5913496"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AAF9B34-AA96-9543-A2D3-5EF35440EBC6}"/>
              </a:ext>
            </a:extLst>
          </p:cNvPr>
          <p:cNvSpPr/>
          <p:nvPr/>
        </p:nvSpPr>
        <p:spPr>
          <a:xfrm>
            <a:off x="6159755"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89CB5E-8E02-3647-9934-F3B0E64079B8}"/>
              </a:ext>
            </a:extLst>
          </p:cNvPr>
          <p:cNvSpPr/>
          <p:nvPr/>
        </p:nvSpPr>
        <p:spPr>
          <a:xfrm>
            <a:off x="6406014"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303B545-2289-A049-BCAD-982E40A743A5}"/>
              </a:ext>
            </a:extLst>
          </p:cNvPr>
          <p:cNvSpPr/>
          <p:nvPr/>
        </p:nvSpPr>
        <p:spPr>
          <a:xfrm>
            <a:off x="6657883" y="3597609"/>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4AA75F-456D-8949-A10C-222308AD6C27}"/>
              </a:ext>
            </a:extLst>
          </p:cNvPr>
          <p:cNvSpPr/>
          <p:nvPr/>
        </p:nvSpPr>
        <p:spPr>
          <a:xfrm>
            <a:off x="6915879"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1C43F3D-8692-EE47-9823-1230435C6EF5}"/>
              </a:ext>
            </a:extLst>
          </p:cNvPr>
          <p:cNvSpPr/>
          <p:nvPr/>
        </p:nvSpPr>
        <p:spPr>
          <a:xfrm>
            <a:off x="7162138"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CE51F31-4C6E-7945-AE70-852BF817D70E}"/>
              </a:ext>
            </a:extLst>
          </p:cNvPr>
          <p:cNvSpPr/>
          <p:nvPr/>
        </p:nvSpPr>
        <p:spPr>
          <a:xfrm>
            <a:off x="7408397"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C07CFFB-CDE8-B241-8A41-C7FC551585A0}"/>
              </a:ext>
            </a:extLst>
          </p:cNvPr>
          <p:cNvSpPr/>
          <p:nvPr/>
        </p:nvSpPr>
        <p:spPr>
          <a:xfrm>
            <a:off x="7660266" y="3599893"/>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E1039C-7E4C-C141-AD63-693260F07D4D}"/>
              </a:ext>
            </a:extLst>
          </p:cNvPr>
          <p:cNvSpPr/>
          <p:nvPr/>
        </p:nvSpPr>
        <p:spPr>
          <a:xfrm>
            <a:off x="7913328"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67898AD-C5E7-2D42-9415-B67BBD4A3A66}"/>
              </a:ext>
            </a:extLst>
          </p:cNvPr>
          <p:cNvSpPr/>
          <p:nvPr/>
        </p:nvSpPr>
        <p:spPr>
          <a:xfrm>
            <a:off x="8165197" y="3595460"/>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C5771F7-7684-374B-B6C2-60FEB0E09FAD}"/>
              </a:ext>
            </a:extLst>
          </p:cNvPr>
          <p:cNvSpPr/>
          <p:nvPr/>
        </p:nvSpPr>
        <p:spPr>
          <a:xfrm>
            <a:off x="6547619" y="2407797"/>
            <a:ext cx="1128109" cy="311369"/>
          </a:xfrm>
          <a:prstGeom prst="round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1552C180-A336-A746-AA26-10B7E107AA52}"/>
              </a:ext>
            </a:extLst>
          </p:cNvPr>
          <p:cNvSpPr/>
          <p:nvPr/>
        </p:nvSpPr>
        <p:spPr>
          <a:xfrm rot="16200000">
            <a:off x="6853240" y="292521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5D792BAB-B803-CF46-A092-93C1E56EC90D}"/>
              </a:ext>
            </a:extLst>
          </p:cNvPr>
          <p:cNvSpPr/>
          <p:nvPr/>
        </p:nvSpPr>
        <p:spPr>
          <a:xfrm rot="16200000">
            <a:off x="6874800" y="4094360"/>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8" name="Content Placeholder 2">
                <a:extLst>
                  <a:ext uri="{FF2B5EF4-FFF2-40B4-BE49-F238E27FC236}">
                    <a16:creationId xmlns:a16="http://schemas.microsoft.com/office/drawing/2014/main" id="{C1ED9D7B-0772-8F44-B82E-46E5594D9561}"/>
                  </a:ext>
                </a:extLst>
              </p:cNvPr>
              <p:cNvSpPr txBox="1">
                <a:spLocks/>
              </p:cNvSpPr>
              <p:nvPr/>
            </p:nvSpPr>
            <p:spPr>
              <a:xfrm>
                <a:off x="6344604" y="405178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𝑊</m:t>
                      </m:r>
                    </m:oMath>
                  </m:oMathPara>
                </a14:m>
                <a:endParaRPr lang="en-US" sz="2400" dirty="0">
                  <a:solidFill>
                    <a:srgbClr val="C00000"/>
                  </a:solidFill>
                  <a:latin typeface="Avenir Light" panose="020B0402020203020204" pitchFamily="34" charset="77"/>
                </a:endParaRPr>
              </a:p>
            </p:txBody>
          </p:sp>
        </mc:Choice>
        <mc:Fallback>
          <p:sp>
            <p:nvSpPr>
              <p:cNvPr id="48" name="Content Placeholder 2">
                <a:extLst>
                  <a:ext uri="{FF2B5EF4-FFF2-40B4-BE49-F238E27FC236}">
                    <a16:creationId xmlns:a16="http://schemas.microsoft.com/office/drawing/2014/main" id="{C1ED9D7B-0772-8F44-B82E-46E5594D9561}"/>
                  </a:ext>
                </a:extLst>
              </p:cNvPr>
              <p:cNvSpPr txBox="1">
                <a:spLocks noRot="1" noChangeAspect="1" noMove="1" noResize="1" noEditPoints="1" noAdjustHandles="1" noChangeArrowheads="1" noChangeShapeType="1" noTextEdit="1"/>
              </p:cNvSpPr>
              <p:nvPr/>
            </p:nvSpPr>
            <p:spPr>
              <a:xfrm>
                <a:off x="6344604" y="4051781"/>
                <a:ext cx="701328" cy="503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Content Placeholder 2">
                <a:extLst>
                  <a:ext uri="{FF2B5EF4-FFF2-40B4-BE49-F238E27FC236}">
                    <a16:creationId xmlns:a16="http://schemas.microsoft.com/office/drawing/2014/main" id="{585DBD21-0E03-5C4E-80C6-08218453FDF0}"/>
                  </a:ext>
                </a:extLst>
              </p:cNvPr>
              <p:cNvSpPr txBox="1">
                <a:spLocks/>
              </p:cNvSpPr>
              <p:nvPr/>
            </p:nvSpPr>
            <p:spPr>
              <a:xfrm>
                <a:off x="6351913" y="2872840"/>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𝑈</m:t>
                      </m:r>
                    </m:oMath>
                  </m:oMathPara>
                </a14:m>
                <a:endParaRPr lang="en-US" sz="2400" dirty="0">
                  <a:solidFill>
                    <a:srgbClr val="C00000"/>
                  </a:solidFill>
                  <a:latin typeface="Avenir Light" panose="020B0402020203020204" pitchFamily="34" charset="77"/>
                </a:endParaRPr>
              </a:p>
            </p:txBody>
          </p:sp>
        </mc:Choice>
        <mc:Fallback>
          <p:sp>
            <p:nvSpPr>
              <p:cNvPr id="49" name="Content Placeholder 2">
                <a:extLst>
                  <a:ext uri="{FF2B5EF4-FFF2-40B4-BE49-F238E27FC236}">
                    <a16:creationId xmlns:a16="http://schemas.microsoft.com/office/drawing/2014/main" id="{585DBD21-0E03-5C4E-80C6-08218453FDF0}"/>
                  </a:ext>
                </a:extLst>
              </p:cNvPr>
              <p:cNvSpPr txBox="1">
                <a:spLocks noRot="1" noChangeAspect="1" noMove="1" noResize="1" noEditPoints="1" noAdjustHandles="1" noChangeArrowheads="1" noChangeShapeType="1" noTextEdit="1"/>
              </p:cNvSpPr>
              <p:nvPr/>
            </p:nvSpPr>
            <p:spPr>
              <a:xfrm>
                <a:off x="6351913" y="2872840"/>
                <a:ext cx="701328" cy="503588"/>
              </a:xfrm>
              <a:prstGeom prst="rect">
                <a:avLst/>
              </a:prstGeom>
              <a:blipFill>
                <a:blip r:embed="rId3"/>
                <a:stretch>
                  <a:fillRect/>
                </a:stretch>
              </a:blipFill>
            </p:spPr>
            <p:txBody>
              <a:bodyPr/>
              <a:lstStyle/>
              <a:p>
                <a:r>
                  <a:rPr lang="en-US">
                    <a:noFill/>
                  </a:rPr>
                  <a:t> </a:t>
                </a:r>
              </a:p>
            </p:txBody>
          </p:sp>
        </mc:Fallback>
      </mc:AlternateContent>
      <p:sp>
        <p:nvSpPr>
          <p:cNvPr id="50" name="Content Placeholder 2">
            <a:extLst>
              <a:ext uri="{FF2B5EF4-FFF2-40B4-BE49-F238E27FC236}">
                <a16:creationId xmlns:a16="http://schemas.microsoft.com/office/drawing/2014/main" id="{98A0229A-0E65-994A-A48A-9E766E214C56}"/>
              </a:ext>
            </a:extLst>
          </p:cNvPr>
          <p:cNvSpPr txBox="1">
            <a:spLocks/>
          </p:cNvSpPr>
          <p:nvPr/>
        </p:nvSpPr>
        <p:spPr>
          <a:xfrm>
            <a:off x="2153488" y="346628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Hidden layer</a:t>
            </a:r>
          </a:p>
        </p:txBody>
      </p:sp>
      <p:sp>
        <p:nvSpPr>
          <p:cNvPr id="51" name="Content Placeholder 2">
            <a:extLst>
              <a:ext uri="{FF2B5EF4-FFF2-40B4-BE49-F238E27FC236}">
                <a16:creationId xmlns:a16="http://schemas.microsoft.com/office/drawing/2014/main" id="{3649502E-21DD-1642-971F-BACEABB4E04C}"/>
              </a:ext>
            </a:extLst>
          </p:cNvPr>
          <p:cNvSpPr txBox="1">
            <a:spLocks/>
          </p:cNvSpPr>
          <p:nvPr/>
        </p:nvSpPr>
        <p:spPr>
          <a:xfrm>
            <a:off x="2089681" y="2314854"/>
            <a:ext cx="2964075"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layer</a:t>
            </a:r>
          </a:p>
        </p:txBody>
      </p:sp>
      <p:sp>
        <p:nvSpPr>
          <p:cNvPr id="63" name="Content Placeholder 2">
            <a:extLst>
              <a:ext uri="{FF2B5EF4-FFF2-40B4-BE49-F238E27FC236}">
                <a16:creationId xmlns:a16="http://schemas.microsoft.com/office/drawing/2014/main" id="{93674F6A-4502-C146-A6DB-53F8B625B3CE}"/>
              </a:ext>
            </a:extLst>
          </p:cNvPr>
          <p:cNvSpPr txBox="1">
            <a:spLocks/>
          </p:cNvSpPr>
          <p:nvPr/>
        </p:nvSpPr>
        <p:spPr>
          <a:xfrm>
            <a:off x="5279717" y="5035928"/>
            <a:ext cx="9883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after</a:t>
            </a:r>
          </a:p>
        </p:txBody>
      </p:sp>
      <p:sp>
        <p:nvSpPr>
          <p:cNvPr id="64" name="Content Placeholder 2">
            <a:extLst>
              <a:ext uri="{FF2B5EF4-FFF2-40B4-BE49-F238E27FC236}">
                <a16:creationId xmlns:a16="http://schemas.microsoft.com/office/drawing/2014/main" id="{AB8C13B1-F014-714F-A215-21019E1504B6}"/>
              </a:ext>
            </a:extLst>
          </p:cNvPr>
          <p:cNvSpPr txBox="1">
            <a:spLocks/>
          </p:cNvSpPr>
          <p:nvPr/>
        </p:nvSpPr>
        <p:spPr>
          <a:xfrm>
            <a:off x="6546919" y="5062960"/>
            <a:ext cx="11720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visiting</a:t>
            </a:r>
          </a:p>
        </p:txBody>
      </p:sp>
      <p:sp>
        <p:nvSpPr>
          <p:cNvPr id="69" name="Content Placeholder 2">
            <a:extLst>
              <a:ext uri="{FF2B5EF4-FFF2-40B4-BE49-F238E27FC236}">
                <a16:creationId xmlns:a16="http://schemas.microsoft.com/office/drawing/2014/main" id="{91DF8774-98F2-1F40-873A-ECE8E4140244}"/>
              </a:ext>
            </a:extLst>
          </p:cNvPr>
          <p:cNvSpPr txBox="1">
            <a:spLocks/>
          </p:cNvSpPr>
          <p:nvPr/>
        </p:nvSpPr>
        <p:spPr>
          <a:xfrm>
            <a:off x="8285312" y="5050573"/>
            <a:ext cx="1172095"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her</a:t>
            </a:r>
          </a:p>
        </p:txBody>
      </p:sp>
      <p:sp>
        <p:nvSpPr>
          <p:cNvPr id="70" name="Content Placeholder 2">
            <a:extLst>
              <a:ext uri="{FF2B5EF4-FFF2-40B4-BE49-F238E27FC236}">
                <a16:creationId xmlns:a16="http://schemas.microsoft.com/office/drawing/2014/main" id="{043056DE-91BE-E64B-B5DE-C13E75170907}"/>
              </a:ext>
            </a:extLst>
          </p:cNvPr>
          <p:cNvSpPr txBox="1">
            <a:spLocks/>
          </p:cNvSpPr>
          <p:nvPr/>
        </p:nvSpPr>
        <p:spPr>
          <a:xfrm>
            <a:off x="6434160" y="1854361"/>
            <a:ext cx="157674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Avenir Light" panose="020B0402020203020204" pitchFamily="34" charset="77"/>
              </a:rPr>
              <a:t>grandma</a:t>
            </a:r>
          </a:p>
        </p:txBody>
      </p:sp>
    </p:spTree>
    <p:extLst>
      <p:ext uri="{BB962C8B-B14F-4D97-AF65-F5344CB8AC3E}">
        <p14:creationId xmlns:p14="http://schemas.microsoft.com/office/powerpoint/2010/main" val="5734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a:extLst>
              <a:ext uri="{FF2B5EF4-FFF2-40B4-BE49-F238E27FC236}">
                <a16:creationId xmlns:a16="http://schemas.microsoft.com/office/drawing/2014/main" id="{F82746FC-F3CF-FA47-AAD7-4336BC3CF62B}"/>
              </a:ext>
            </a:extLst>
          </p:cNvPr>
          <p:cNvSpPr txBox="1">
            <a:spLocks/>
          </p:cNvSpPr>
          <p:nvPr/>
        </p:nvSpPr>
        <p:spPr>
          <a:xfrm>
            <a:off x="1379105" y="3203253"/>
            <a:ext cx="3689350" cy="551401"/>
          </a:xfrm>
          <a:prstGeom prst="rect">
            <a:avLst/>
          </a:prstGeom>
          <a:solidFill>
            <a:srgbClr val="C0000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bg1">
                    <a:lumMod val="95000"/>
                  </a:schemeClr>
                </a:solidFill>
                <a:latin typeface="Avenir Light" panose="020B0402020203020204" pitchFamily="34" charset="77"/>
              </a:rPr>
              <a:t>FFNN ISSUES</a:t>
            </a:r>
          </a:p>
        </p:txBody>
      </p:sp>
      <p:sp>
        <p:nvSpPr>
          <p:cNvPr id="5" name="Content Placeholder 2">
            <a:extLst>
              <a:ext uri="{FF2B5EF4-FFF2-40B4-BE49-F238E27FC236}">
                <a16:creationId xmlns:a16="http://schemas.microsoft.com/office/drawing/2014/main" id="{19AE9842-88BA-7F4D-A153-5A053915FAF7}"/>
              </a:ext>
            </a:extLst>
          </p:cNvPr>
          <p:cNvSpPr txBox="1">
            <a:spLocks/>
          </p:cNvSpPr>
          <p:nvPr/>
        </p:nvSpPr>
        <p:spPr>
          <a:xfrm>
            <a:off x="1379105" y="1226591"/>
            <a:ext cx="3689350" cy="551401"/>
          </a:xfrm>
          <a:prstGeom prst="rect">
            <a:avLst/>
          </a:prstGeom>
          <a:solidFill>
            <a:srgbClr val="92D050"/>
          </a:solidFill>
          <a:ln w="4762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chemeClr val="tx1">
                    <a:lumMod val="85000"/>
                    <a:lumOff val="15000"/>
                  </a:schemeClr>
                </a:solidFill>
                <a:latin typeface="Avenir Light" panose="020B0402020203020204" pitchFamily="34" charset="77"/>
              </a:rPr>
              <a:t>FFNN STRENGTHS</a:t>
            </a:r>
          </a:p>
        </p:txBody>
      </p:sp>
      <p:sp>
        <p:nvSpPr>
          <p:cNvPr id="6" name="Content Placeholder 2">
            <a:extLst>
              <a:ext uri="{FF2B5EF4-FFF2-40B4-BE49-F238E27FC236}">
                <a16:creationId xmlns:a16="http://schemas.microsoft.com/office/drawing/2014/main" id="{BD367572-C7A8-7048-A140-BBD3DBADBCEA}"/>
              </a:ext>
            </a:extLst>
          </p:cNvPr>
          <p:cNvSpPr txBox="1">
            <a:spLocks/>
          </p:cNvSpPr>
          <p:nvPr/>
        </p:nvSpPr>
        <p:spPr>
          <a:xfrm>
            <a:off x="1532236" y="1876905"/>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latin typeface="Avenir Light" panose="020B0402020203020204" pitchFamily="34" charset="77"/>
              </a:rPr>
              <a:t>Word embeddings fix the sparsity issue</a:t>
            </a:r>
          </a:p>
          <a:p>
            <a:pPr>
              <a:lnSpc>
                <a:spcPct val="120000"/>
              </a:lnSpc>
            </a:pPr>
            <a:r>
              <a:rPr lang="en-US" sz="2400" dirty="0">
                <a:latin typeface="Avenir Light" panose="020B0402020203020204" pitchFamily="34" charset="77"/>
              </a:rPr>
              <a:t>Word embeddings fix the storage issue</a:t>
            </a:r>
          </a:p>
        </p:txBody>
      </p:sp>
      <p:sp>
        <p:nvSpPr>
          <p:cNvPr id="7" name="Content Placeholder 2">
            <a:extLst>
              <a:ext uri="{FF2B5EF4-FFF2-40B4-BE49-F238E27FC236}">
                <a16:creationId xmlns:a16="http://schemas.microsoft.com/office/drawing/2014/main" id="{0A7BB128-E080-4F40-B9C3-38E0DBB1F025}"/>
              </a:ext>
            </a:extLst>
          </p:cNvPr>
          <p:cNvSpPr txBox="1">
            <a:spLocks/>
          </p:cNvSpPr>
          <p:nvPr/>
        </p:nvSpPr>
        <p:spPr>
          <a:xfrm>
            <a:off x="1532236" y="3895186"/>
            <a:ext cx="10342263" cy="1284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dirty="0">
                <a:latin typeface="Avenir Light" panose="020B0402020203020204" pitchFamily="34" charset="77"/>
              </a:rPr>
              <a:t>Fixed-window size can never be big enough. Need more context.</a:t>
            </a:r>
          </a:p>
          <a:p>
            <a:pPr>
              <a:lnSpc>
                <a:spcPct val="120000"/>
              </a:lnSpc>
            </a:pPr>
            <a:r>
              <a:rPr lang="en-US" sz="2400" dirty="0">
                <a:latin typeface="Avenir Light" panose="020B0402020203020204" pitchFamily="34" charset="77"/>
              </a:rPr>
              <a:t>Increasing window size adds many more weights</a:t>
            </a:r>
          </a:p>
          <a:p>
            <a:pPr>
              <a:lnSpc>
                <a:spcPct val="120000"/>
              </a:lnSpc>
            </a:pPr>
            <a:r>
              <a:rPr lang="en-US" sz="2400" dirty="0">
                <a:latin typeface="Avenir Light" panose="020B0402020203020204" pitchFamily="34" charset="77"/>
              </a:rPr>
              <a:t>The weights awkwardly handle word position</a:t>
            </a:r>
          </a:p>
          <a:p>
            <a:pPr>
              <a:lnSpc>
                <a:spcPct val="120000"/>
              </a:lnSpc>
            </a:pPr>
            <a:r>
              <a:rPr lang="en-US" sz="2400" dirty="0">
                <a:latin typeface="Avenir Light" panose="020B0402020203020204" pitchFamily="34" charset="77"/>
              </a:rPr>
              <a:t>No concept of time</a:t>
            </a:r>
          </a:p>
          <a:p>
            <a:pPr>
              <a:lnSpc>
                <a:spcPct val="120000"/>
              </a:lnSpc>
            </a:pPr>
            <a:r>
              <a:rPr lang="en-US" sz="2400" dirty="0">
                <a:latin typeface="Avenir Light" panose="020B0402020203020204" pitchFamily="34" charset="77"/>
              </a:rPr>
              <a:t>Requires inputting entire context just to predict 1 word</a:t>
            </a:r>
          </a:p>
        </p:txBody>
      </p:sp>
    </p:spTree>
    <p:extLst>
      <p:ext uri="{BB962C8B-B14F-4D97-AF65-F5344CB8AC3E}">
        <p14:creationId xmlns:p14="http://schemas.microsoft.com/office/powerpoint/2010/main" val="2795215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3921-67AB-D84C-A73D-BD825F2BFDF8}"/>
              </a:ext>
            </a:extLst>
          </p:cNvPr>
          <p:cNvSpPr>
            <a:spLocks noGrp="1"/>
          </p:cNvSpPr>
          <p:nvPr>
            <p:ph type="title"/>
          </p:nvPr>
        </p:nvSpPr>
        <p:spPr>
          <a:xfrm>
            <a:off x="838200" y="276262"/>
            <a:ext cx="8941419" cy="1162592"/>
          </a:xfrm>
        </p:spPr>
        <p:txBody>
          <a:bodyPr/>
          <a:lstStyle/>
          <a:p>
            <a:r>
              <a:rPr lang="en-US" dirty="0"/>
              <a:t>Language Modelling</a:t>
            </a:r>
          </a:p>
        </p:txBody>
      </p:sp>
      <p:sp>
        <p:nvSpPr>
          <p:cNvPr id="13" name="Rectangle 12">
            <a:extLst>
              <a:ext uri="{FF2B5EF4-FFF2-40B4-BE49-F238E27FC236}">
                <a16:creationId xmlns:a16="http://schemas.microsoft.com/office/drawing/2014/main" id="{2D26D248-0AC7-5A40-B0F8-88F4BE4B76D7}"/>
              </a:ext>
            </a:extLst>
          </p:cNvPr>
          <p:cNvSpPr/>
          <p:nvPr/>
        </p:nvSpPr>
        <p:spPr>
          <a:xfrm>
            <a:off x="903804" y="771482"/>
            <a:ext cx="3439596" cy="1175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6EE8F4E-3BFB-3541-9805-FA207FEFA3F1}"/>
              </a:ext>
            </a:extLst>
          </p:cNvPr>
          <p:cNvSpPr txBox="1">
            <a:spLocks/>
          </p:cNvSpPr>
          <p:nvPr/>
        </p:nvSpPr>
        <p:spPr>
          <a:xfrm>
            <a:off x="838201" y="1182826"/>
            <a:ext cx="10731500" cy="49258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b="1" dirty="0">
                <a:latin typeface="Avenir Light" panose="020B0402020203020204" pitchFamily="34" charset="77"/>
              </a:rPr>
              <a:t>We especially need a system that:</a:t>
            </a:r>
          </a:p>
          <a:p>
            <a:pPr>
              <a:lnSpc>
                <a:spcPct val="150000"/>
              </a:lnSpc>
            </a:pPr>
            <a:r>
              <a:rPr lang="en-US" dirty="0">
                <a:latin typeface="Avenir Light" panose="020B0402020203020204" pitchFamily="34" charset="77"/>
              </a:rPr>
              <a:t>Has an “infinite” concept of the past, not just a fixed window</a:t>
            </a:r>
          </a:p>
          <a:p>
            <a:pPr>
              <a:lnSpc>
                <a:spcPct val="150000"/>
              </a:lnSpc>
            </a:pPr>
            <a:r>
              <a:rPr lang="en-US" dirty="0">
                <a:latin typeface="Avenir Light" panose="020B0402020203020204" pitchFamily="34" charset="77"/>
              </a:rPr>
              <a:t>For each new input, output the most likely next event (e.g., word)</a:t>
            </a:r>
          </a:p>
        </p:txBody>
      </p:sp>
    </p:spTree>
    <p:extLst>
      <p:ext uri="{BB962C8B-B14F-4D97-AF65-F5344CB8AC3E}">
        <p14:creationId xmlns:p14="http://schemas.microsoft.com/office/powerpoint/2010/main" val="4208317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DB92AA-4414-B04D-93DB-EB6D4E2E05AE}"/>
              </a:ext>
            </a:extLst>
          </p:cNvPr>
          <p:cNvSpPr/>
          <p:nvPr/>
        </p:nvSpPr>
        <p:spPr>
          <a:xfrm>
            <a:off x="0" y="0"/>
            <a:ext cx="12192000" cy="6858000"/>
          </a:xfrm>
          <a:prstGeom prst="rect">
            <a:avLst/>
          </a:prstGeom>
          <a:solidFill>
            <a:srgbClr val="FFC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60EC02DC-AF21-AB42-8CA5-F32B50291AB9}"/>
              </a:ext>
            </a:extLst>
          </p:cNvPr>
          <p:cNvSpPr>
            <a:spLocks noGrp="1"/>
          </p:cNvSpPr>
          <p:nvPr>
            <p:ph idx="1"/>
          </p:nvPr>
        </p:nvSpPr>
        <p:spPr>
          <a:xfrm>
            <a:off x="838200" y="2400506"/>
            <a:ext cx="10515600" cy="1286911"/>
          </a:xfrm>
        </p:spPr>
        <p:txBody>
          <a:bodyPr anchor="ctr">
            <a:normAutofit/>
          </a:bodyPr>
          <a:lstStyle/>
          <a:p>
            <a:pPr marL="0" indent="0" algn="ctr">
              <a:buNone/>
            </a:pPr>
            <a:r>
              <a:rPr lang="en-US" sz="5400" dirty="0"/>
              <a:t>Let’s do better</a:t>
            </a:r>
          </a:p>
        </p:txBody>
      </p:sp>
    </p:spTree>
    <p:extLst>
      <p:ext uri="{BB962C8B-B14F-4D97-AF65-F5344CB8AC3E}">
        <p14:creationId xmlns:p14="http://schemas.microsoft.com/office/powerpoint/2010/main" val="283625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48" y="798902"/>
            <a:ext cx="3483395"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2469798A-3287-FE41-A8B3-9C5EBD440DA9}"/>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56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281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49" y="3330424"/>
            <a:ext cx="5043365"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57</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2">
            <a:extLst>
              <a:ext uri="{FF2B5EF4-FFF2-40B4-BE49-F238E27FC236}">
                <a16:creationId xmlns:a16="http://schemas.microsoft.com/office/drawing/2014/main" id="{29487A49-D741-6A4D-AC32-E1358D18C866}"/>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
        <p:nvSpPr>
          <p:cNvPr id="16" name="Title 1">
            <a:extLst>
              <a:ext uri="{FF2B5EF4-FFF2-40B4-BE49-F238E27FC236}">
                <a16:creationId xmlns:a16="http://schemas.microsoft.com/office/drawing/2014/main" id="{78999079-7DBB-7C4B-B469-AA2BA0CCA700}"/>
              </a:ext>
            </a:extLst>
          </p:cNvPr>
          <p:cNvSpPr>
            <a:spLocks noGrp="1"/>
          </p:cNvSpPr>
          <p:nvPr>
            <p:ph type="title"/>
          </p:nvPr>
        </p:nvSpPr>
        <p:spPr>
          <a:xfrm>
            <a:off x="7129660" y="517695"/>
            <a:ext cx="4615992" cy="3533605"/>
          </a:xfrm>
        </p:spPr>
        <p:txBody>
          <a:bodyPr>
            <a:normAutofit/>
          </a:bodyPr>
          <a:lstStyle/>
          <a:p>
            <a:pPr>
              <a:lnSpc>
                <a:spcPct val="150000"/>
              </a:lnSpc>
            </a:pPr>
            <a:r>
              <a:rPr lang="en-US" sz="2000" dirty="0"/>
              <a:t>Since we only have an hour, let’s jump to the latest, greatest models -- </a:t>
            </a:r>
            <a:r>
              <a:rPr lang="en-US" sz="2000" dirty="0">
                <a:solidFill>
                  <a:srgbClr val="C00000"/>
                </a:solidFill>
              </a:rPr>
              <a:t>Transformers</a:t>
            </a:r>
            <a:r>
              <a:rPr lang="en-US" sz="2000" dirty="0"/>
              <a:t>. For a more comprehensive narrative that builds up, please see the </a:t>
            </a:r>
            <a:r>
              <a:rPr lang="en-US" sz="2000" dirty="0">
                <a:solidFill>
                  <a:schemeClr val="accent5">
                    <a:lumMod val="75000"/>
                  </a:schemeClr>
                </a:solidFill>
              </a:rPr>
              <a:t>RNNs/LSTMs </a:t>
            </a:r>
            <a:r>
              <a:rPr lang="en-US" sz="2000" dirty="0"/>
              <a:t>and </a:t>
            </a:r>
            <a:r>
              <a:rPr lang="en-US" sz="2000" dirty="0">
                <a:solidFill>
                  <a:schemeClr val="accent5">
                    <a:lumMod val="75000"/>
                  </a:schemeClr>
                </a:solidFill>
              </a:rPr>
              <a:t>Seq2Seq</a:t>
            </a:r>
            <a:r>
              <a:rPr lang="en-US" sz="2000" dirty="0"/>
              <a:t> sections (slides are at the end)</a:t>
            </a:r>
            <a:endParaRPr lang="en-US" sz="2000" dirty="0">
              <a:solidFill>
                <a:srgbClr val="7030A0"/>
              </a:solidFill>
            </a:endParaRPr>
          </a:p>
        </p:txBody>
      </p:sp>
    </p:spTree>
    <p:extLst>
      <p:ext uri="{BB962C8B-B14F-4D97-AF65-F5344CB8AC3E}">
        <p14:creationId xmlns:p14="http://schemas.microsoft.com/office/powerpoint/2010/main" val="3995374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7" name="Content Placeholder 2">
            <a:extLst>
              <a:ext uri="{FF2B5EF4-FFF2-40B4-BE49-F238E27FC236}">
                <a16:creationId xmlns:a16="http://schemas.microsoft.com/office/drawing/2014/main" id="{83B0CEF1-3B2A-7B41-B665-78976F557A09}"/>
              </a:ext>
            </a:extLst>
          </p:cNvPr>
          <p:cNvSpPr txBox="1">
            <a:spLocks/>
          </p:cNvSpPr>
          <p:nvPr/>
        </p:nvSpPr>
        <p:spPr>
          <a:xfrm>
            <a:off x="903803" y="1250088"/>
            <a:ext cx="9795619" cy="50745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3000"/>
              </a:spcBef>
            </a:pPr>
            <a:r>
              <a:rPr lang="en-US" sz="2400" dirty="0">
                <a:latin typeface="Avenir Light" panose="020B0402020203020204" pitchFamily="34" charset="77"/>
              </a:rPr>
              <a:t>Models direct relationships between all words in a given sequence (e.g., sentence)</a:t>
            </a:r>
          </a:p>
          <a:p>
            <a:pPr>
              <a:lnSpc>
                <a:spcPct val="150000"/>
              </a:lnSpc>
              <a:spcBef>
                <a:spcPts val="3000"/>
              </a:spcBef>
            </a:pPr>
            <a:r>
              <a:rPr lang="en-US" sz="2400" dirty="0">
                <a:latin typeface="Avenir Light" panose="020B0402020203020204" pitchFamily="34" charset="77"/>
              </a:rPr>
              <a:t>Each word in a sequence is transformed into an abstract </a:t>
            </a:r>
            <a:r>
              <a:rPr lang="en-US" sz="2400" b="1" dirty="0">
                <a:latin typeface="Avenir Light" panose="020B0402020203020204" pitchFamily="34" charset="77"/>
              </a:rPr>
              <a:t>representation</a:t>
            </a:r>
            <a:r>
              <a:rPr lang="en-US" sz="2400" dirty="0">
                <a:latin typeface="Avenir Light" panose="020B0402020203020204" pitchFamily="34" charset="77"/>
              </a:rPr>
              <a:t> (embedding) based on the weighted sums of the other words in the same sequence (similar to deep CNN layers)</a:t>
            </a:r>
          </a:p>
          <a:p>
            <a:pPr>
              <a:lnSpc>
                <a:spcPct val="150000"/>
              </a:lnSpc>
              <a:spcBef>
                <a:spcPts val="3000"/>
              </a:spcBef>
            </a:pPr>
            <a:r>
              <a:rPr lang="en-US" sz="2400" dirty="0">
                <a:latin typeface="Avenir Light" panose="020B0402020203020204" pitchFamily="34" charset="77"/>
              </a:rPr>
              <a:t>Each word for a given layer is effectively addressing, “how much should I be influenced by each of my neighbors”</a:t>
            </a:r>
          </a:p>
        </p:txBody>
      </p:sp>
    </p:spTree>
    <p:extLst>
      <p:ext uri="{BB962C8B-B14F-4D97-AF65-F5344CB8AC3E}">
        <p14:creationId xmlns:p14="http://schemas.microsoft.com/office/powerpoint/2010/main" val="310151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5" name="Content Placeholder 2">
            <a:extLst>
              <a:ext uri="{FF2B5EF4-FFF2-40B4-BE49-F238E27FC236}">
                <a16:creationId xmlns:a16="http://schemas.microsoft.com/office/drawing/2014/main" id="{FA3D34AD-4182-BB49-909B-606080CB1A44}"/>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sp>
        <p:nvSpPr>
          <p:cNvPr id="63" name="Content Placeholder 2">
            <a:extLst>
              <a:ext uri="{FF2B5EF4-FFF2-40B4-BE49-F238E27FC236}">
                <a16:creationId xmlns:a16="http://schemas.microsoft.com/office/drawing/2014/main" id="{27D21159-555E-8443-ABD2-0E912FA14334}"/>
              </a:ext>
            </a:extLst>
          </p:cNvPr>
          <p:cNvSpPr txBox="1">
            <a:spLocks/>
          </p:cNvSpPr>
          <p:nvPr/>
        </p:nvSpPr>
        <p:spPr>
          <a:xfrm>
            <a:off x="3591452"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64" name="Rounded Rectangle 63">
            <a:extLst>
              <a:ext uri="{FF2B5EF4-FFF2-40B4-BE49-F238E27FC236}">
                <a16:creationId xmlns:a16="http://schemas.microsoft.com/office/drawing/2014/main" id="{4B7A92BC-9BF5-DC47-9971-97BB56E95A46}"/>
              </a:ext>
            </a:extLst>
          </p:cNvPr>
          <p:cNvSpPr/>
          <p:nvPr/>
        </p:nvSpPr>
        <p:spPr>
          <a:xfrm rot="5400000">
            <a:off x="3157566"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4480D9B-BFB5-C447-A987-E7589DC9A36A}"/>
              </a:ext>
            </a:extLst>
          </p:cNvPr>
          <p:cNvSpPr/>
          <p:nvPr/>
        </p:nvSpPr>
        <p:spPr>
          <a:xfrm rot="5400000">
            <a:off x="3738896"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6499E7C-BFA4-FA40-840D-4579C1AB6B69}"/>
              </a:ext>
            </a:extLst>
          </p:cNvPr>
          <p:cNvSpPr/>
          <p:nvPr/>
        </p:nvSpPr>
        <p:spPr>
          <a:xfrm rot="5400000">
            <a:off x="3738896"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0C68F2F-C25E-7A48-8A43-658A8F1B58B6}"/>
              </a:ext>
            </a:extLst>
          </p:cNvPr>
          <p:cNvSpPr/>
          <p:nvPr/>
        </p:nvSpPr>
        <p:spPr>
          <a:xfrm rot="5400000">
            <a:off x="3738896"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8B46B5-B377-3C40-A411-ED1BE559943A}"/>
              </a:ext>
            </a:extLst>
          </p:cNvPr>
          <p:cNvSpPr/>
          <p:nvPr/>
        </p:nvSpPr>
        <p:spPr>
          <a:xfrm rot="5400000">
            <a:off x="3738896"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7652A8C-BCB0-8541-83B1-5B645FE5C419}"/>
              </a:ext>
            </a:extLst>
          </p:cNvPr>
          <p:cNvSpPr/>
          <p:nvPr/>
        </p:nvSpPr>
        <p:spPr>
          <a:xfrm rot="5400000">
            <a:off x="3736612"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36D1B611-39AD-E541-B861-4D0803706BB4}"/>
              </a:ext>
            </a:extLst>
          </p:cNvPr>
          <p:cNvSpPr txBox="1">
            <a:spLocks/>
          </p:cNvSpPr>
          <p:nvPr/>
        </p:nvSpPr>
        <p:spPr>
          <a:xfrm>
            <a:off x="4630153" y="88089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73" name="Rounded Rectangle 72">
            <a:extLst>
              <a:ext uri="{FF2B5EF4-FFF2-40B4-BE49-F238E27FC236}">
                <a16:creationId xmlns:a16="http://schemas.microsoft.com/office/drawing/2014/main" id="{4D12F490-4883-0549-8790-41991AA5798E}"/>
              </a:ext>
            </a:extLst>
          </p:cNvPr>
          <p:cNvSpPr/>
          <p:nvPr/>
        </p:nvSpPr>
        <p:spPr>
          <a:xfrm rot="5400000">
            <a:off x="4196267" y="194528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9C35A9-59CC-CB44-8F8F-BC458D62DFBB}"/>
              </a:ext>
            </a:extLst>
          </p:cNvPr>
          <p:cNvSpPr/>
          <p:nvPr/>
        </p:nvSpPr>
        <p:spPr>
          <a:xfrm rot="5400000">
            <a:off x="4777597" y="150341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3893B-688B-734B-8DBA-409078F07446}"/>
              </a:ext>
            </a:extLst>
          </p:cNvPr>
          <p:cNvSpPr/>
          <p:nvPr/>
        </p:nvSpPr>
        <p:spPr>
          <a:xfrm rot="5400000">
            <a:off x="4777597" y="174966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3746C30-6D63-E24D-8BF1-31181E2BE0BF}"/>
              </a:ext>
            </a:extLst>
          </p:cNvPr>
          <p:cNvSpPr/>
          <p:nvPr/>
        </p:nvSpPr>
        <p:spPr>
          <a:xfrm rot="5400000">
            <a:off x="4777597" y="199592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A433FD1-DC45-9547-A289-2137B0A6795C}"/>
              </a:ext>
            </a:extLst>
          </p:cNvPr>
          <p:cNvSpPr/>
          <p:nvPr/>
        </p:nvSpPr>
        <p:spPr>
          <a:xfrm rot="5400000">
            <a:off x="4777597" y="224779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1A0945-6C71-2849-9C22-C28C29E34CC9}"/>
              </a:ext>
            </a:extLst>
          </p:cNvPr>
          <p:cNvSpPr/>
          <p:nvPr/>
        </p:nvSpPr>
        <p:spPr>
          <a:xfrm rot="5400000">
            <a:off x="4775313" y="250579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ontent Placeholder 2">
            <a:extLst>
              <a:ext uri="{FF2B5EF4-FFF2-40B4-BE49-F238E27FC236}">
                <a16:creationId xmlns:a16="http://schemas.microsoft.com/office/drawing/2014/main" id="{1CDAC9A7-894A-2444-A863-A2D1023D355C}"/>
              </a:ext>
            </a:extLst>
          </p:cNvPr>
          <p:cNvSpPr txBox="1">
            <a:spLocks/>
          </p:cNvSpPr>
          <p:nvPr/>
        </p:nvSpPr>
        <p:spPr>
          <a:xfrm>
            <a:off x="5712801" y="87458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80" name="Rounded Rectangle 79">
            <a:extLst>
              <a:ext uri="{FF2B5EF4-FFF2-40B4-BE49-F238E27FC236}">
                <a16:creationId xmlns:a16="http://schemas.microsoft.com/office/drawing/2014/main" id="{6E1D3D0C-2ACF-BB49-B0B1-7F0E91401E9D}"/>
              </a:ext>
            </a:extLst>
          </p:cNvPr>
          <p:cNvSpPr/>
          <p:nvPr/>
        </p:nvSpPr>
        <p:spPr>
          <a:xfrm rot="5400000">
            <a:off x="5278915" y="1938973"/>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7CA7652-356C-7649-8803-F09709E97811}"/>
              </a:ext>
            </a:extLst>
          </p:cNvPr>
          <p:cNvSpPr/>
          <p:nvPr/>
        </p:nvSpPr>
        <p:spPr>
          <a:xfrm rot="5400000">
            <a:off x="5860245" y="1497096"/>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D4B44AE-B3DA-2F47-AE35-F9A912452247}"/>
              </a:ext>
            </a:extLst>
          </p:cNvPr>
          <p:cNvSpPr/>
          <p:nvPr/>
        </p:nvSpPr>
        <p:spPr>
          <a:xfrm rot="5400000">
            <a:off x="5860245" y="1743355"/>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03C812F-17E1-E44B-BCC6-07A9095BEAF9}"/>
              </a:ext>
            </a:extLst>
          </p:cNvPr>
          <p:cNvSpPr/>
          <p:nvPr/>
        </p:nvSpPr>
        <p:spPr>
          <a:xfrm rot="5400000">
            <a:off x="5860245" y="198961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4D105D-7A0B-EE4E-8726-AD0C4D0A527C}"/>
              </a:ext>
            </a:extLst>
          </p:cNvPr>
          <p:cNvSpPr/>
          <p:nvPr/>
        </p:nvSpPr>
        <p:spPr>
          <a:xfrm rot="5400000">
            <a:off x="5860245" y="22414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2E77B96-E85B-894A-9B10-6DD15CF5D00E}"/>
              </a:ext>
            </a:extLst>
          </p:cNvPr>
          <p:cNvSpPr/>
          <p:nvPr/>
        </p:nvSpPr>
        <p:spPr>
          <a:xfrm rot="5400000">
            <a:off x="5857961" y="249947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Content Placeholder 2">
            <a:extLst>
              <a:ext uri="{FF2B5EF4-FFF2-40B4-BE49-F238E27FC236}">
                <a16:creationId xmlns:a16="http://schemas.microsoft.com/office/drawing/2014/main" id="{F379ECBB-303A-244D-B49E-4A15ACCE9F5A}"/>
              </a:ext>
            </a:extLst>
          </p:cNvPr>
          <p:cNvSpPr txBox="1">
            <a:spLocks/>
          </p:cNvSpPr>
          <p:nvPr/>
        </p:nvSpPr>
        <p:spPr>
          <a:xfrm>
            <a:off x="2868201" y="3063504"/>
            <a:ext cx="2974205" cy="503588"/>
          </a:xfrm>
          <a:prstGeom prst="rect">
            <a:avLst/>
          </a:prstGeom>
          <a:ln w="38100">
            <a:solidFill>
              <a:schemeClr val="accent5">
                <a:lumMod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a:t>
            </a:r>
          </a:p>
        </p:txBody>
      </p:sp>
      <p:sp>
        <p:nvSpPr>
          <p:cNvPr id="94" name="Rectangle 93">
            <a:extLst>
              <a:ext uri="{FF2B5EF4-FFF2-40B4-BE49-F238E27FC236}">
                <a16:creationId xmlns:a16="http://schemas.microsoft.com/office/drawing/2014/main" id="{C4219F10-E3E3-C540-A004-D03B82EA97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74B6E733-A75F-AD48-90BA-51DABA03FA01}"/>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540E0635-981E-F240-9572-CB6B2FA1C16E}"/>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2EEC96E4-92C0-174F-8110-E4EBB7802237}"/>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Rectangle 97">
            <a:extLst>
              <a:ext uri="{FF2B5EF4-FFF2-40B4-BE49-F238E27FC236}">
                <a16:creationId xmlns:a16="http://schemas.microsoft.com/office/drawing/2014/main" id="{B6B37A82-AD04-A748-8C9A-C3C6F4CA4C0C}"/>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Tree>
    <p:extLst>
      <p:ext uri="{BB962C8B-B14F-4D97-AF65-F5344CB8AC3E}">
        <p14:creationId xmlns:p14="http://schemas.microsoft.com/office/powerpoint/2010/main" val="214678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6</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Tree>
    <p:extLst>
      <p:ext uri="{BB962C8B-B14F-4D97-AF65-F5344CB8AC3E}">
        <p14:creationId xmlns:p14="http://schemas.microsoft.com/office/powerpoint/2010/main" val="697722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7C832447-B932-E742-B993-C34E8E0AB4FE}"/>
              </a:ext>
            </a:extLst>
          </p:cNvPr>
          <p:cNvSpPr/>
          <p:nvPr/>
        </p:nvSpPr>
        <p:spPr>
          <a:xfrm>
            <a:off x="7383427" y="2776770"/>
            <a:ext cx="3880743" cy="975716"/>
          </a:xfrm>
          <a:prstGeom prst="rect">
            <a:avLst/>
          </a:prstGeom>
        </p:spPr>
        <p:txBody>
          <a:bodyPr wrap="square">
            <a:spAutoFit/>
          </a:bodyPr>
          <a:lstStyle/>
          <a:p>
            <a:pPr>
              <a:lnSpc>
                <a:spcPct val="150000"/>
              </a:lnSpc>
            </a:pPr>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dirty="0">
                <a:solidFill>
                  <a:schemeClr val="tx1">
                    <a:lumMod val="75000"/>
                    <a:lumOff val="25000"/>
                  </a:schemeClr>
                </a:solidFill>
                <a:latin typeface="Avenir Medium" panose="02000503020000020003" pitchFamily="2" charset="0"/>
              </a:rPr>
              <a:t> will be based on a weighted contribution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99" name="Rectangle 98">
            <a:extLst>
              <a:ext uri="{FF2B5EF4-FFF2-40B4-BE49-F238E27FC236}">
                <a16:creationId xmlns:a16="http://schemas.microsoft.com/office/drawing/2014/main" id="{589C9969-D616-C048-839C-E2EC3CE72526}"/>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p:spTree>
    <p:extLst>
      <p:ext uri="{BB962C8B-B14F-4D97-AF65-F5344CB8AC3E}">
        <p14:creationId xmlns:p14="http://schemas.microsoft.com/office/powerpoint/2010/main" val="3367870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3" name="Group 2">
            <a:extLst>
              <a:ext uri="{FF2B5EF4-FFF2-40B4-BE49-F238E27FC236}">
                <a16:creationId xmlns:a16="http://schemas.microsoft.com/office/drawing/2014/main" id="{0A11FE2A-4300-0849-BF78-692663959786}"/>
              </a:ext>
            </a:extLst>
          </p:cNvPr>
          <p:cNvGrpSpPr/>
          <p:nvPr/>
        </p:nvGrpSpPr>
        <p:grpSpPr>
          <a:xfrm>
            <a:off x="2601345" y="1422710"/>
            <a:ext cx="311369" cy="1364224"/>
            <a:chOff x="2601345" y="1422710"/>
            <a:chExt cx="311369" cy="1364224"/>
          </a:xfrm>
        </p:grpSpPr>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a:extLst>
              <a:ext uri="{FF2B5EF4-FFF2-40B4-BE49-F238E27FC236}">
                <a16:creationId xmlns:a16="http://schemas.microsoft.com/office/drawing/2014/main" id="{7C832447-B932-E742-B993-C34E8E0AB4FE}"/>
              </a:ext>
            </a:extLst>
          </p:cNvPr>
          <p:cNvSpPr/>
          <p:nvPr/>
        </p:nvSpPr>
        <p:spPr>
          <a:xfrm>
            <a:off x="7383427" y="2776770"/>
            <a:ext cx="3880743" cy="975716"/>
          </a:xfrm>
          <a:prstGeom prst="rect">
            <a:avLst/>
          </a:prstGeom>
        </p:spPr>
        <p:txBody>
          <a:bodyPr wrap="square">
            <a:spAutoFit/>
          </a:bodyPr>
          <a:lstStyle/>
          <a:p>
            <a:pPr>
              <a:lnSpc>
                <a:spcPct val="150000"/>
              </a:lnSpc>
            </a:pPr>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dirty="0">
                <a:solidFill>
                  <a:schemeClr val="tx1">
                    <a:lumMod val="75000"/>
                    <a:lumOff val="25000"/>
                  </a:schemeClr>
                </a:solidFill>
                <a:latin typeface="Avenir Medium" panose="02000503020000020003" pitchFamily="2" charset="0"/>
              </a:rPr>
              <a:t> will be based on a weighted contribution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99" name="Rectangle 98">
            <a:extLst>
              <a:ext uri="{FF2B5EF4-FFF2-40B4-BE49-F238E27FC236}">
                <a16:creationId xmlns:a16="http://schemas.microsoft.com/office/drawing/2014/main" id="{589C9969-D616-C048-839C-E2EC3CE72526}"/>
              </a:ext>
            </a:extLst>
          </p:cNvPr>
          <p:cNvSpPr/>
          <p:nvPr/>
        </p:nvSpPr>
        <p:spPr>
          <a:xfrm>
            <a:off x="7378700" y="1494744"/>
            <a:ext cx="4470288" cy="975716"/>
          </a:xfrm>
          <a:prstGeom prst="rect">
            <a:avLst/>
          </a:prstGeom>
        </p:spPr>
        <p:txBody>
          <a:bodyPr wrap="square">
            <a:spAutoFit/>
          </a:bodyPr>
          <a:lstStyle/>
          <a:p>
            <a:pPr>
              <a:lnSpc>
                <a:spcPct val="150000"/>
              </a:lnSpc>
            </a:pPr>
            <a:r>
              <a:rPr lang="en-US" sz="2000" b="1" dirty="0">
                <a:solidFill>
                  <a:schemeClr val="tx1">
                    <a:lumMod val="75000"/>
                    <a:lumOff val="25000"/>
                  </a:schemeClr>
                </a:solidFill>
                <a:latin typeface="Avenir Medium" panose="02000503020000020003" pitchFamily="2" charset="0"/>
              </a:rPr>
              <a:t>Self-Attention</a:t>
            </a:r>
            <a:r>
              <a:rPr lang="en-US" sz="2000" dirty="0">
                <a:solidFill>
                  <a:schemeClr val="tx1">
                    <a:lumMod val="75000"/>
                    <a:lumOff val="25000"/>
                  </a:schemeClr>
                </a:solidFill>
                <a:latin typeface="Avenir Medium" panose="02000503020000020003" pitchFamily="2" charset="0"/>
              </a:rPr>
              <a:t>’s goal is to create great representations,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solidFill>
                  <a:schemeClr val="tx1">
                    <a:lumMod val="75000"/>
                    <a:lumOff val="25000"/>
                  </a:schemeClr>
                </a:solidFill>
                <a:latin typeface="Avenir Medium" panose="02000503020000020003" pitchFamily="2" charset="0"/>
              </a:rPr>
              <a:t>, of the input</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Rectangle 62">
                <a:extLst>
                  <a:ext uri="{FF2B5EF4-FFF2-40B4-BE49-F238E27FC236}">
                    <a16:creationId xmlns:a16="http://schemas.microsoft.com/office/drawing/2014/main" id="{C004FA61-EB37-9047-BDF7-44B459A36F48}"/>
                  </a:ext>
                </a:extLst>
              </p:cNvPr>
              <p:cNvSpPr/>
              <p:nvPr/>
            </p:nvSpPr>
            <p:spPr>
              <a:xfrm>
                <a:off x="7383427" y="4159891"/>
                <a:ext cx="3880743" cy="1932452"/>
              </a:xfrm>
              <a:prstGeom prst="rect">
                <a:avLst/>
              </a:prstGeom>
            </p:spPr>
            <p:txBody>
              <a:bodyPr wrap="square">
                <a:spAutoFit/>
              </a:bodyPr>
              <a:lstStyle/>
              <a:p>
                <a:pPr>
                  <a:lnSpc>
                    <a:spcPct val="150000"/>
                  </a:lnSpc>
                </a:pPr>
                <a14:m>
                  <m:oMath xmlns:m="http://schemas.openxmlformats.org/officeDocument/2006/math">
                    <m:sSubSup>
                      <m:sSubSupPr>
                        <m:ctrlPr>
                          <a:rPr lang="en-US" sz="2000" b="1" i="1" dirty="0" smtClean="0">
                            <a:solidFill>
                              <a:schemeClr val="accent4">
                                <a:lumMod val="75000"/>
                              </a:schemeClr>
                            </a:solidFill>
                            <a:latin typeface="Cambria Math" panose="02040503050406030204" pitchFamily="18" charset="0"/>
                          </a:rPr>
                        </m:ctrlPr>
                      </m:sSubSupPr>
                      <m:e>
                        <m:r>
                          <a:rPr lang="en-US" sz="2000" b="1" i="1" dirty="0">
                            <a:solidFill>
                              <a:schemeClr val="accent4">
                                <a:lumMod val="75000"/>
                              </a:schemeClr>
                            </a:solidFill>
                            <a:latin typeface="Cambria Math" panose="02040503050406030204" pitchFamily="18" charset="0"/>
                          </a:rPr>
                          <m:t>𝒂</m:t>
                        </m:r>
                      </m:e>
                      <m:sub>
                        <m:r>
                          <a:rPr lang="en-US" sz="2000" b="1" i="1" dirty="0" smtClean="0">
                            <a:solidFill>
                              <a:schemeClr val="accent4">
                                <a:lumMod val="75000"/>
                              </a:schemeClr>
                            </a:solidFill>
                            <a:latin typeface="Cambria Math" panose="02040503050406030204" pitchFamily="18" charset="0"/>
                          </a:rPr>
                          <m:t>𝒊</m:t>
                        </m:r>
                      </m:sub>
                      <m:sup>
                        <m:r>
                          <a:rPr lang="en-US" sz="2000" b="1" i="1" dirty="0">
                            <a:solidFill>
                              <a:schemeClr val="accent4">
                                <a:lumMod val="75000"/>
                              </a:schemeClr>
                            </a:solidFill>
                            <a:latin typeface="Cambria Math" panose="02040503050406030204" pitchFamily="18" charset="0"/>
                          </a:rPr>
                          <m:t>𝟏</m:t>
                        </m:r>
                      </m:sup>
                    </m:sSubSup>
                    <m:r>
                      <a:rPr lang="en-US" sz="2000" b="1" i="1" dirty="0">
                        <a:solidFill>
                          <a:schemeClr val="accent4">
                            <a:lumMod val="75000"/>
                          </a:schemeClr>
                        </a:solidFill>
                        <a:latin typeface="Cambria Math" panose="02040503050406030204" pitchFamily="18" charset="0"/>
                      </a:rPr>
                      <m:t> </m:t>
                    </m:r>
                  </m:oMath>
                </a14:m>
                <a:r>
                  <a:rPr lang="en-US" sz="2000" dirty="0">
                    <a:solidFill>
                      <a:schemeClr val="tx1">
                        <a:lumMod val="75000"/>
                        <a:lumOff val="25000"/>
                      </a:schemeClr>
                    </a:solidFill>
                    <a:latin typeface="Avenir Medium" panose="02000503020000020003" pitchFamily="2" charset="0"/>
                  </a:rPr>
                  <a:t>isn’t a simple weight. More is happening under the hood, but it’s effectively weighting </a:t>
                </a:r>
                <a:r>
                  <a:rPr lang="en-US" sz="2000" i="1" u="sng" dirty="0">
                    <a:solidFill>
                      <a:schemeClr val="tx1">
                        <a:lumMod val="75000"/>
                        <a:lumOff val="25000"/>
                      </a:schemeClr>
                    </a:solidFill>
                    <a:latin typeface="Avenir Medium" panose="02000503020000020003" pitchFamily="2" charset="0"/>
                  </a:rPr>
                  <a:t>versions</a:t>
                </a:r>
                <a:r>
                  <a:rPr lang="en-US" sz="2000" dirty="0">
                    <a:solidFill>
                      <a:schemeClr val="tx1">
                        <a:lumMod val="75000"/>
                        <a:lumOff val="25000"/>
                      </a:schemeClr>
                    </a:solidFill>
                    <a:latin typeface="Avenir Medium" panose="02000503020000020003" pitchFamily="2" charset="0"/>
                  </a:rPr>
                  <a:t> of </a:t>
                </a:r>
                <a:r>
                  <a:rPr lang="en-US" sz="2000" b="1" dirty="0">
                    <a:solidFill>
                      <a:srgbClr val="0070C0"/>
                    </a:solidFill>
                    <a:latin typeface="Avenir Medium" panose="02000503020000020003" pitchFamily="2" charset="0"/>
                  </a:rPr>
                  <a:t>x</a:t>
                </a:r>
                <a:r>
                  <a:rPr lang="en-US" sz="2000" b="1" baseline="-25000" dirty="0">
                    <a:solidFill>
                      <a:srgbClr val="0070C0"/>
                    </a:solidFill>
                    <a:latin typeface="Avenir Medium" panose="02000503020000020003" pitchFamily="2" charset="0"/>
                  </a:rPr>
                  <a:t>1</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2</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3</a:t>
                </a:r>
                <a:r>
                  <a:rPr lang="en-US" sz="2000" dirty="0">
                    <a:latin typeface="Avenir Medium" panose="02000503020000020003" pitchFamily="2" charset="0"/>
                  </a:rPr>
                  <a:t>,</a:t>
                </a:r>
                <a:r>
                  <a:rPr lang="en-US" sz="2000" b="1" dirty="0">
                    <a:solidFill>
                      <a:srgbClr val="0070C0"/>
                    </a:solidFill>
                    <a:latin typeface="Avenir Medium" panose="02000503020000020003" pitchFamily="2" charset="0"/>
                  </a:rPr>
                  <a:t> x</a:t>
                </a:r>
                <a:r>
                  <a:rPr lang="en-US" sz="2000" b="1" baseline="-25000" dirty="0">
                    <a:solidFill>
                      <a:srgbClr val="0070C0"/>
                    </a:solidFill>
                    <a:latin typeface="Avenir Medium" panose="02000503020000020003" pitchFamily="2" charset="0"/>
                  </a:rPr>
                  <a:t>4</a:t>
                </a:r>
                <a:endParaRPr lang="en-US" sz="2000" dirty="0">
                  <a:solidFill>
                    <a:srgbClr val="0070C0"/>
                  </a:solidFill>
                  <a:latin typeface="Avenir Medium" panose="02000503020000020003" pitchFamily="2" charset="0"/>
                </a:endParaRPr>
              </a:p>
            </p:txBody>
          </p:sp>
        </mc:Choice>
        <mc:Fallback>
          <p:sp>
            <p:nvSpPr>
              <p:cNvPr id="63" name="Rectangle 62">
                <a:extLst>
                  <a:ext uri="{FF2B5EF4-FFF2-40B4-BE49-F238E27FC236}">
                    <a16:creationId xmlns:a16="http://schemas.microsoft.com/office/drawing/2014/main" id="{C004FA61-EB37-9047-BDF7-44B459A36F48}"/>
                  </a:ext>
                </a:extLst>
              </p:cNvPr>
              <p:cNvSpPr>
                <a:spLocks noRot="1" noChangeAspect="1" noMove="1" noResize="1" noEditPoints="1" noAdjustHandles="1" noChangeArrowheads="1" noChangeShapeType="1" noTextEdit="1"/>
              </p:cNvSpPr>
              <p:nvPr/>
            </p:nvSpPr>
            <p:spPr>
              <a:xfrm>
                <a:off x="7383427" y="4159891"/>
                <a:ext cx="3880743" cy="1932452"/>
              </a:xfrm>
              <a:prstGeom prst="rect">
                <a:avLst/>
              </a:prstGeom>
              <a:blipFill>
                <a:blip r:embed="rId7"/>
                <a:stretch>
                  <a:fillRect l="-1303" r="-2606" b="-4575"/>
                </a:stretch>
              </a:blipFill>
            </p:spPr>
            <p:txBody>
              <a:bodyPr/>
              <a:lstStyle/>
              <a:p>
                <a:r>
                  <a:rPr lang="en-US">
                    <a:noFill/>
                  </a:rPr>
                  <a:t> </a:t>
                </a:r>
              </a:p>
            </p:txBody>
          </p:sp>
        </mc:Fallback>
      </mc:AlternateContent>
    </p:spTree>
    <p:extLst>
      <p:ext uri="{BB962C8B-B14F-4D97-AF65-F5344CB8AC3E}">
        <p14:creationId xmlns:p14="http://schemas.microsoft.com/office/powerpoint/2010/main" val="2398301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245274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4996C75-279E-644F-965B-975FD72B25F3}"/>
              </a:ext>
            </a:extLst>
          </p:cNvPr>
          <p:cNvGrpSpPr/>
          <p:nvPr/>
        </p:nvGrpSpPr>
        <p:grpSpPr>
          <a:xfrm rot="16200000">
            <a:off x="3137617" y="4382362"/>
            <a:ext cx="1364224" cy="311369"/>
            <a:chOff x="2297660" y="4140835"/>
            <a:chExt cx="1364224" cy="311369"/>
          </a:xfrm>
        </p:grpSpPr>
        <p:sp>
          <p:nvSpPr>
            <p:cNvPr id="18" name="Rounded Rectangle 17">
              <a:extLst>
                <a:ext uri="{FF2B5EF4-FFF2-40B4-BE49-F238E27FC236}">
                  <a16:creationId xmlns:a16="http://schemas.microsoft.com/office/drawing/2014/main" id="{FF4E4E8C-7D8C-6B45-849A-DA1587210613}"/>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295775E-80BD-DA43-B7DD-28E36A6B31A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93E296-4D5E-574E-9972-B0D9662CD1D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345701-B570-F641-9C1C-1FAEE926C82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4F1AB1E-CAB6-6645-A11B-DD1A55950DEE}"/>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D90407-D77D-E643-BEB7-91F73D3EAC6E}"/>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ight Arrow 23">
            <a:extLst>
              <a:ext uri="{FF2B5EF4-FFF2-40B4-BE49-F238E27FC236}">
                <a16:creationId xmlns:a16="http://schemas.microsoft.com/office/drawing/2014/main" id="{90652B0B-56C7-114F-B51E-FEA3EF6373A1}"/>
              </a:ext>
            </a:extLst>
          </p:cNvPr>
          <p:cNvSpPr/>
          <p:nvPr/>
        </p:nvSpPr>
        <p:spPr>
          <a:xfrm rot="16200000">
            <a:off x="3534906"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D0241A-4C73-E643-9F35-DE92C9FA8D94}"/>
              </a:ext>
            </a:extLst>
          </p:cNvPr>
          <p:cNvGrpSpPr/>
          <p:nvPr/>
        </p:nvGrpSpPr>
        <p:grpSpPr>
          <a:xfrm rot="16200000">
            <a:off x="4192376" y="4382362"/>
            <a:ext cx="1364224" cy="311369"/>
            <a:chOff x="2297660" y="4140835"/>
            <a:chExt cx="1364224" cy="311369"/>
          </a:xfrm>
        </p:grpSpPr>
        <p:sp>
          <p:nvSpPr>
            <p:cNvPr id="27" name="Rounded Rectangle 26">
              <a:extLst>
                <a:ext uri="{FF2B5EF4-FFF2-40B4-BE49-F238E27FC236}">
                  <a16:creationId xmlns:a16="http://schemas.microsoft.com/office/drawing/2014/main" id="{0C769A70-BFF6-7D4A-904E-63E035043B0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1F810C9-1DB2-7245-AF66-D4D2D6BD6AC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6220-BCE8-7D45-9604-330D4E57217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49121C-18CD-9A48-9BCD-D4C1BB75509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68637A-A68E-6346-A682-DC11989AE03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281AE28-9DAA-3B4D-994D-A6B55C5C1D8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0B5C3CBC-B0A8-A24E-A919-852221C08007}"/>
              </a:ext>
            </a:extLst>
          </p:cNvPr>
          <p:cNvSpPr/>
          <p:nvPr/>
        </p:nvSpPr>
        <p:spPr>
          <a:xfrm rot="16200000">
            <a:off x="4589665" y="5458062"/>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7E4694F-D3E5-7C4D-A361-673DF3FC2400}"/>
              </a:ext>
            </a:extLst>
          </p:cNvPr>
          <p:cNvGrpSpPr/>
          <p:nvPr/>
        </p:nvGrpSpPr>
        <p:grpSpPr>
          <a:xfrm rot="16200000">
            <a:off x="5280620" y="4382361"/>
            <a:ext cx="1364224" cy="311369"/>
            <a:chOff x="2297660" y="4140835"/>
            <a:chExt cx="1364224" cy="311369"/>
          </a:xfrm>
        </p:grpSpPr>
        <p:sp>
          <p:nvSpPr>
            <p:cNvPr id="36" name="Rounded Rectangle 35">
              <a:extLst>
                <a:ext uri="{FF2B5EF4-FFF2-40B4-BE49-F238E27FC236}">
                  <a16:creationId xmlns:a16="http://schemas.microsoft.com/office/drawing/2014/main" id="{910463FB-CFD7-3143-B7F9-AA886244A87D}"/>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BBBD22A-E148-9E4F-A1BD-EDB5033844F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9026C-012F-4547-8F84-5F7FD70558E5}"/>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FDACC72-E044-274C-8748-160381E95A35}"/>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FCCE26-EE09-2F4A-B380-C3C3A0C2E12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262FC9E-2123-6041-8955-88600B892960}"/>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ight Arrow 41">
            <a:extLst>
              <a:ext uri="{FF2B5EF4-FFF2-40B4-BE49-F238E27FC236}">
                <a16:creationId xmlns:a16="http://schemas.microsoft.com/office/drawing/2014/main" id="{158571BB-4ED7-C946-9FFE-189E6595DBD4}"/>
              </a:ext>
            </a:extLst>
          </p:cNvPr>
          <p:cNvSpPr/>
          <p:nvPr/>
        </p:nvSpPr>
        <p:spPr>
          <a:xfrm rot="16200000">
            <a:off x="5677909" y="5458061"/>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2323825" y="5891941"/>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3181811" y="5891941"/>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218602" y="590473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5341556"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48" name="Content Placeholder 2">
            <a:extLst>
              <a:ext uri="{FF2B5EF4-FFF2-40B4-BE49-F238E27FC236}">
                <a16:creationId xmlns:a16="http://schemas.microsoft.com/office/drawing/2014/main" id="{2E343ACD-570B-E54D-82BA-5C274F8DC9C7}"/>
              </a:ext>
            </a:extLst>
          </p:cNvPr>
          <p:cNvSpPr txBox="1">
            <a:spLocks/>
          </p:cNvSpPr>
          <p:nvPr/>
        </p:nvSpPr>
        <p:spPr>
          <a:xfrm>
            <a:off x="2508804" y="88474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sp>
        <p:nvSpPr>
          <p:cNvPr id="57" name="Rounded Rectangle 56">
            <a:extLst>
              <a:ext uri="{FF2B5EF4-FFF2-40B4-BE49-F238E27FC236}">
                <a16:creationId xmlns:a16="http://schemas.microsoft.com/office/drawing/2014/main" id="{69E19777-A065-2246-8870-3C778F9C5DA4}"/>
              </a:ext>
            </a:extLst>
          </p:cNvPr>
          <p:cNvSpPr/>
          <p:nvPr/>
        </p:nvSpPr>
        <p:spPr>
          <a:xfrm rot="5400000">
            <a:off x="2074918" y="1949137"/>
            <a:ext cx="1364224"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1A9BC43-A883-8C4D-ADCB-84D3EA427B2B}"/>
              </a:ext>
            </a:extLst>
          </p:cNvPr>
          <p:cNvSpPr/>
          <p:nvPr/>
        </p:nvSpPr>
        <p:spPr>
          <a:xfrm rot="5400000">
            <a:off x="2656248" y="1507260"/>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B149740A-9387-7141-BFB0-442D8CC74AF4}"/>
              </a:ext>
            </a:extLst>
          </p:cNvPr>
          <p:cNvSpPr/>
          <p:nvPr/>
        </p:nvSpPr>
        <p:spPr>
          <a:xfrm rot="5400000">
            <a:off x="2656248" y="1753519"/>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34C726D-5BE4-C64D-A586-4F5FA0EE3F1C}"/>
              </a:ext>
            </a:extLst>
          </p:cNvPr>
          <p:cNvSpPr/>
          <p:nvPr/>
        </p:nvSpPr>
        <p:spPr>
          <a:xfrm rot="5400000">
            <a:off x="2656248" y="1999778"/>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42DCF16-790E-D84A-98EC-28F51D4DBF45}"/>
              </a:ext>
            </a:extLst>
          </p:cNvPr>
          <p:cNvSpPr/>
          <p:nvPr/>
        </p:nvSpPr>
        <p:spPr>
          <a:xfrm rot="5400000">
            <a:off x="2656248" y="2251647"/>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4C62D66-3AEA-9942-834C-A1934637AA94}"/>
              </a:ext>
            </a:extLst>
          </p:cNvPr>
          <p:cNvSpPr/>
          <p:nvPr/>
        </p:nvSpPr>
        <p:spPr>
          <a:xfrm rot="5400000">
            <a:off x="2653964" y="250964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235D7F20-7E5D-BF4C-8E20-AE52640FAEB3}"/>
              </a:ext>
            </a:extLst>
          </p:cNvPr>
          <p:cNvSpPr txBox="1">
            <a:spLocks/>
          </p:cNvSpPr>
          <p:nvPr/>
        </p:nvSpPr>
        <p:spPr>
          <a:xfrm>
            <a:off x="271821" y="1619388"/>
            <a:ext cx="1780122"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Output representation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2080686" y="4382360"/>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2505272" y="627340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3585564" y="626633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665141" y="6293536"/>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805342" y="6280900"/>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98" name="Content Placeholder 2">
            <a:extLst>
              <a:ext uri="{FF2B5EF4-FFF2-40B4-BE49-F238E27FC236}">
                <a16:creationId xmlns:a16="http://schemas.microsoft.com/office/drawing/2014/main" id="{0A9EB92C-E096-7C45-935D-C4C9F59A5542}"/>
              </a:ext>
            </a:extLst>
          </p:cNvPr>
          <p:cNvSpPr txBox="1">
            <a:spLocks/>
          </p:cNvSpPr>
          <p:nvPr/>
        </p:nvSpPr>
        <p:spPr>
          <a:xfrm>
            <a:off x="450689" y="4316286"/>
            <a:ext cx="1530821" cy="471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b="1" dirty="0">
                <a:solidFill>
                  <a:schemeClr val="tx1">
                    <a:lumMod val="85000"/>
                    <a:lumOff val="15000"/>
                  </a:schemeClr>
                </a:solidFill>
                <a:latin typeface="Avenir Light" panose="020B0402020203020204" pitchFamily="34" charset="77"/>
              </a:rPr>
              <a:t>Input vectors</a:t>
            </a:r>
          </a:p>
        </p:txBody>
      </p:sp>
      <p:sp>
        <p:nvSpPr>
          <p:cNvPr id="100" name="Right Arrow 99">
            <a:extLst>
              <a:ext uri="{FF2B5EF4-FFF2-40B4-BE49-F238E27FC236}">
                <a16:creationId xmlns:a16="http://schemas.microsoft.com/office/drawing/2014/main" id="{327BF331-288B-5F4C-8E2D-71A07BA971D7}"/>
              </a:ext>
            </a:extLst>
          </p:cNvPr>
          <p:cNvSpPr/>
          <p:nvPr/>
        </p:nvSpPr>
        <p:spPr>
          <a:xfrm rot="12116029">
            <a:off x="3491820" y="3284893"/>
            <a:ext cx="2531376" cy="195370"/>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a:extLst>
              <a:ext uri="{FF2B5EF4-FFF2-40B4-BE49-F238E27FC236}">
                <a16:creationId xmlns:a16="http://schemas.microsoft.com/office/drawing/2014/main" id="{6FA63966-0121-A846-BE70-AED3651BE0DF}"/>
              </a:ext>
            </a:extLst>
          </p:cNvPr>
          <p:cNvSpPr/>
          <p:nvPr/>
        </p:nvSpPr>
        <p:spPr>
          <a:xfrm rot="16200000">
            <a:off x="2305906" y="3238350"/>
            <a:ext cx="899313" cy="165581"/>
          </a:xfrm>
          <a:prstGeom prst="rightArrow">
            <a:avLst>
              <a:gd name="adj1" fmla="val 27574"/>
              <a:gd name="adj2" fmla="val 6962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ight Arrow 101">
            <a:extLst>
              <a:ext uri="{FF2B5EF4-FFF2-40B4-BE49-F238E27FC236}">
                <a16:creationId xmlns:a16="http://schemas.microsoft.com/office/drawing/2014/main" id="{AC65D0CB-1782-4640-89A5-19CD0111DFFA}"/>
              </a:ext>
            </a:extLst>
          </p:cNvPr>
          <p:cNvSpPr/>
          <p:nvPr/>
        </p:nvSpPr>
        <p:spPr>
          <a:xfrm rot="13675840">
            <a:off x="2738522" y="3221623"/>
            <a:ext cx="1255146" cy="192797"/>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ight Arrow 102">
            <a:extLst>
              <a:ext uri="{FF2B5EF4-FFF2-40B4-BE49-F238E27FC236}">
                <a16:creationId xmlns:a16="http://schemas.microsoft.com/office/drawing/2014/main" id="{21002BEF-EBC7-5A4F-B308-F404267362B7}"/>
              </a:ext>
            </a:extLst>
          </p:cNvPr>
          <p:cNvSpPr/>
          <p:nvPr/>
        </p:nvSpPr>
        <p:spPr>
          <a:xfrm rot="12608806">
            <a:off x="2972814" y="3165448"/>
            <a:ext cx="1928505" cy="207456"/>
          </a:xfrm>
          <a:prstGeom prst="rightArrow">
            <a:avLst>
              <a:gd name="adj1" fmla="val 27574"/>
              <a:gd name="adj2" fmla="val 6962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Content Placeholder 2">
                <a:extLst>
                  <a:ext uri="{FF2B5EF4-FFF2-40B4-BE49-F238E27FC236}">
                    <a16:creationId xmlns:a16="http://schemas.microsoft.com/office/drawing/2014/main" id="{BF3E8D03-F5E7-3242-B2E7-97FC7CFFC56A}"/>
                  </a:ext>
                </a:extLst>
              </p:cNvPr>
              <p:cNvSpPr txBox="1">
                <a:spLocks/>
              </p:cNvSpPr>
              <p:nvPr/>
            </p:nvSpPr>
            <p:spPr>
              <a:xfrm>
                <a:off x="2318907" y="303173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solidFill>
                                <a:srgbClr val="C00000"/>
                              </a:solidFill>
                              <a:latin typeface="Cambria Math" panose="02040503050406030204" pitchFamily="18" charset="0"/>
                            </a:rPr>
                          </m:ctrlPr>
                        </m:sSubSupPr>
                        <m:e>
                          <m:r>
                            <a:rPr lang="en-US" sz="2400" b="0" i="1" dirty="0" smtClean="0">
                              <a:solidFill>
                                <a:srgbClr val="C00000"/>
                              </a:solidFill>
                              <a:latin typeface="Cambria Math" panose="02040503050406030204" pitchFamily="18" charset="0"/>
                            </a:rPr>
                            <m:t>𝑎</m:t>
                          </m:r>
                        </m:e>
                        <m:sub>
                          <m:r>
                            <a:rPr lang="en-US" sz="2400" b="0" i="1" dirty="0" smtClean="0">
                              <a:solidFill>
                                <a:srgbClr val="C00000"/>
                              </a:solidFill>
                              <a:latin typeface="Cambria Math" panose="02040503050406030204" pitchFamily="18" charset="0"/>
                            </a:rPr>
                            <m:t>1</m:t>
                          </m:r>
                        </m:sub>
                        <m:sup>
                          <m:r>
                            <a:rPr lang="en-US" sz="2400" b="0" i="1" dirty="0" smtClean="0">
                              <a:solidFill>
                                <a:srgbClr val="C00000"/>
                              </a:solidFill>
                              <a:latin typeface="Cambria Math" panose="02040503050406030204" pitchFamily="18" charset="0"/>
                            </a:rPr>
                            <m:t>1</m:t>
                          </m:r>
                        </m:sup>
                      </m:sSubSup>
                    </m:oMath>
                  </m:oMathPara>
                </a14:m>
                <a:endParaRPr lang="en-US" sz="2400" b="0" dirty="0">
                  <a:solidFill>
                    <a:srgbClr val="C00000"/>
                  </a:solidFill>
                  <a:latin typeface="Avenir Light" panose="020B0402020203020204" pitchFamily="34" charset="77"/>
                </a:endParaRPr>
              </a:p>
            </p:txBody>
          </p:sp>
        </mc:Choice>
        <mc:Fallback>
          <p:sp>
            <p:nvSpPr>
              <p:cNvPr id="104" name="Content Placeholder 2">
                <a:extLst>
                  <a:ext uri="{FF2B5EF4-FFF2-40B4-BE49-F238E27FC236}">
                    <a16:creationId xmlns:a16="http://schemas.microsoft.com/office/drawing/2014/main" id="{BF3E8D03-F5E7-3242-B2E7-97FC7CFFC56A}"/>
                  </a:ext>
                </a:extLst>
              </p:cNvPr>
              <p:cNvSpPr txBox="1">
                <a:spLocks noRot="1" noChangeAspect="1" noMove="1" noResize="1" noEditPoints="1" noAdjustHandles="1" noChangeArrowheads="1" noChangeShapeType="1" noTextEdit="1"/>
              </p:cNvSpPr>
              <p:nvPr/>
            </p:nvSpPr>
            <p:spPr>
              <a:xfrm>
                <a:off x="2318907" y="3031734"/>
                <a:ext cx="466367" cy="503588"/>
              </a:xfrm>
              <a:prstGeom prst="rect">
                <a:avLst/>
              </a:prstGeom>
              <a:blipFill>
                <a:blip r:embed="rId3"/>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Content Placeholder 2">
                <a:extLst>
                  <a:ext uri="{FF2B5EF4-FFF2-40B4-BE49-F238E27FC236}">
                    <a16:creationId xmlns:a16="http://schemas.microsoft.com/office/drawing/2014/main" id="{1B2BABA1-A35D-764D-B589-7E509DBE3750}"/>
                  </a:ext>
                </a:extLst>
              </p:cNvPr>
              <p:cNvSpPr txBox="1">
                <a:spLocks/>
              </p:cNvSpPr>
              <p:nvPr/>
            </p:nvSpPr>
            <p:spPr>
              <a:xfrm>
                <a:off x="2887341" y="3058127"/>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5" name="Content Placeholder 2">
                <a:extLst>
                  <a:ext uri="{FF2B5EF4-FFF2-40B4-BE49-F238E27FC236}">
                    <a16:creationId xmlns:a16="http://schemas.microsoft.com/office/drawing/2014/main" id="{1B2BABA1-A35D-764D-B589-7E509DBE3750}"/>
                  </a:ext>
                </a:extLst>
              </p:cNvPr>
              <p:cNvSpPr txBox="1">
                <a:spLocks noRot="1" noChangeAspect="1" noMove="1" noResize="1" noEditPoints="1" noAdjustHandles="1" noChangeArrowheads="1" noChangeShapeType="1" noTextEdit="1"/>
              </p:cNvSpPr>
              <p:nvPr/>
            </p:nvSpPr>
            <p:spPr>
              <a:xfrm>
                <a:off x="2887341" y="3058127"/>
                <a:ext cx="466367" cy="503588"/>
              </a:xfrm>
              <a:prstGeom prst="rect">
                <a:avLst/>
              </a:prstGeom>
              <a:blipFill>
                <a:blip r:embed="rId4"/>
                <a:stretch>
                  <a:fillRect l="-5263"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Content Placeholder 2">
                <a:extLst>
                  <a:ext uri="{FF2B5EF4-FFF2-40B4-BE49-F238E27FC236}">
                    <a16:creationId xmlns:a16="http://schemas.microsoft.com/office/drawing/2014/main" id="{2B4E190F-65CC-7E4F-B48D-BB27C6DA295C}"/>
                  </a:ext>
                </a:extLst>
              </p:cNvPr>
              <p:cNvSpPr txBox="1">
                <a:spLocks/>
              </p:cNvSpPr>
              <p:nvPr/>
            </p:nvSpPr>
            <p:spPr>
              <a:xfrm>
                <a:off x="3691219" y="3017382"/>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3</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6" name="Content Placeholder 2">
                <a:extLst>
                  <a:ext uri="{FF2B5EF4-FFF2-40B4-BE49-F238E27FC236}">
                    <a16:creationId xmlns:a16="http://schemas.microsoft.com/office/drawing/2014/main" id="{2B4E190F-65CC-7E4F-B48D-BB27C6DA295C}"/>
                  </a:ext>
                </a:extLst>
              </p:cNvPr>
              <p:cNvSpPr txBox="1">
                <a:spLocks noRot="1" noChangeAspect="1" noMove="1" noResize="1" noEditPoints="1" noAdjustHandles="1" noChangeArrowheads="1" noChangeShapeType="1" noTextEdit="1"/>
              </p:cNvSpPr>
              <p:nvPr/>
            </p:nvSpPr>
            <p:spPr>
              <a:xfrm>
                <a:off x="3691219" y="3017382"/>
                <a:ext cx="466367" cy="503588"/>
              </a:xfrm>
              <a:prstGeom prst="rect">
                <a:avLst/>
              </a:prstGeom>
              <a:blipFill>
                <a:blip r:embed="rId5"/>
                <a:stretch>
                  <a:fillRect l="-5405" b="-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7" name="Content Placeholder 2">
                <a:extLst>
                  <a:ext uri="{FF2B5EF4-FFF2-40B4-BE49-F238E27FC236}">
                    <a16:creationId xmlns:a16="http://schemas.microsoft.com/office/drawing/2014/main" id="{6AFFD93C-52EF-7044-BAC7-5C52C97FCA37}"/>
                  </a:ext>
                </a:extLst>
              </p:cNvPr>
              <p:cNvSpPr txBox="1">
                <a:spLocks/>
              </p:cNvSpPr>
              <p:nvPr/>
            </p:nvSpPr>
            <p:spPr>
              <a:xfrm>
                <a:off x="4689324" y="2962784"/>
                <a:ext cx="466367"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14:m>
                  <m:oMathPara xmlns:m="http://schemas.openxmlformats.org/officeDocument/2006/math">
                    <m:oMathParaPr>
                      <m:jc m:val="centerGroup"/>
                    </m:oMathParaPr>
                    <m:oMath xmlns:m="http://schemas.openxmlformats.org/officeDocument/2006/math">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𝑎</m:t>
                          </m:r>
                        </m:e>
                        <m:sub>
                          <m:r>
                            <a:rPr lang="en-US" sz="2400" b="0" i="1" dirty="0" smtClean="0">
                              <a:latin typeface="Cambria Math" panose="02040503050406030204" pitchFamily="18" charset="0"/>
                            </a:rPr>
                            <m:t>4</m:t>
                          </m:r>
                        </m:sub>
                        <m:sup>
                          <m:r>
                            <a:rPr lang="en-US" sz="2400" b="0" i="1" dirty="0" smtClean="0">
                              <a:latin typeface="Cambria Math" panose="02040503050406030204" pitchFamily="18" charset="0"/>
                            </a:rPr>
                            <m:t>1</m:t>
                          </m:r>
                        </m:sup>
                      </m:sSubSup>
                    </m:oMath>
                  </m:oMathPara>
                </a14:m>
                <a:endParaRPr lang="en-US" sz="2400" b="0" dirty="0">
                  <a:latin typeface="Avenir Light" panose="020B0402020203020204" pitchFamily="34" charset="77"/>
                </a:endParaRPr>
              </a:p>
            </p:txBody>
          </p:sp>
        </mc:Choice>
        <mc:Fallback>
          <p:sp>
            <p:nvSpPr>
              <p:cNvPr id="107" name="Content Placeholder 2">
                <a:extLst>
                  <a:ext uri="{FF2B5EF4-FFF2-40B4-BE49-F238E27FC236}">
                    <a16:creationId xmlns:a16="http://schemas.microsoft.com/office/drawing/2014/main" id="{6AFFD93C-52EF-7044-BAC7-5C52C97FCA37}"/>
                  </a:ext>
                </a:extLst>
              </p:cNvPr>
              <p:cNvSpPr txBox="1">
                <a:spLocks noRot="1" noChangeAspect="1" noMove="1" noResize="1" noEditPoints="1" noAdjustHandles="1" noChangeArrowheads="1" noChangeShapeType="1" noTextEdit="1"/>
              </p:cNvSpPr>
              <p:nvPr/>
            </p:nvSpPr>
            <p:spPr>
              <a:xfrm>
                <a:off x="4689324" y="2962784"/>
                <a:ext cx="466367" cy="503588"/>
              </a:xfrm>
              <a:prstGeom prst="rect">
                <a:avLst/>
              </a:prstGeom>
              <a:blipFill>
                <a:blip r:embed="rId6"/>
                <a:stretch>
                  <a:fillRect l="-5263" b="-2439"/>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C004FA61-EB37-9047-BDF7-44B459A36F48}"/>
              </a:ext>
            </a:extLst>
          </p:cNvPr>
          <p:cNvSpPr/>
          <p:nvPr/>
        </p:nvSpPr>
        <p:spPr>
          <a:xfrm>
            <a:off x="7544047" y="1134972"/>
            <a:ext cx="4197263" cy="3368423"/>
          </a:xfrm>
          <a:prstGeom prst="rect">
            <a:avLst/>
          </a:prstGeom>
        </p:spPr>
        <p:txBody>
          <a:bodyPr wrap="square">
            <a:spAutoFit/>
          </a:bodyPr>
          <a:lstStyle/>
          <a:p>
            <a:pPr>
              <a:lnSpc>
                <a:spcPct val="150000"/>
              </a:lnSpc>
            </a:pPr>
            <a:r>
              <a:rPr lang="en-US" sz="2400" dirty="0">
                <a:latin typeface="Avenir Medium" panose="02000503020000020003" pitchFamily="2" charset="0"/>
              </a:rPr>
              <a:t>Under the hood, each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i</a:t>
            </a:r>
            <a:r>
              <a:rPr lang="en-US" sz="2400" dirty="0">
                <a:solidFill>
                  <a:srgbClr val="0070C0"/>
                </a:solidFill>
                <a:latin typeface="Avenir Medium" panose="02000503020000020003" pitchFamily="2" charset="0"/>
              </a:rPr>
              <a:t> </a:t>
            </a:r>
            <a:r>
              <a:rPr lang="en-US" sz="2400" dirty="0">
                <a:latin typeface="Avenir Medium" panose="02000503020000020003" pitchFamily="2" charset="0"/>
              </a:rPr>
              <a:t>has 3 small, associated vectors. For example, </a:t>
            </a:r>
            <a:r>
              <a:rPr lang="en-US" sz="2400" dirty="0">
                <a:solidFill>
                  <a:srgbClr val="0070C0"/>
                </a:solidFill>
                <a:latin typeface="Avenir Medium" panose="02000503020000020003" pitchFamily="2" charset="0"/>
              </a:rPr>
              <a:t>x</a:t>
            </a:r>
            <a:r>
              <a:rPr lang="en-US" sz="2400" baseline="-25000" dirty="0">
                <a:solidFill>
                  <a:srgbClr val="0070C0"/>
                </a:solidFill>
                <a:latin typeface="Avenir Medium" panose="02000503020000020003" pitchFamily="2" charset="0"/>
              </a:rPr>
              <a:t>1</a:t>
            </a:r>
            <a:r>
              <a:rPr lang="en-US" sz="24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400" dirty="0">
                <a:solidFill>
                  <a:srgbClr val="7030A0"/>
                </a:solidFill>
                <a:latin typeface="Avenir Medium" panose="02000503020000020003" pitchFamily="2" charset="0"/>
              </a:rPr>
              <a:t>Query</a:t>
            </a:r>
            <a:r>
              <a:rPr lang="en-US" sz="2400" b="1" dirty="0">
                <a:solidFill>
                  <a:srgbClr val="7030A0"/>
                </a:solidFill>
                <a:latin typeface="Avenir Medium" panose="02000503020000020003" pitchFamily="2" charset="0"/>
              </a:rPr>
              <a:t> q</a:t>
            </a:r>
            <a:r>
              <a:rPr lang="en-US" sz="2400" b="1" baseline="-25000" dirty="0">
                <a:solidFill>
                  <a:srgbClr val="7030A0"/>
                </a:solidFill>
                <a:latin typeface="Avenir Medium" panose="02000503020000020003" pitchFamily="2" charset="0"/>
              </a:rPr>
              <a:t>i</a:t>
            </a:r>
            <a:endParaRPr lang="en-US" sz="24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400" dirty="0">
                <a:solidFill>
                  <a:schemeClr val="accent4">
                    <a:lumMod val="75000"/>
                  </a:schemeClr>
                </a:solidFill>
                <a:latin typeface="Avenir Medium" panose="02000503020000020003" pitchFamily="2" charset="0"/>
              </a:rPr>
              <a:t>Key</a:t>
            </a:r>
            <a:r>
              <a:rPr lang="en-US" sz="2400" b="1" dirty="0">
                <a:solidFill>
                  <a:schemeClr val="accent4">
                    <a:lumMod val="75000"/>
                  </a:schemeClr>
                </a:solidFill>
                <a:latin typeface="Avenir Medium" panose="02000503020000020003" pitchFamily="2" charset="0"/>
              </a:rPr>
              <a:t> </a:t>
            </a:r>
            <a:r>
              <a:rPr lang="en-US" sz="2400" b="1" dirty="0" err="1">
                <a:solidFill>
                  <a:schemeClr val="accent4">
                    <a:lumMod val="75000"/>
                  </a:schemeClr>
                </a:solidFill>
                <a:latin typeface="Avenir Medium" panose="02000503020000020003" pitchFamily="2" charset="0"/>
              </a:rPr>
              <a:t>k</a:t>
            </a:r>
            <a:r>
              <a:rPr lang="en-US" sz="2400" b="1" baseline="-25000" dirty="0" err="1">
                <a:solidFill>
                  <a:schemeClr val="accent4">
                    <a:lumMod val="75000"/>
                  </a:schemeClr>
                </a:solidFill>
                <a:latin typeface="Avenir Medium" panose="02000503020000020003" pitchFamily="2" charset="0"/>
              </a:rPr>
              <a:t>i</a:t>
            </a:r>
            <a:endParaRPr lang="en-US" sz="24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400" dirty="0">
                <a:solidFill>
                  <a:srgbClr val="0070C0"/>
                </a:solidFill>
                <a:latin typeface="Avenir Medium" panose="02000503020000020003" pitchFamily="2" charset="0"/>
              </a:rPr>
              <a:t>Value </a:t>
            </a:r>
            <a:r>
              <a:rPr lang="en-US" sz="2400" b="1" dirty="0">
                <a:solidFill>
                  <a:srgbClr val="0070C0"/>
                </a:solidFill>
                <a:latin typeface="Avenir Medium" panose="02000503020000020003" pitchFamily="2" charset="0"/>
              </a:rPr>
              <a:t>v</a:t>
            </a:r>
            <a:r>
              <a:rPr lang="en-US" sz="2400" b="1" baseline="-25000" dirty="0">
                <a:solidFill>
                  <a:srgbClr val="0070C0"/>
                </a:solidFill>
                <a:latin typeface="Avenir Medium" panose="02000503020000020003" pitchFamily="2" charset="0"/>
              </a:rPr>
              <a:t>i</a:t>
            </a:r>
            <a:endParaRPr lang="en-US" sz="2400" baseline="-25000" dirty="0">
              <a:solidFill>
                <a:srgbClr val="0070C0"/>
              </a:solidFill>
              <a:latin typeface="Avenir Medium" panose="02000503020000020003" pitchFamily="2" charset="0"/>
            </a:endParaRPr>
          </a:p>
        </p:txBody>
      </p:sp>
    </p:spTree>
    <p:extLst>
      <p:ext uri="{BB962C8B-B14F-4D97-AF65-F5344CB8AC3E}">
        <p14:creationId xmlns:p14="http://schemas.microsoft.com/office/powerpoint/2010/main" val="2285358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63" name="Rectangle 62">
            <a:extLst>
              <a:ext uri="{FF2B5EF4-FFF2-40B4-BE49-F238E27FC236}">
                <a16:creationId xmlns:a16="http://schemas.microsoft.com/office/drawing/2014/main" id="{C004FA61-EB37-9047-BDF7-44B459A36F48}"/>
              </a:ext>
            </a:extLst>
          </p:cNvPr>
          <p:cNvSpPr/>
          <p:nvPr/>
        </p:nvSpPr>
        <p:spPr>
          <a:xfrm>
            <a:off x="8324603" y="613102"/>
            <a:ext cx="3644956" cy="2360711"/>
          </a:xfrm>
          <a:prstGeom prst="rect">
            <a:avLst/>
          </a:prstGeom>
        </p:spPr>
        <p:txBody>
          <a:bodyPr wrap="square">
            <a:spAutoFit/>
          </a:bodyPr>
          <a:lstStyle/>
          <a:p>
            <a:r>
              <a:rPr lang="en-US" sz="2000" dirty="0">
                <a:latin typeface="Avenir Medium" panose="02000503020000020003" pitchFamily="2" charset="0"/>
              </a:rPr>
              <a:t>Under the hood,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r>
              <a:rPr lang="en-US" sz="2000" dirty="0">
                <a:solidFill>
                  <a:srgbClr val="0070C0"/>
                </a:solidFill>
                <a:latin typeface="Avenir Medium" panose="02000503020000020003" pitchFamily="2" charset="0"/>
              </a:rPr>
              <a:t> </a:t>
            </a:r>
            <a:r>
              <a:rPr lang="en-US" sz="2000" dirty="0">
                <a:latin typeface="Avenir Medium" panose="02000503020000020003" pitchFamily="2" charset="0"/>
              </a:rPr>
              <a:t>has 3 small, associated vectors. For example,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r>
              <a:rPr lang="en-US" sz="2000" dirty="0">
                <a:latin typeface="Avenir Medium" panose="02000503020000020003" pitchFamily="2" charset="0"/>
              </a:rPr>
              <a:t> has:</a:t>
            </a:r>
          </a:p>
          <a:p>
            <a:pPr marL="342900" indent="-342900">
              <a:lnSpc>
                <a:spcPct val="150000"/>
              </a:lnSpc>
              <a:buFont typeface="Arial" panose="020B0604020202020204" pitchFamily="34" charset="0"/>
              <a:buChar char="•"/>
            </a:pPr>
            <a:r>
              <a:rPr lang="en-US" sz="2000" dirty="0">
                <a:solidFill>
                  <a:srgbClr val="7030A0"/>
                </a:solidFill>
                <a:latin typeface="Avenir Medium" panose="02000503020000020003" pitchFamily="2" charset="0"/>
              </a:rPr>
              <a:t>Query</a:t>
            </a:r>
            <a:r>
              <a:rPr lang="en-US" sz="2000" b="1" dirty="0">
                <a:solidFill>
                  <a:srgbClr val="7030A0"/>
                </a:solidFill>
                <a:latin typeface="Avenir Medium" panose="02000503020000020003" pitchFamily="2" charset="0"/>
              </a:rPr>
              <a:t> q</a:t>
            </a:r>
            <a:r>
              <a:rPr lang="en-US" sz="2000" b="1" baseline="-25000" dirty="0">
                <a:solidFill>
                  <a:srgbClr val="7030A0"/>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chemeClr val="accent4">
                    <a:lumMod val="75000"/>
                  </a:schemeClr>
                </a:solidFill>
                <a:latin typeface="Avenir Medium" panose="02000503020000020003" pitchFamily="2" charset="0"/>
              </a:rPr>
              <a:t>Key</a:t>
            </a:r>
            <a:r>
              <a:rPr lang="en-US" sz="2000" b="1" dirty="0">
                <a:solidFill>
                  <a:schemeClr val="accent4">
                    <a:lumMod val="75000"/>
                  </a:schemeClr>
                </a:solidFill>
                <a:latin typeface="Avenir Medium" panose="02000503020000020003" pitchFamily="2" charset="0"/>
              </a:rPr>
              <a:t> k</a:t>
            </a:r>
            <a:r>
              <a:rPr lang="en-US" sz="2000" b="1" baseline="-25000" dirty="0">
                <a:solidFill>
                  <a:schemeClr val="accent4">
                    <a:lumMod val="75000"/>
                  </a:schemeClr>
                </a:solidFill>
                <a:latin typeface="Avenir Medium" panose="02000503020000020003" pitchFamily="2" charset="0"/>
              </a:rPr>
              <a:t>1</a:t>
            </a:r>
            <a:endParaRPr lang="en-US" sz="2000" b="1" baseline="-25000" dirty="0">
              <a:solidFill>
                <a:srgbClr val="C00000"/>
              </a:solidFill>
              <a:latin typeface="Avenir Medium" panose="02000503020000020003" pitchFamily="2" charset="0"/>
            </a:endParaRPr>
          </a:p>
          <a:p>
            <a:pPr marL="342900" indent="-342900">
              <a:lnSpc>
                <a:spcPct val="150000"/>
              </a:lnSpc>
              <a:buFont typeface="Arial" panose="020B0604020202020204" pitchFamily="34" charset="0"/>
              <a:buChar char="•"/>
            </a:pPr>
            <a:r>
              <a:rPr lang="en-US" sz="2000" dirty="0">
                <a:solidFill>
                  <a:srgbClr val="0070C0"/>
                </a:solidFill>
                <a:latin typeface="Avenir Medium" panose="02000503020000020003" pitchFamily="2" charset="0"/>
              </a:rPr>
              <a:t>Value </a:t>
            </a:r>
            <a:r>
              <a:rPr lang="en-US" sz="2000" b="1" dirty="0">
                <a:solidFill>
                  <a:srgbClr val="0070C0"/>
                </a:solidFill>
                <a:latin typeface="Avenir Medium" panose="02000503020000020003" pitchFamily="2" charset="0"/>
              </a:rPr>
              <a:t>v</a:t>
            </a:r>
            <a:r>
              <a:rPr lang="en-US" sz="2000" b="1" baseline="-25000" dirty="0">
                <a:solidFill>
                  <a:srgbClr val="0070C0"/>
                </a:solidFill>
                <a:latin typeface="Avenir Medium" panose="02000503020000020003" pitchFamily="2" charset="0"/>
              </a:rPr>
              <a:t>1</a:t>
            </a:r>
            <a:endParaRPr lang="en-US" sz="2000" baseline="-25000" dirty="0">
              <a:solidFill>
                <a:srgbClr val="0070C0"/>
              </a:solidFill>
              <a:latin typeface="Avenir Medium" panose="02000503020000020003" pitchFamily="2" charset="0"/>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9" name="Rectangle 8">
            <a:extLst>
              <a:ext uri="{FF2B5EF4-FFF2-40B4-BE49-F238E27FC236}">
                <a16:creationId xmlns:a16="http://schemas.microsoft.com/office/drawing/2014/main" id="{8A5CA7C8-B48B-5548-AE42-FE7BEAADE5CB}"/>
              </a:ext>
            </a:extLst>
          </p:cNvPr>
          <p:cNvSpPr/>
          <p:nvPr/>
        </p:nvSpPr>
        <p:spPr>
          <a:xfrm>
            <a:off x="953339" y="900542"/>
            <a:ext cx="5179876" cy="1015663"/>
          </a:xfrm>
          <a:prstGeom prst="rect">
            <a:avLst/>
          </a:prstGeom>
        </p:spPr>
        <p:txBody>
          <a:bodyPr wrap="square">
            <a:spAutoFit/>
          </a:bodyPr>
          <a:lstStyle/>
          <a:p>
            <a:r>
              <a:rPr lang="en-US" sz="2000" dirty="0">
                <a:highlight>
                  <a:srgbClr val="FFFF00"/>
                </a:highlight>
                <a:latin typeface="Avenir Medium" panose="02000503020000020003" pitchFamily="2" charset="0"/>
              </a:rPr>
              <a:t>Step 1:</a:t>
            </a:r>
            <a:r>
              <a:rPr lang="en-US" sz="2000" dirty="0">
                <a:latin typeface="Avenir Medium" panose="02000503020000020003" pitchFamily="2" charset="0"/>
              </a:rPr>
              <a:t> Our model has 3 weight matrices </a:t>
            </a:r>
            <a:r>
              <a:rPr lang="en-US" sz="2000" dirty="0" err="1">
                <a:solidFill>
                  <a:srgbClr val="7030A0"/>
                </a:solidFill>
                <a:latin typeface="Avenir Medium" panose="02000503020000020003" pitchFamily="2" charset="0"/>
              </a:rPr>
              <a:t>W</a:t>
            </a:r>
            <a:r>
              <a:rPr lang="en-US" sz="2000" baseline="-25000" dirty="0" err="1">
                <a:solidFill>
                  <a:srgbClr val="7030A0"/>
                </a:solidFill>
                <a:latin typeface="Avenir Medium" panose="02000503020000020003" pitchFamily="2" charset="0"/>
              </a:rPr>
              <a:t>q</a:t>
            </a:r>
            <a:r>
              <a:rPr lang="en-US" sz="2000" dirty="0">
                <a:latin typeface="Avenir Medium" panose="02000503020000020003" pitchFamily="2" charset="0"/>
              </a:rPr>
              <a:t>, </a:t>
            </a:r>
            <a:r>
              <a:rPr lang="en-US" sz="2000" dirty="0" err="1">
                <a:solidFill>
                  <a:schemeClr val="accent4">
                    <a:lumMod val="50000"/>
                  </a:schemeClr>
                </a:solidFill>
                <a:latin typeface="Avenir Medium" panose="02000503020000020003" pitchFamily="2" charset="0"/>
              </a:rPr>
              <a:t>W</a:t>
            </a:r>
            <a:r>
              <a:rPr lang="en-US" sz="2000" baseline="-25000" dirty="0" err="1">
                <a:solidFill>
                  <a:schemeClr val="accent4">
                    <a:lumMod val="50000"/>
                  </a:schemeClr>
                </a:solidFill>
                <a:latin typeface="Avenir Medium" panose="02000503020000020003" pitchFamily="2" charset="0"/>
              </a:rPr>
              <a:t>k</a:t>
            </a:r>
            <a:r>
              <a:rPr lang="en-US" sz="2000" dirty="0">
                <a:latin typeface="Avenir Medium" panose="02000503020000020003" pitchFamily="2" charset="0"/>
              </a:rPr>
              <a:t>, </a:t>
            </a:r>
            <a:r>
              <a:rPr lang="en-US" sz="2000" dirty="0">
                <a:solidFill>
                  <a:schemeClr val="accent5">
                    <a:lumMod val="50000"/>
                  </a:schemeClr>
                </a:solidFill>
                <a:latin typeface="Avenir Medium" panose="02000503020000020003" pitchFamily="2" charset="0"/>
              </a:rPr>
              <a:t>W</a:t>
            </a:r>
            <a:r>
              <a:rPr lang="en-US" sz="2000" baseline="-25000" dirty="0">
                <a:solidFill>
                  <a:schemeClr val="accent5">
                    <a:lumMod val="50000"/>
                  </a:schemeClr>
                </a:solidFill>
                <a:latin typeface="Avenir Medium" panose="02000503020000020003" pitchFamily="2" charset="0"/>
              </a:rPr>
              <a:t>v</a:t>
            </a:r>
            <a:r>
              <a:rPr lang="en-US" sz="2000" dirty="0">
                <a:latin typeface="Avenir Medium" panose="02000503020000020003" pitchFamily="2" charset="0"/>
              </a:rPr>
              <a:t> which are multiplied by each </a:t>
            </a:r>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i</a:t>
            </a:r>
            <a:endParaRPr lang="en-US" sz="2000" dirty="0">
              <a:solidFill>
                <a:srgbClr val="0070C0"/>
              </a:solidFill>
            </a:endParaRPr>
          </a:p>
          <a:p>
            <a:r>
              <a:rPr lang="en-US" sz="2000" dirty="0">
                <a:latin typeface="Avenir Medium" panose="02000503020000020003" pitchFamily="2" charset="0"/>
              </a:rPr>
              <a:t>to create all associated vectors:</a:t>
            </a:r>
            <a:endParaRPr lang="en-US" sz="2000" dirty="0"/>
          </a:p>
        </p:txBody>
      </p:sp>
      <p:sp>
        <p:nvSpPr>
          <p:cNvPr id="206" name="Rectangle 205">
            <a:extLst>
              <a:ext uri="{FF2B5EF4-FFF2-40B4-BE49-F238E27FC236}">
                <a16:creationId xmlns:a16="http://schemas.microsoft.com/office/drawing/2014/main" id="{C691B0D9-D504-7748-B743-9F0D599B8BE1}"/>
              </a:ext>
            </a:extLst>
          </p:cNvPr>
          <p:cNvSpPr/>
          <p:nvPr/>
        </p:nvSpPr>
        <p:spPr>
          <a:xfrm>
            <a:off x="1379913" y="2097211"/>
            <a:ext cx="1616330" cy="461665"/>
          </a:xfrm>
          <a:prstGeom prst="rect">
            <a:avLst/>
          </a:prstGeom>
        </p:spPr>
        <p:txBody>
          <a:bodyPr wrap="square">
            <a:spAutoFit/>
          </a:bodyPr>
          <a:lstStyle/>
          <a:p>
            <a:r>
              <a:rPr lang="en-US" sz="2400" b="1" dirty="0">
                <a:solidFill>
                  <a:srgbClr val="7030A0"/>
                </a:solidFill>
                <a:latin typeface="Avenir Book" panose="02000503020000020003" pitchFamily="2" charset="0"/>
              </a:rPr>
              <a:t>q</a:t>
            </a:r>
            <a:r>
              <a:rPr lang="en-US" sz="2400" b="1" baseline="-25000" dirty="0">
                <a:solidFill>
                  <a:srgbClr val="7030A0"/>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rgbClr val="7030A0"/>
                </a:solidFill>
                <a:latin typeface="Avenir Book" panose="02000503020000020003" pitchFamily="2" charset="0"/>
              </a:rPr>
              <a:t>w</a:t>
            </a:r>
            <a:r>
              <a:rPr lang="en-US" sz="2400" b="1" baseline="-25000" dirty="0" err="1">
                <a:solidFill>
                  <a:srgbClr val="7030A0"/>
                </a:solidFill>
                <a:latin typeface="Avenir Book" panose="02000503020000020003" pitchFamily="2" charset="0"/>
              </a:rPr>
              <a:t>q</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7" name="Rectangle 206">
            <a:extLst>
              <a:ext uri="{FF2B5EF4-FFF2-40B4-BE49-F238E27FC236}">
                <a16:creationId xmlns:a16="http://schemas.microsoft.com/office/drawing/2014/main" id="{EA638E24-DB74-5540-9208-85C189D5D097}"/>
              </a:ext>
            </a:extLst>
          </p:cNvPr>
          <p:cNvSpPr/>
          <p:nvPr/>
        </p:nvSpPr>
        <p:spPr>
          <a:xfrm>
            <a:off x="1379913" y="2570104"/>
            <a:ext cx="1616330" cy="461665"/>
          </a:xfrm>
          <a:prstGeom prst="rect">
            <a:avLst/>
          </a:prstGeom>
        </p:spPr>
        <p:txBody>
          <a:bodyPr wrap="square">
            <a:spAutoFit/>
          </a:bodyPr>
          <a:lstStyle/>
          <a:p>
            <a:r>
              <a:rPr lang="en-US" sz="2400" b="1" dirty="0" err="1">
                <a:solidFill>
                  <a:schemeClr val="accent4">
                    <a:lumMod val="50000"/>
                  </a:schemeClr>
                </a:solidFill>
                <a:latin typeface="Avenir Book" panose="02000503020000020003" pitchFamily="2" charset="0"/>
              </a:rPr>
              <a:t>k</a:t>
            </a:r>
            <a:r>
              <a:rPr lang="en-US" sz="2400" b="1" baseline="-25000" dirty="0" err="1">
                <a:solidFill>
                  <a:schemeClr val="accent4">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4">
                    <a:lumMod val="50000"/>
                  </a:schemeClr>
                </a:solidFill>
                <a:latin typeface="Avenir Book" panose="02000503020000020003" pitchFamily="2" charset="0"/>
              </a:rPr>
              <a:t>w</a:t>
            </a:r>
            <a:r>
              <a:rPr lang="en-US" sz="2400" b="1" baseline="-25000" dirty="0" err="1">
                <a:solidFill>
                  <a:schemeClr val="accent4">
                    <a:lumMod val="50000"/>
                  </a:schemeClr>
                </a:solidFill>
                <a:latin typeface="Avenir Book" panose="02000503020000020003" pitchFamily="2" charset="0"/>
              </a:rPr>
              <a:t>k</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
        <p:nvSpPr>
          <p:cNvPr id="208" name="Rectangle 207">
            <a:extLst>
              <a:ext uri="{FF2B5EF4-FFF2-40B4-BE49-F238E27FC236}">
                <a16:creationId xmlns:a16="http://schemas.microsoft.com/office/drawing/2014/main" id="{3A8A3BBD-D155-164A-B363-FF190117DB9D}"/>
              </a:ext>
            </a:extLst>
          </p:cNvPr>
          <p:cNvSpPr/>
          <p:nvPr/>
        </p:nvSpPr>
        <p:spPr>
          <a:xfrm>
            <a:off x="1379913" y="3022291"/>
            <a:ext cx="1616330" cy="461665"/>
          </a:xfrm>
          <a:prstGeom prst="rect">
            <a:avLst/>
          </a:prstGeom>
        </p:spPr>
        <p:txBody>
          <a:bodyPr wrap="square">
            <a:spAutoFit/>
          </a:bodyPr>
          <a:lstStyle/>
          <a:p>
            <a:r>
              <a:rPr lang="en-US" sz="2400" b="1" dirty="0">
                <a:solidFill>
                  <a:schemeClr val="accent5">
                    <a:lumMod val="50000"/>
                  </a:schemeClr>
                </a:solidFill>
                <a:latin typeface="Avenir Book" panose="02000503020000020003" pitchFamily="2" charset="0"/>
              </a:rPr>
              <a:t>v</a:t>
            </a:r>
            <a:r>
              <a:rPr lang="en-US" sz="2400" b="1" baseline="-25000" dirty="0">
                <a:solidFill>
                  <a:schemeClr val="accent5">
                    <a:lumMod val="50000"/>
                  </a:schemeClr>
                </a:solidFill>
                <a:latin typeface="Avenir Book" panose="02000503020000020003" pitchFamily="2" charset="0"/>
              </a:rPr>
              <a:t>i</a:t>
            </a:r>
            <a:r>
              <a:rPr lang="en-US" sz="2400" b="1" baseline="-25000" dirty="0">
                <a:latin typeface="Avenir Book" panose="02000503020000020003" pitchFamily="2" charset="0"/>
              </a:rPr>
              <a:t> </a:t>
            </a:r>
            <a:r>
              <a:rPr lang="en-US" sz="2400" dirty="0">
                <a:solidFill>
                  <a:srgbClr val="7030A0"/>
                </a:solidFill>
                <a:latin typeface="Avenir Book" panose="02000503020000020003" pitchFamily="2" charset="0"/>
              </a:rPr>
              <a:t>= </a:t>
            </a:r>
            <a:r>
              <a:rPr lang="en-US" sz="2400" b="1" dirty="0" err="1">
                <a:solidFill>
                  <a:schemeClr val="accent5">
                    <a:lumMod val="50000"/>
                  </a:schemeClr>
                </a:solidFill>
                <a:latin typeface="Avenir Book" panose="02000503020000020003" pitchFamily="2" charset="0"/>
              </a:rPr>
              <a:t>w</a:t>
            </a:r>
            <a:r>
              <a:rPr lang="en-US" sz="2400" b="1" baseline="-25000" dirty="0" err="1">
                <a:solidFill>
                  <a:schemeClr val="accent5">
                    <a:lumMod val="50000"/>
                  </a:schemeClr>
                </a:solidFill>
                <a:latin typeface="Avenir Book" panose="02000503020000020003" pitchFamily="2" charset="0"/>
              </a:rPr>
              <a:t>v</a:t>
            </a:r>
            <a:r>
              <a:rPr lang="en-US" sz="2400" baseline="-25000" dirty="0">
                <a:solidFill>
                  <a:srgbClr val="0070C0"/>
                </a:solidFill>
                <a:latin typeface="Avenir Book" panose="02000503020000020003" pitchFamily="2" charset="0"/>
              </a:rPr>
              <a:t> </a:t>
            </a:r>
            <a:r>
              <a:rPr lang="en-US" sz="2400" dirty="0">
                <a:solidFill>
                  <a:srgbClr val="0070C0"/>
                </a:solidFill>
                <a:latin typeface="Avenir Book" panose="02000503020000020003" pitchFamily="2" charset="0"/>
              </a:rPr>
              <a:t>x</a:t>
            </a:r>
            <a:r>
              <a:rPr lang="en-US" sz="2400" baseline="-25000" dirty="0">
                <a:solidFill>
                  <a:srgbClr val="0070C0"/>
                </a:solidFill>
                <a:latin typeface="Avenir Book" panose="02000503020000020003" pitchFamily="2" charset="0"/>
              </a:rPr>
              <a:t>i</a:t>
            </a:r>
            <a:r>
              <a:rPr lang="en-US" sz="2400" dirty="0">
                <a:solidFill>
                  <a:srgbClr val="7030A0"/>
                </a:solidFill>
                <a:latin typeface="Avenir Book" panose="02000503020000020003" pitchFamily="2" charset="0"/>
              </a:rPr>
              <a:t> </a:t>
            </a:r>
            <a:endParaRPr lang="en-US" sz="2400" dirty="0">
              <a:latin typeface="Avenir Book" panose="02000503020000020003" pitchFamily="2" charset="0"/>
            </a:endParaRPr>
          </a:p>
        </p:txBody>
      </p:sp>
    </p:spTree>
    <p:extLst>
      <p:ext uri="{BB962C8B-B14F-4D97-AF65-F5344CB8AC3E}">
        <p14:creationId xmlns:p14="http://schemas.microsoft.com/office/powerpoint/2010/main" val="3937065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807851" y="3789615"/>
            <a:ext cx="6952425"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8349CA6D-FEFB-044F-8976-5E0A79F2B87B}"/>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2904536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3" y="3789615"/>
            <a:ext cx="1934802" cy="158521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3786337" y="3732570"/>
            <a:ext cx="4490764" cy="297208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343D7D3-856F-C44F-A01A-0D288268F8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131421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2823129"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5781206" y="3754779"/>
            <a:ext cx="4490764"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p:sp>
        <p:nvSpPr>
          <p:cNvPr id="149" name="Rectangle 148">
            <a:extLst>
              <a:ext uri="{FF2B5EF4-FFF2-40B4-BE49-F238E27FC236}">
                <a16:creationId xmlns:a16="http://schemas.microsoft.com/office/drawing/2014/main" id="{F7E90E87-69FD-B742-AFD2-B1C9412C42DB}"/>
              </a:ext>
            </a:extLst>
          </p:cNvPr>
          <p:cNvSpPr/>
          <p:nvPr/>
        </p:nvSpPr>
        <p:spPr>
          <a:xfrm>
            <a:off x="4383866" y="3831652"/>
            <a:ext cx="990856" cy="15393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3D03E156-3A8C-5F4F-8222-DD78BCC18D39}"/>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438190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495582" y="3883234"/>
            <a:ext cx="552119" cy="151897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30F4CF1B-C671-4041-AD3A-E4D437C2EC41}"/>
              </a:ext>
            </a:extLst>
          </p:cNvPr>
          <p:cNvSpPr/>
          <p:nvPr/>
        </p:nvSpPr>
        <p:spPr>
          <a:xfrm>
            <a:off x="1461812" y="3789615"/>
            <a:ext cx="4784801" cy="29024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p:sp>
        <p:nvSpPr>
          <p:cNvPr id="147" name="Rectangle 146">
            <a:extLst>
              <a:ext uri="{FF2B5EF4-FFF2-40B4-BE49-F238E27FC236}">
                <a16:creationId xmlns:a16="http://schemas.microsoft.com/office/drawing/2014/main" id="{8679B9E6-BAD4-9349-A976-9ED0033BD9AF}"/>
              </a:ext>
            </a:extLst>
          </p:cNvPr>
          <p:cNvSpPr/>
          <p:nvPr/>
        </p:nvSpPr>
        <p:spPr>
          <a:xfrm>
            <a:off x="7730889" y="3754780"/>
            <a:ext cx="2541080" cy="254976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2F76D72D-FF69-784D-8450-212D5ABB1E03}"/>
              </a:ext>
            </a:extLst>
          </p:cNvPr>
          <p:cNvSpPr/>
          <p:nvPr/>
        </p:nvSpPr>
        <p:spPr>
          <a:xfrm>
            <a:off x="6345537" y="3776989"/>
            <a:ext cx="1015761" cy="15731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9544449" cy="707886"/>
          </a:xfrm>
          <a:prstGeom prst="rect">
            <a:avLst/>
          </a:prstGeom>
        </p:spPr>
        <p:txBody>
          <a:bodyPr wrap="square">
            <a:spAutoFit/>
          </a:bodyPr>
          <a:lstStyle/>
          <a:p>
            <a:r>
              <a:rPr lang="en-US" sz="2000" dirty="0">
                <a:highlight>
                  <a:srgbClr val="FFFF00"/>
                </a:highlight>
                <a:latin typeface="Avenir Medium" panose="02000503020000020003" pitchFamily="2" charset="0"/>
              </a:rPr>
              <a:t>Step 2:</a:t>
            </a:r>
            <a:r>
              <a:rPr lang="en-US" sz="2000" dirty="0">
                <a:latin typeface="Avenir Medium" panose="02000503020000020003" pitchFamily="2" charset="0"/>
              </a:rPr>
              <a:t> For word </a:t>
            </a:r>
            <a:r>
              <a:rPr lang="en-US" sz="2000" dirty="0">
                <a:solidFill>
                  <a:schemeClr val="accent5">
                    <a:lumMod val="75000"/>
                  </a:schemeClr>
                </a:solidFill>
                <a:latin typeface="Avenir Medium" panose="02000503020000020003" pitchFamily="2" charset="0"/>
              </a:rPr>
              <a:t>x</a:t>
            </a:r>
            <a:r>
              <a:rPr lang="en-US" sz="2000" baseline="-25000" dirty="0">
                <a:solidFill>
                  <a:schemeClr val="accent5">
                    <a:lumMod val="75000"/>
                  </a:schemeClr>
                </a:solidFill>
                <a:latin typeface="Avenir Medium" panose="02000503020000020003" pitchFamily="2" charset="0"/>
              </a:rPr>
              <a:t>1</a:t>
            </a:r>
            <a:r>
              <a:rPr lang="en-US" sz="2000" dirty="0">
                <a:latin typeface="Avenir Medium" panose="02000503020000020003" pitchFamily="2" charset="0"/>
              </a:rPr>
              <a:t>, let’s calculate the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which represent how much attention to pay to each respective ”word”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a:t>
            </a:r>
            <a:endParaRPr lang="en-US" sz="2000" dirty="0"/>
          </a:p>
        </p:txBody>
      </p:sp>
    </p:spTree>
    <p:extLst>
      <p:ext uri="{BB962C8B-B14F-4D97-AF65-F5344CB8AC3E}">
        <p14:creationId xmlns:p14="http://schemas.microsoft.com/office/powerpoint/2010/main" val="3891584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71177" y="3874556"/>
            <a:ext cx="6594693"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6" name="Rectangle 155">
                <a:extLst>
                  <a:ext uri="{FF2B5EF4-FFF2-40B4-BE49-F238E27FC236}">
                    <a16:creationId xmlns:a16="http://schemas.microsoft.com/office/drawing/2014/main" id="{C3940893-E765-1942-9D25-3DF37B1C6CD1}"/>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p:sp>
            <p:nvSpPr>
              <p:cNvPr id="156" name="Rectangle 155">
                <a:extLst>
                  <a:ext uri="{FF2B5EF4-FFF2-40B4-BE49-F238E27FC236}">
                    <a16:creationId xmlns:a16="http://schemas.microsoft.com/office/drawing/2014/main" id="{C3940893-E765-1942-9D25-3DF37B1C6CD1}"/>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7" name="Rectangle 156">
                <a:extLst>
                  <a:ext uri="{FF2B5EF4-FFF2-40B4-BE49-F238E27FC236}">
                    <a16:creationId xmlns:a16="http://schemas.microsoft.com/office/drawing/2014/main" id="{93E9384C-92E2-3D47-9E5E-D3366CE512A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p:sp>
            <p:nvSpPr>
              <p:cNvPr id="157" name="Rectangle 156">
                <a:extLst>
                  <a:ext uri="{FF2B5EF4-FFF2-40B4-BE49-F238E27FC236}">
                    <a16:creationId xmlns:a16="http://schemas.microsoft.com/office/drawing/2014/main" id="{93E9384C-92E2-3D47-9E5E-D3366CE512A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8" name="Rectangle 157">
                <a:extLst>
                  <a:ext uri="{FF2B5EF4-FFF2-40B4-BE49-F238E27FC236}">
                    <a16:creationId xmlns:a16="http://schemas.microsoft.com/office/drawing/2014/main" id="{8CE48F86-43E8-5449-A80A-D63F467E3108}"/>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p:sp>
            <p:nvSpPr>
              <p:cNvPr id="158" name="Rectangle 157">
                <a:extLst>
                  <a:ext uri="{FF2B5EF4-FFF2-40B4-BE49-F238E27FC236}">
                    <a16:creationId xmlns:a16="http://schemas.microsoft.com/office/drawing/2014/main" id="{8CE48F86-43E8-5449-A80A-D63F467E3108}"/>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9" name="Rectangle 158">
                <a:extLst>
                  <a:ext uri="{FF2B5EF4-FFF2-40B4-BE49-F238E27FC236}">
                    <a16:creationId xmlns:a16="http://schemas.microsoft.com/office/drawing/2014/main" id="{AB08937D-44C0-F84D-8B5E-8AE89D371FF6}"/>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p:sp>
            <p:nvSpPr>
              <p:cNvPr id="159" name="Rectangle 158">
                <a:extLst>
                  <a:ext uri="{FF2B5EF4-FFF2-40B4-BE49-F238E27FC236}">
                    <a16:creationId xmlns:a16="http://schemas.microsoft.com/office/drawing/2014/main" id="{AB08937D-44C0-F84D-8B5E-8AE89D371FF6}"/>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3884880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8" name="Rectangle 187">
                <a:extLst>
                  <a:ext uri="{FF2B5EF4-FFF2-40B4-BE49-F238E27FC236}">
                    <a16:creationId xmlns:a16="http://schemas.microsoft.com/office/drawing/2014/main" id="{D4C29F0A-2F40-754B-B2EE-89F3948EDB3A}"/>
                  </a:ext>
                </a:extLst>
              </p:cNvPr>
              <p:cNvSpPr/>
              <p:nvPr/>
            </p:nvSpPr>
            <p:spPr>
              <a:xfrm>
                <a:off x="472254" y="3279433"/>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1 </a:t>
                </a:r>
                <a:r>
                  <a:rPr lang="en-US" sz="2000" dirty="0">
                    <a:latin typeface="Avenir Medium" panose="02000503020000020003" pitchFamily="2" charset="0"/>
                  </a:rPr>
                  <a:t>= 112</a:t>
                </a:r>
                <a:endParaRPr lang="en-US" sz="2000" dirty="0">
                  <a:solidFill>
                    <a:schemeClr val="accent4">
                      <a:lumMod val="50000"/>
                    </a:schemeClr>
                  </a:solidFill>
                </a:endParaRPr>
              </a:p>
            </p:txBody>
          </p:sp>
        </mc:Choice>
        <mc:Fallback>
          <p:sp>
            <p:nvSpPr>
              <p:cNvPr id="188" name="Rectangle 187">
                <a:extLst>
                  <a:ext uri="{FF2B5EF4-FFF2-40B4-BE49-F238E27FC236}">
                    <a16:creationId xmlns:a16="http://schemas.microsoft.com/office/drawing/2014/main" id="{D4C29F0A-2F40-754B-B2EE-89F3948EDB3A}"/>
                  </a:ext>
                </a:extLst>
              </p:cNvPr>
              <p:cNvSpPr>
                <a:spLocks noRot="1" noChangeAspect="1" noMove="1" noResize="1" noEditPoints="1" noAdjustHandles="1" noChangeArrowheads="1" noChangeShapeType="1" noTextEdit="1"/>
              </p:cNvSpPr>
              <p:nvPr/>
            </p:nvSpPr>
            <p:spPr>
              <a:xfrm>
                <a:off x="472254" y="3279433"/>
                <a:ext cx="2532496" cy="453137"/>
              </a:xfrm>
              <a:prstGeom prst="rect">
                <a:avLst/>
              </a:prstGeom>
              <a:blipFill>
                <a:blip r:embed="rId3"/>
                <a:stretch>
                  <a:fillRect l="-1990" b="-18919"/>
                </a:stretch>
              </a:blipFill>
            </p:spPr>
            <p:txBody>
              <a:bodyPr/>
              <a:lstStyle/>
              <a:p>
                <a:r>
                  <a:rPr lang="en-US">
                    <a:noFill/>
                  </a:rPr>
                  <a:t> </a:t>
                </a:r>
              </a:p>
            </p:txBody>
          </p:sp>
        </mc:Fallback>
      </mc:AlternateContent>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71177" y="3874556"/>
            <a:ext cx="6594693" cy="28174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6" name="Rectangle 145">
                <a:extLst>
                  <a:ext uri="{FF2B5EF4-FFF2-40B4-BE49-F238E27FC236}">
                    <a16:creationId xmlns:a16="http://schemas.microsoft.com/office/drawing/2014/main" id="{D8BB0F08-09DC-A94A-8A74-760C12D6B943}"/>
                  </a:ext>
                </a:extLst>
              </p:cNvPr>
              <p:cNvSpPr/>
              <p:nvPr/>
            </p:nvSpPr>
            <p:spPr>
              <a:xfrm>
                <a:off x="453429" y="2789984"/>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2 </a:t>
                </a:r>
                <a:r>
                  <a:rPr lang="en-US" sz="2000" dirty="0">
                    <a:latin typeface="Avenir Medium" panose="02000503020000020003" pitchFamily="2" charset="0"/>
                  </a:rPr>
                  <a:t>= 96</a:t>
                </a:r>
                <a:endParaRPr lang="en-US" sz="2000" dirty="0">
                  <a:solidFill>
                    <a:schemeClr val="accent4">
                      <a:lumMod val="50000"/>
                    </a:schemeClr>
                  </a:solidFill>
                </a:endParaRPr>
              </a:p>
            </p:txBody>
          </p:sp>
        </mc:Choice>
        <mc:Fallback>
          <p:sp>
            <p:nvSpPr>
              <p:cNvPr id="146" name="Rectangle 145">
                <a:extLst>
                  <a:ext uri="{FF2B5EF4-FFF2-40B4-BE49-F238E27FC236}">
                    <a16:creationId xmlns:a16="http://schemas.microsoft.com/office/drawing/2014/main" id="{D8BB0F08-09DC-A94A-8A74-760C12D6B943}"/>
                  </a:ext>
                </a:extLst>
              </p:cNvPr>
              <p:cNvSpPr>
                <a:spLocks noRot="1" noChangeAspect="1" noMove="1" noResize="1" noEditPoints="1" noAdjustHandles="1" noChangeArrowheads="1" noChangeShapeType="1" noTextEdit="1"/>
              </p:cNvSpPr>
              <p:nvPr/>
            </p:nvSpPr>
            <p:spPr>
              <a:xfrm>
                <a:off x="453429" y="2789984"/>
                <a:ext cx="2532496" cy="453137"/>
              </a:xfrm>
              <a:prstGeom prst="rect">
                <a:avLst/>
              </a:prstGeom>
              <a:blipFill>
                <a:blip r:embed="rId4"/>
                <a:stretch>
                  <a:fillRect l="-3015"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035DDA60-C1B8-0A48-AD46-1D1B93D31085}"/>
                  </a:ext>
                </a:extLst>
              </p:cNvPr>
              <p:cNvSpPr/>
              <p:nvPr/>
            </p:nvSpPr>
            <p:spPr>
              <a:xfrm>
                <a:off x="472254" y="2300535"/>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3 </a:t>
                </a:r>
                <a:r>
                  <a:rPr lang="en-US" sz="2000" dirty="0">
                    <a:latin typeface="Avenir Medium" panose="02000503020000020003" pitchFamily="2" charset="0"/>
                  </a:rPr>
                  <a:t>= 16</a:t>
                </a:r>
                <a:endParaRPr lang="en-US" sz="2000" dirty="0">
                  <a:solidFill>
                    <a:schemeClr val="accent4">
                      <a:lumMod val="50000"/>
                    </a:schemeClr>
                  </a:solidFill>
                </a:endParaRPr>
              </a:p>
            </p:txBody>
          </p:sp>
        </mc:Choice>
        <mc:Fallback>
          <p:sp>
            <p:nvSpPr>
              <p:cNvPr id="148" name="Rectangle 147">
                <a:extLst>
                  <a:ext uri="{FF2B5EF4-FFF2-40B4-BE49-F238E27FC236}">
                    <a16:creationId xmlns:a16="http://schemas.microsoft.com/office/drawing/2014/main" id="{035DDA60-C1B8-0A48-AD46-1D1B93D31085}"/>
                  </a:ext>
                </a:extLst>
              </p:cNvPr>
              <p:cNvSpPr>
                <a:spLocks noRot="1" noChangeAspect="1" noMove="1" noResize="1" noEditPoints="1" noAdjustHandles="1" noChangeArrowheads="1" noChangeShapeType="1" noTextEdit="1"/>
              </p:cNvSpPr>
              <p:nvPr/>
            </p:nvSpPr>
            <p:spPr>
              <a:xfrm>
                <a:off x="472254" y="2300535"/>
                <a:ext cx="2532496" cy="453137"/>
              </a:xfrm>
              <a:prstGeom prst="rect">
                <a:avLst/>
              </a:prstGeom>
              <a:blipFill>
                <a:blip r:embed="rId5"/>
                <a:stretch>
                  <a:fillRect l="-1990"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61238" y="1850102"/>
                <a:ext cx="2532496" cy="453137"/>
              </a:xfrm>
              <a:prstGeom prst="rect">
                <a:avLst/>
              </a:prstGeom>
            </p:spPr>
            <p:txBody>
              <a:bodyPr wrap="square">
                <a:spAutoFit/>
              </a:bodyPr>
              <a:lstStyle/>
              <a:p>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7030A0"/>
                    </a:solidFill>
                    <a:latin typeface="Avenir Medium" panose="02000503020000020003" pitchFamily="2" charset="0"/>
                  </a:rPr>
                  <a:t>q</a:t>
                </a:r>
                <a:r>
                  <a:rPr lang="en-US" sz="2000" b="1" baseline="-25000" dirty="0">
                    <a:solidFill>
                      <a:srgbClr val="7030A0"/>
                    </a:solidFill>
                    <a:latin typeface="Avenir Medium" panose="02000503020000020003" pitchFamily="2"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4">
                        <a:lumMod val="50000"/>
                      </a:schemeClr>
                    </a:solidFill>
                    <a:latin typeface="Avenir Medium" panose="02000503020000020003" pitchFamily="2" charset="0"/>
                  </a:rPr>
                  <a:t>k</a:t>
                </a:r>
                <a:r>
                  <a:rPr lang="en-US" sz="2000" b="1" baseline="-25000" dirty="0">
                    <a:solidFill>
                      <a:schemeClr val="accent4">
                        <a:lumMod val="50000"/>
                      </a:schemeClr>
                    </a:solidFill>
                    <a:latin typeface="Avenir Medium" panose="02000503020000020003" pitchFamily="2" charset="0"/>
                  </a:rPr>
                  <a:t>4 </a:t>
                </a:r>
                <a:r>
                  <a:rPr lang="en-US" sz="2000" dirty="0">
                    <a:latin typeface="Avenir Medium" panose="02000503020000020003" pitchFamily="2" charset="0"/>
                  </a:rPr>
                  <a:t>= 8</a:t>
                </a:r>
                <a:endParaRPr lang="en-US" sz="2000" dirty="0">
                  <a:solidFill>
                    <a:schemeClr val="accent4">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61238" y="1850102"/>
                <a:ext cx="2532496" cy="453137"/>
              </a:xfrm>
              <a:prstGeom prst="rect">
                <a:avLst/>
              </a:prstGeom>
              <a:blipFill>
                <a:blip r:embed="rId6"/>
                <a:stretch>
                  <a:fillRect l="-25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23129"/>
              </a:xfrm>
              <a:prstGeom prst="rect">
                <a:avLst/>
              </a:prstGeom>
            </p:spPr>
            <p:txBody>
              <a:bodyPr wrap="square">
                <a:spAutoFit/>
              </a:bodyPr>
              <a:lstStyle/>
              <a:p>
                <a:r>
                  <a:rPr lang="en-US" sz="2000" dirty="0">
                    <a:highlight>
                      <a:srgbClr val="FFFF00"/>
                    </a:highlight>
                    <a:latin typeface="Avenir Medium" panose="02000503020000020003" pitchFamily="2" charset="0"/>
                  </a:rPr>
                  <a:t>Step 3:</a:t>
                </a:r>
                <a:r>
                  <a:rPr lang="en-US" sz="2000" dirty="0">
                    <a:latin typeface="Avenir Medium" panose="02000503020000020003" pitchFamily="2" charset="0"/>
                  </a:rPr>
                  <a:t> Our scores </a:t>
                </a:r>
                <a:r>
                  <a:rPr lang="en-US" sz="2000" b="1" dirty="0">
                    <a:solidFill>
                      <a:schemeClr val="accent6">
                        <a:lumMod val="75000"/>
                      </a:schemeClr>
                    </a:solidFill>
                    <a:latin typeface="Avenir Medium" panose="02000503020000020003" pitchFamily="2" charset="0"/>
                  </a:rPr>
                  <a:t>s</a:t>
                </a:r>
                <a:r>
                  <a:rPr lang="en-US" sz="2000" b="1" baseline="-25000" dirty="0">
                    <a:solidFill>
                      <a:schemeClr val="accent6">
                        <a:lumMod val="75000"/>
                      </a:schemeClr>
                    </a:solidFill>
                    <a:latin typeface="Avenir Medium" panose="02000503020000020003" pitchFamily="2" charset="0"/>
                  </a:rPr>
                  <a:t>1</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2</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3</a:t>
                </a:r>
                <a:r>
                  <a:rPr lang="en-US" sz="2000" b="1" dirty="0">
                    <a:solidFill>
                      <a:schemeClr val="accent6">
                        <a:lumMod val="75000"/>
                      </a:schemeClr>
                    </a:solidFill>
                    <a:latin typeface="Avenir Medium" panose="02000503020000020003" pitchFamily="2" charset="0"/>
                  </a:rPr>
                  <a:t>, s</a:t>
                </a:r>
                <a:r>
                  <a:rPr lang="en-US" sz="2000" b="1" baseline="-25000" dirty="0">
                    <a:solidFill>
                      <a:schemeClr val="accent6">
                        <a:lumMod val="75000"/>
                      </a:schemeClr>
                    </a:solidFill>
                    <a:latin typeface="Avenir Medium" panose="02000503020000020003" pitchFamily="2" charset="0"/>
                  </a:rPr>
                  <a:t>4</a:t>
                </a:r>
                <a:r>
                  <a:rPr lang="en-US" sz="2000" dirty="0">
                    <a:latin typeface="Avenir Medium" panose="02000503020000020003" pitchFamily="2" charset="0"/>
                  </a:rPr>
                  <a:t> don’t sum to 1. Let’s divide by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𝑙𝑒𝑛</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dirty="0"/>
                  <a:t> and </a:t>
                </a:r>
                <a:r>
                  <a:rPr lang="en-US" sz="2000" dirty="0" err="1">
                    <a:solidFill>
                      <a:srgbClr val="C00000"/>
                    </a:solidFill>
                  </a:rPr>
                  <a:t>softmax</a:t>
                </a:r>
                <a:r>
                  <a:rPr lang="en-US" sz="2000" dirty="0"/>
                  <a:t> it</a:t>
                </a:r>
              </a:p>
            </p:txBody>
          </p:sp>
        </mc:Choice>
        <mc:Fallback>
          <p:sp>
            <p:nvSpPr>
              <p:cNvPr id="152" name="Rectangle 151">
                <a:extLst>
                  <a:ext uri="{FF2B5EF4-FFF2-40B4-BE49-F238E27FC236}">
                    <a16:creationId xmlns:a16="http://schemas.microsoft.com/office/drawing/2014/main" id="{FC0D830A-83CC-A041-A8E5-C505872B34F1}"/>
                  </a:ext>
                </a:extLst>
              </p:cNvPr>
              <p:cNvSpPr>
                <a:spLocks noRot="1" noChangeAspect="1" noMove="1" noResize="1" noEditPoints="1" noAdjustHandles="1" noChangeArrowheads="1" noChangeShapeType="1" noTextEdit="1"/>
              </p:cNvSpPr>
              <p:nvPr/>
            </p:nvSpPr>
            <p:spPr>
              <a:xfrm>
                <a:off x="953338" y="900541"/>
                <a:ext cx="10031337" cy="423129"/>
              </a:xfrm>
              <a:prstGeom prst="rect">
                <a:avLst/>
              </a:prstGeom>
              <a:blipFill>
                <a:blip r:embed="rId7"/>
                <a:stretch>
                  <a:fillRect l="-506" t="-2941" b="-23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Rectangle 148">
                <a:extLst>
                  <a:ext uri="{FF2B5EF4-FFF2-40B4-BE49-F238E27FC236}">
                    <a16:creationId xmlns:a16="http://schemas.microsoft.com/office/drawing/2014/main" id="{C3A25812-6D55-1E44-8C5C-DE75AC41B048}"/>
                  </a:ext>
                </a:extLst>
              </p:cNvPr>
              <p:cNvSpPr/>
              <p:nvPr/>
            </p:nvSpPr>
            <p:spPr>
              <a:xfrm>
                <a:off x="3212549" y="3262681"/>
                <a:ext cx="2255457"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𝟏</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.87</a:t>
                </a:r>
                <a:endParaRPr lang="en-US" sz="2000" dirty="0">
                  <a:solidFill>
                    <a:schemeClr val="accent4">
                      <a:lumMod val="50000"/>
                    </a:schemeClr>
                  </a:solidFill>
                </a:endParaRPr>
              </a:p>
            </p:txBody>
          </p:sp>
        </mc:Choice>
        <mc:Fallback>
          <p:sp>
            <p:nvSpPr>
              <p:cNvPr id="149" name="Rectangle 148">
                <a:extLst>
                  <a:ext uri="{FF2B5EF4-FFF2-40B4-BE49-F238E27FC236}">
                    <a16:creationId xmlns:a16="http://schemas.microsoft.com/office/drawing/2014/main" id="{C3A25812-6D55-1E44-8C5C-DE75AC41B048}"/>
                  </a:ext>
                </a:extLst>
              </p:cNvPr>
              <p:cNvSpPr>
                <a:spLocks noRot="1" noChangeAspect="1" noMove="1" noResize="1" noEditPoints="1" noAdjustHandles="1" noChangeArrowheads="1" noChangeShapeType="1" noTextEdit="1"/>
              </p:cNvSpPr>
              <p:nvPr/>
            </p:nvSpPr>
            <p:spPr>
              <a:xfrm>
                <a:off x="3212549" y="3262681"/>
                <a:ext cx="2255457" cy="400110"/>
              </a:xfrm>
              <a:prstGeom prst="rect">
                <a:avLst/>
              </a:prstGeom>
              <a:blipFill>
                <a:blip r:embed="rId8"/>
                <a:stretch>
                  <a:fillRect l="-2793" t="-9375"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3" name="Rectangle 152">
                <a:extLst>
                  <a:ext uri="{FF2B5EF4-FFF2-40B4-BE49-F238E27FC236}">
                    <a16:creationId xmlns:a16="http://schemas.microsoft.com/office/drawing/2014/main" id="{8DF0A3C7-FF46-EF4B-ADA4-79E6DD9B1E48}"/>
                  </a:ext>
                </a:extLst>
              </p:cNvPr>
              <p:cNvSpPr/>
              <p:nvPr/>
            </p:nvSpPr>
            <p:spPr>
              <a:xfrm>
                <a:off x="3212549" y="2821699"/>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2</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𝟐</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.12</a:t>
                </a:r>
                <a:endParaRPr lang="en-US" sz="2000" dirty="0">
                  <a:solidFill>
                    <a:schemeClr val="accent4">
                      <a:lumMod val="50000"/>
                    </a:schemeClr>
                  </a:solidFill>
                </a:endParaRPr>
              </a:p>
            </p:txBody>
          </p:sp>
        </mc:Choice>
        <mc:Fallback>
          <p:sp>
            <p:nvSpPr>
              <p:cNvPr id="153" name="Rectangle 152">
                <a:extLst>
                  <a:ext uri="{FF2B5EF4-FFF2-40B4-BE49-F238E27FC236}">
                    <a16:creationId xmlns:a16="http://schemas.microsoft.com/office/drawing/2014/main" id="{8DF0A3C7-FF46-EF4B-ADA4-79E6DD9B1E48}"/>
                  </a:ext>
                </a:extLst>
              </p:cNvPr>
              <p:cNvSpPr>
                <a:spLocks noRot="1" noChangeAspect="1" noMove="1" noResize="1" noEditPoints="1" noAdjustHandles="1" noChangeArrowheads="1" noChangeShapeType="1" noTextEdit="1"/>
              </p:cNvSpPr>
              <p:nvPr/>
            </p:nvSpPr>
            <p:spPr>
              <a:xfrm>
                <a:off x="3212549" y="2821699"/>
                <a:ext cx="2444350" cy="400110"/>
              </a:xfrm>
              <a:prstGeom prst="rect">
                <a:avLst/>
              </a:prstGeom>
              <a:blipFill>
                <a:blip r:embed="rId9"/>
                <a:stretch>
                  <a:fillRect l="-2591"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4" name="Rectangle 153">
                <a:extLst>
                  <a:ext uri="{FF2B5EF4-FFF2-40B4-BE49-F238E27FC236}">
                    <a16:creationId xmlns:a16="http://schemas.microsoft.com/office/drawing/2014/main" id="{1EF2ACFB-99E5-FF4C-B48A-24056D2CF587}"/>
                  </a:ext>
                </a:extLst>
              </p:cNvPr>
              <p:cNvSpPr/>
              <p:nvPr/>
            </p:nvSpPr>
            <p:spPr>
              <a:xfrm>
                <a:off x="3212550" y="2306608"/>
                <a:ext cx="2202190" cy="400110"/>
              </a:xfrm>
              <a:prstGeom prst="rect">
                <a:avLst/>
              </a:prstGeom>
            </p:spPr>
            <p:txBody>
              <a:bodyPr wrap="square">
                <a:spAutoFit/>
              </a:bodyPr>
              <a:lstStyle/>
              <a:p>
                <a14:m>
                  <m:oMath xmlns:m="http://schemas.openxmlformats.org/officeDocument/2006/math">
                    <m:r>
                      <m:rPr>
                        <m:nor/>
                      </m:rPr>
                      <a:rPr lang="en-US" sz="2000" b="1" dirty="0" smtClean="0">
                        <a:solidFill>
                          <a:srgbClr val="FF0000"/>
                        </a:solidFill>
                        <a:ea typeface="Cambria Math" panose="02040503050406030204" pitchFamily="18" charset="0"/>
                      </a:rPr>
                      <m:t>a</m:t>
                    </m:r>
                    <m:r>
                      <m:rPr>
                        <m:nor/>
                      </m:rPr>
                      <a:rPr lang="en-US" sz="2000" b="1" i="0" baseline="-25000" dirty="0" smtClean="0">
                        <a:solidFill>
                          <a:srgbClr val="FF0000"/>
                        </a:solidFill>
                        <a:ea typeface="Cambria Math" panose="02040503050406030204" pitchFamily="18" charset="0"/>
                      </a:rPr>
                      <m:t>3</m:t>
                    </m:r>
                    <m:r>
                      <m:rPr>
                        <m:nor/>
                      </m:rPr>
                      <a:rPr lang="en-US" sz="2000" b="1" dirty="0" smtClean="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𝟑</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.01</a:t>
                </a:r>
                <a:endParaRPr lang="en-US" sz="2000" dirty="0">
                  <a:solidFill>
                    <a:schemeClr val="accent4">
                      <a:lumMod val="50000"/>
                    </a:schemeClr>
                  </a:solidFill>
                </a:endParaRPr>
              </a:p>
            </p:txBody>
          </p:sp>
        </mc:Choice>
        <mc:Fallback>
          <p:sp>
            <p:nvSpPr>
              <p:cNvPr id="154" name="Rectangle 153">
                <a:extLst>
                  <a:ext uri="{FF2B5EF4-FFF2-40B4-BE49-F238E27FC236}">
                    <a16:creationId xmlns:a16="http://schemas.microsoft.com/office/drawing/2014/main" id="{1EF2ACFB-99E5-FF4C-B48A-24056D2CF587}"/>
                  </a:ext>
                </a:extLst>
              </p:cNvPr>
              <p:cNvSpPr>
                <a:spLocks noRot="1" noChangeAspect="1" noMove="1" noResize="1" noEditPoints="1" noAdjustHandles="1" noChangeArrowheads="1" noChangeShapeType="1" noTextEdit="1"/>
              </p:cNvSpPr>
              <p:nvPr/>
            </p:nvSpPr>
            <p:spPr>
              <a:xfrm>
                <a:off x="3212550" y="2306608"/>
                <a:ext cx="2202190" cy="400110"/>
              </a:xfrm>
              <a:prstGeom prst="rect">
                <a:avLst/>
              </a:prstGeom>
              <a:blipFill>
                <a:blip r:embed="rId10"/>
                <a:stretch>
                  <a:fillRect t="-6250" r="-114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5" name="Rectangle 154">
                <a:extLst>
                  <a:ext uri="{FF2B5EF4-FFF2-40B4-BE49-F238E27FC236}">
                    <a16:creationId xmlns:a16="http://schemas.microsoft.com/office/drawing/2014/main" id="{1A6B6F70-3136-EF40-A17D-453F4F6562EE}"/>
                  </a:ext>
                </a:extLst>
              </p:cNvPr>
              <p:cNvSpPr/>
              <p:nvPr/>
            </p:nvSpPr>
            <p:spPr>
              <a:xfrm>
                <a:off x="3226857" y="1853471"/>
                <a:ext cx="2444350" cy="400110"/>
              </a:xfrm>
              <a:prstGeom prst="rect">
                <a:avLst/>
              </a:prstGeom>
            </p:spPr>
            <p:txBody>
              <a:bodyPr wrap="square">
                <a:spAutoFit/>
              </a:bodyPr>
              <a:lstStyle/>
              <a:p>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4</a:t>
                </a:r>
                <a:r>
                  <a:rPr lang="en-US" sz="2000" b="1" dirty="0">
                    <a:ea typeface="Cambria Math" panose="02040503050406030204" pitchFamily="18" charset="0"/>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𝝈</m:t>
                    </m:r>
                    <m:r>
                      <a:rPr lang="en-US" sz="2000" b="1" i="1" smtClean="0">
                        <a:solidFill>
                          <a:schemeClr val="tx1"/>
                        </a:solidFill>
                        <a:latin typeface="Cambria Math" panose="02040503050406030204" pitchFamily="18" charset="0"/>
                        <a:ea typeface="Cambria Math" panose="02040503050406030204" pitchFamily="18" charset="0"/>
                      </a:rPr>
                      <m:t>(</m:t>
                    </m:r>
                    <m:sSub>
                      <m:sSubPr>
                        <m:ctrlPr>
                          <a:rPr lang="en-US" sz="20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000" b="1" i="1" smtClean="0">
                            <a:solidFill>
                              <a:schemeClr val="accent6">
                                <a:lumMod val="75000"/>
                              </a:schemeClr>
                            </a:solidFill>
                            <a:latin typeface="Cambria Math" panose="02040503050406030204" pitchFamily="18" charset="0"/>
                            <a:ea typeface="Cambria Math" panose="02040503050406030204" pitchFamily="18" charset="0"/>
                          </a:rPr>
                          <m:t>𝒔</m:t>
                        </m:r>
                      </m:e>
                      <m:sub>
                        <m:r>
                          <a:rPr lang="en-US" sz="2000" b="1" i="1" smtClean="0">
                            <a:solidFill>
                              <a:schemeClr val="accent6">
                                <a:lumMod val="75000"/>
                              </a:schemeClr>
                            </a:solidFill>
                            <a:latin typeface="Cambria Math" panose="02040503050406030204" pitchFamily="18" charset="0"/>
                            <a:ea typeface="Cambria Math" panose="02040503050406030204" pitchFamily="18" charset="0"/>
                          </a:rPr>
                          <m:t>𝟒</m:t>
                        </m:r>
                      </m:sub>
                    </m:sSub>
                    <m:r>
                      <a:rPr lang="en-US" sz="2000" b="1" i="1" smtClean="0">
                        <a:solidFill>
                          <a:schemeClr val="accent6">
                            <a:lumMod val="75000"/>
                          </a:schemeClr>
                        </a:solidFill>
                        <a:latin typeface="Cambria Math" panose="02040503050406030204" pitchFamily="18" charset="0"/>
                        <a:ea typeface="Cambria Math" panose="02040503050406030204" pitchFamily="18" charset="0"/>
                      </a:rPr>
                      <m:t>/</m:t>
                    </m:r>
                    <m:r>
                      <a:rPr lang="en-US" sz="2000" b="1" i="1" smtClean="0">
                        <a:solidFill>
                          <a:schemeClr val="accent6">
                            <a:lumMod val="75000"/>
                          </a:schemeClr>
                        </a:solidFill>
                        <a:latin typeface="Cambria Math" panose="02040503050406030204" pitchFamily="18" charset="0"/>
                        <a:ea typeface="Cambria Math" panose="02040503050406030204" pitchFamily="18" charset="0"/>
                      </a:rPr>
                      <m:t>𝟖</m:t>
                    </m:r>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 0</a:t>
                </a:r>
                <a:endParaRPr lang="en-US" sz="2000" dirty="0">
                  <a:solidFill>
                    <a:schemeClr val="accent4">
                      <a:lumMod val="50000"/>
                    </a:schemeClr>
                  </a:solidFill>
                </a:endParaRPr>
              </a:p>
            </p:txBody>
          </p:sp>
        </mc:Choice>
        <mc:Fallback>
          <p:sp>
            <p:nvSpPr>
              <p:cNvPr id="155" name="Rectangle 154">
                <a:extLst>
                  <a:ext uri="{FF2B5EF4-FFF2-40B4-BE49-F238E27FC236}">
                    <a16:creationId xmlns:a16="http://schemas.microsoft.com/office/drawing/2014/main" id="{1A6B6F70-3136-EF40-A17D-453F4F6562EE}"/>
                  </a:ext>
                </a:extLst>
              </p:cNvPr>
              <p:cNvSpPr>
                <a:spLocks noRot="1" noChangeAspect="1" noMove="1" noResize="1" noEditPoints="1" noAdjustHandles="1" noChangeArrowheads="1" noChangeShapeType="1" noTextEdit="1"/>
              </p:cNvSpPr>
              <p:nvPr/>
            </p:nvSpPr>
            <p:spPr>
              <a:xfrm>
                <a:off x="3226857" y="1853471"/>
                <a:ext cx="2444350" cy="400110"/>
              </a:xfrm>
              <a:prstGeom prst="rect">
                <a:avLst/>
              </a:prstGeom>
              <a:blipFill>
                <a:blip r:embed="rId11"/>
                <a:stretch>
                  <a:fillRect l="-2062" t="-9375" b="-25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74700C8-B5BC-194A-8328-24323C681D37}"/>
              </a:ext>
            </a:extLst>
          </p:cNvPr>
          <p:cNvSpPr/>
          <p:nvPr/>
        </p:nvSpPr>
        <p:spPr>
          <a:xfrm>
            <a:off x="6096000" y="1920230"/>
            <a:ext cx="4982646" cy="1015663"/>
          </a:xfrm>
          <a:prstGeom prst="rect">
            <a:avLst/>
          </a:prstGeom>
        </p:spPr>
        <p:txBody>
          <a:bodyPr wrap="square">
            <a:spAutoFit/>
          </a:bodyPr>
          <a:lstStyle/>
          <a:p>
            <a:r>
              <a:rPr lang="en-US" sz="2000" dirty="0">
                <a:latin typeface="Avenir Medium" panose="02000503020000020003" pitchFamily="2" charset="0"/>
              </a:rPr>
              <a:t>Instead of these </a:t>
            </a:r>
            <a:r>
              <a:rPr lang="en-US" sz="2000" b="1" dirty="0">
                <a:solidFill>
                  <a:srgbClr val="FF0000"/>
                </a:solidFill>
                <a:latin typeface="Avenir Medium" panose="02000503020000020003" pitchFamily="2" charset="0"/>
              </a:rPr>
              <a:t>a</a:t>
            </a:r>
            <a:r>
              <a:rPr lang="en-US" sz="2000" b="1" baseline="-25000" dirty="0">
                <a:solidFill>
                  <a:srgbClr val="FF0000"/>
                </a:solidFill>
                <a:latin typeface="Avenir Medium" panose="02000503020000020003" pitchFamily="2" charset="0"/>
              </a:rPr>
              <a:t>i</a:t>
            </a:r>
            <a:r>
              <a:rPr lang="en-US" sz="2000" dirty="0">
                <a:latin typeface="Avenir Medium" panose="02000503020000020003" pitchFamily="2" charset="0"/>
              </a:rPr>
              <a:t> values directly weighting our original </a:t>
            </a:r>
            <a:r>
              <a:rPr lang="en-US" sz="2000" b="1" dirty="0">
                <a:solidFill>
                  <a:schemeClr val="accent5">
                    <a:lumMod val="75000"/>
                  </a:schemeClr>
                </a:solidFill>
                <a:latin typeface="Avenir Medium" panose="02000503020000020003" pitchFamily="2" charset="0"/>
              </a:rPr>
              <a:t>x</a:t>
            </a:r>
            <a:r>
              <a:rPr lang="en-US" sz="2000" b="1" baseline="-25000" dirty="0">
                <a:solidFill>
                  <a:schemeClr val="accent5">
                    <a:lumMod val="75000"/>
                  </a:schemeClr>
                </a:solidFill>
                <a:latin typeface="Avenir Medium" panose="02000503020000020003" pitchFamily="2" charset="0"/>
              </a:rPr>
              <a:t>i</a:t>
            </a:r>
            <a:r>
              <a:rPr lang="en-US" sz="2000" dirty="0">
                <a:latin typeface="Avenir Medium" panose="02000503020000020003" pitchFamily="2" charset="0"/>
              </a:rPr>
              <a:t> word vectors, they directly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a:t>
            </a:r>
            <a:endParaRPr lang="en-US" sz="2000" dirty="0"/>
          </a:p>
        </p:txBody>
      </p:sp>
    </p:spTree>
    <p:extLst>
      <p:ext uri="{BB962C8B-B14F-4D97-AF65-F5344CB8AC3E}">
        <p14:creationId xmlns:p14="http://schemas.microsoft.com/office/powerpoint/2010/main" val="52730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7</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763227"/>
            <a:ext cx="5018315" cy="570288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rot="5400000" flipH="1">
            <a:off x="5497621" y="430084"/>
            <a:ext cx="3058886" cy="7315001"/>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27399" h="6612636">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667959" y="5930349"/>
                </a:lnTo>
                <a:lnTo>
                  <a:pt x="325553" y="6612636"/>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E44EAE-C5A2-BC4B-B9BC-A88E1E34BA46}"/>
              </a:ext>
            </a:extLst>
          </p:cNvPr>
          <p:cNvPicPr>
            <a:picLocks noChangeAspect="1"/>
          </p:cNvPicPr>
          <p:nvPr/>
        </p:nvPicPr>
        <p:blipFill>
          <a:blip r:embed="rId3"/>
          <a:stretch>
            <a:fillRect/>
          </a:stretch>
        </p:blipFill>
        <p:spPr>
          <a:xfrm>
            <a:off x="4540244" y="3176310"/>
            <a:ext cx="1600910" cy="1644268"/>
          </a:xfrm>
          <a:prstGeom prst="rect">
            <a:avLst/>
          </a:prstGeom>
        </p:spPr>
      </p:pic>
      <p:sp>
        <p:nvSpPr>
          <p:cNvPr id="11" name="Rectangle 10">
            <a:extLst>
              <a:ext uri="{FF2B5EF4-FFF2-40B4-BE49-F238E27FC236}">
                <a16:creationId xmlns:a16="http://schemas.microsoft.com/office/drawing/2014/main" id="{8307EAC6-AFF7-9744-9F40-E31A2416B7CF}"/>
              </a:ext>
            </a:extLst>
          </p:cNvPr>
          <p:cNvSpPr/>
          <p:nvPr/>
        </p:nvSpPr>
        <p:spPr>
          <a:xfrm>
            <a:off x="7085405" y="3068179"/>
            <a:ext cx="3050389" cy="1718419"/>
          </a:xfrm>
          <a:prstGeom prst="rect">
            <a:avLst/>
          </a:prstGeom>
        </p:spPr>
        <p:txBody>
          <a:bodyPr wrap="square">
            <a:spAutoFit/>
          </a:bodyPr>
          <a:lstStyle/>
          <a:p>
            <a:pPr>
              <a:lnSpc>
                <a:spcPct val="150000"/>
              </a:lnSpc>
            </a:pPr>
            <a:r>
              <a:rPr lang="en-US" dirty="0">
                <a:latin typeface="Avenir Book" panose="02000503020000020003" pitchFamily="2" charset="0"/>
                <a:sym typeface="Wingdings" pitchFamily="2" charset="2"/>
              </a:rPr>
              <a:t>“Overall, Pfizer’s COVID-19 vaccine is very safe and one of the most effective vaccines ever produced”</a:t>
            </a:r>
            <a:endParaRPr lang="en-US" dirty="0">
              <a:latin typeface="Avenir Book" panose="02000503020000020003" pitchFamily="2" charset="0"/>
            </a:endParaRPr>
          </a:p>
        </p:txBody>
      </p:sp>
      <p:sp>
        <p:nvSpPr>
          <p:cNvPr id="20" name="Right Arrow 19">
            <a:extLst>
              <a:ext uri="{FF2B5EF4-FFF2-40B4-BE49-F238E27FC236}">
                <a16:creationId xmlns:a16="http://schemas.microsoft.com/office/drawing/2014/main" id="{E6EE126A-6113-DF43-A17D-7DFDE2CCFD9C}"/>
              </a:ext>
            </a:extLst>
          </p:cNvPr>
          <p:cNvSpPr/>
          <p:nvPr/>
        </p:nvSpPr>
        <p:spPr>
          <a:xfrm>
            <a:off x="6379676" y="3756998"/>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3719091"/>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7B67B873-4A5C-F745-A758-1579420134E4}"/>
              </a:ext>
            </a:extLst>
          </p:cNvPr>
          <p:cNvSpPr/>
          <p:nvPr/>
        </p:nvSpPr>
        <p:spPr>
          <a:xfrm>
            <a:off x="841897" y="5532790"/>
            <a:ext cx="3124200" cy="95440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70210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05175" y="3874555"/>
            <a:ext cx="146981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1656018" y="163816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1</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1656018" y="163816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031337" cy="400110"/>
          </a:xfrm>
          <a:prstGeom prst="rect">
            <a:avLst/>
          </a:prstGeom>
        </p:spPr>
        <p:txBody>
          <a:bodyPr wrap="square">
            <a:spAutoFit/>
          </a:bodyPr>
          <a:lstStyle/>
          <a:p>
            <a:r>
              <a:rPr lang="en-US" sz="2000" dirty="0">
                <a:highlight>
                  <a:srgbClr val="FFFF00"/>
                </a:highlight>
                <a:latin typeface="Avenir Medium" panose="02000503020000020003" pitchFamily="2" charset="0"/>
              </a:rPr>
              <a:t>Step 4:</a:t>
            </a:r>
            <a:r>
              <a:rPr lang="en-US" sz="2000" dirty="0">
                <a:latin typeface="Avenir Medium" panose="02000503020000020003" pitchFamily="2" charset="0"/>
              </a:rPr>
              <a:t> Let’s weight our </a:t>
            </a:r>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i</a:t>
            </a:r>
            <a:r>
              <a:rPr lang="en-US" sz="2000" dirty="0">
                <a:latin typeface="Avenir Medium" panose="02000503020000020003" pitchFamily="2" charset="0"/>
              </a:rPr>
              <a:t> vectors and simply sum them up! </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F99A013-74C5-0F49-B3F1-015B6456002D}"/>
              </a:ext>
            </a:extLst>
          </p:cNvPr>
          <p:cNvSpPr/>
          <p:nvPr/>
        </p:nvSpPr>
        <p:spPr>
          <a:xfrm>
            <a:off x="3783036" y="3761904"/>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3" name="Rectangle 162">
                <a:extLst>
                  <a:ext uri="{FF2B5EF4-FFF2-40B4-BE49-F238E27FC236}">
                    <a16:creationId xmlns:a16="http://schemas.microsoft.com/office/drawing/2014/main" id="{1A5A54AE-1293-6144-B486-2B63931DD169}"/>
                  </a:ext>
                </a:extLst>
              </p:cNvPr>
              <p:cNvSpPr/>
              <p:nvPr/>
            </p:nvSpPr>
            <p:spPr>
              <a:xfrm>
                <a:off x="1871405" y="2076500"/>
                <a:ext cx="4229841" cy="453137"/>
              </a:xfrm>
              <a:prstGeom prst="rect">
                <a:avLst/>
              </a:prstGeom>
            </p:spPr>
            <p:txBody>
              <a:bodyPr wrap="square">
                <a:spAutoFit/>
              </a:bodyPr>
              <a:lstStyle/>
              <a:p>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dirty="0">
                    <a:solidFill>
                      <a:srgbClr val="FF0000"/>
                    </a:solidFill>
                    <a:ea typeface="Cambria Math" panose="02040503050406030204" pitchFamily="18" charset="0"/>
                  </a:rPr>
                  <a:t>0.87</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+ 0.12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+ 0.01</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+ 0</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63" name="Rectangle 162">
                <a:extLst>
                  <a:ext uri="{FF2B5EF4-FFF2-40B4-BE49-F238E27FC236}">
                    <a16:creationId xmlns:a16="http://schemas.microsoft.com/office/drawing/2014/main" id="{1A5A54AE-1293-6144-B486-2B63931DD169}"/>
                  </a:ext>
                </a:extLst>
              </p:cNvPr>
              <p:cNvSpPr>
                <a:spLocks noRot="1" noChangeAspect="1" noMove="1" noResize="1" noEditPoints="1" noAdjustHandles="1" noChangeArrowheads="1" noChangeShapeType="1" noTextEdit="1"/>
              </p:cNvSpPr>
              <p:nvPr/>
            </p:nvSpPr>
            <p:spPr>
              <a:xfrm>
                <a:off x="1871405" y="2076500"/>
                <a:ext cx="4229841" cy="453137"/>
              </a:xfrm>
              <a:prstGeom prst="rect">
                <a:avLst/>
              </a:prstGeom>
              <a:blipFill>
                <a:blip r:embed="rId4"/>
                <a:stretch>
                  <a:fillRect l="-1198" b="-22222"/>
                </a:stretch>
              </a:blipFill>
            </p:spPr>
            <p:txBody>
              <a:bodyPr/>
              <a:lstStyle/>
              <a:p>
                <a:r>
                  <a:rPr lang="en-US">
                    <a:noFill/>
                  </a:rPr>
                  <a:t> </a:t>
                </a:r>
              </a:p>
            </p:txBody>
          </p:sp>
        </mc:Fallback>
      </mc:AlternateContent>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735237" y="122941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7" name="Group 6">
            <a:extLst>
              <a:ext uri="{FF2B5EF4-FFF2-40B4-BE49-F238E27FC236}">
                <a16:creationId xmlns:a16="http://schemas.microsoft.com/office/drawing/2014/main" id="{FF2FEE98-8FDB-9F43-A4DE-590D79905130}"/>
              </a:ext>
            </a:extLst>
          </p:cNvPr>
          <p:cNvGrpSpPr/>
          <p:nvPr/>
        </p:nvGrpSpPr>
        <p:grpSpPr>
          <a:xfrm>
            <a:off x="827778" y="1767374"/>
            <a:ext cx="311369" cy="868951"/>
            <a:chOff x="827778" y="1767374"/>
            <a:chExt cx="311369" cy="868951"/>
          </a:xfrm>
        </p:grpSpPr>
        <p:sp>
          <p:nvSpPr>
            <p:cNvPr id="192" name="Rounded Rectangle 191">
              <a:extLst>
                <a:ext uri="{FF2B5EF4-FFF2-40B4-BE49-F238E27FC236}">
                  <a16:creationId xmlns:a16="http://schemas.microsoft.com/office/drawing/2014/main" id="{64425988-9D91-C146-8DC7-D6A7D857AAE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54FABD4F-6125-0E48-9264-4AF421E4986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F4A759B-ECBB-0B4A-BD35-F0B3AD801EC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DE8FDEA-5D3E-3543-8A6B-FC61C343EAFB}"/>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740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290167" y="3874555"/>
            <a:ext cx="1484820"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4555440" y="206460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2</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4555440" y="2064609"/>
                <a:ext cx="3576618" cy="453137"/>
              </a:xfrm>
              <a:prstGeom prst="rect">
                <a:avLst/>
              </a:prstGeom>
              <a:blipFill>
                <a:blip r:embed="rId3"/>
                <a:stretch>
                  <a:fillRect l="-1773" b="-222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5765789" y="3596568"/>
            <a:ext cx="472261" cy="2856995"/>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3138440" y="123186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BA5DEC8C-5E19-B24C-9F45-598062163475}"/>
              </a:ext>
            </a:extLst>
          </p:cNvPr>
          <p:cNvGrpSpPr/>
          <p:nvPr/>
        </p:nvGrpSpPr>
        <p:grpSpPr>
          <a:xfrm>
            <a:off x="3232369" y="1790244"/>
            <a:ext cx="311369" cy="868951"/>
            <a:chOff x="827778" y="1767374"/>
            <a:chExt cx="311369" cy="868951"/>
          </a:xfrm>
        </p:grpSpPr>
        <p:sp>
          <p:nvSpPr>
            <p:cNvPr id="149" name="Rounded Rectangle 148">
              <a:extLst>
                <a:ext uri="{FF2B5EF4-FFF2-40B4-BE49-F238E27FC236}">
                  <a16:creationId xmlns:a16="http://schemas.microsoft.com/office/drawing/2014/main" id="{16399882-6C08-924F-A1EA-746A0FC6C0B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96D8AB0-DF9F-BD4B-B2FC-D73951E8A42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227E26E-8568-0546-87EB-7672C5AB77B8}"/>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9F07B88-09C4-284A-9C92-05688D28D00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561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6507011" y="2207519"/>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3</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6507011" y="2207519"/>
                <a:ext cx="3576618" cy="453137"/>
              </a:xfrm>
              <a:prstGeom prst="rect">
                <a:avLst/>
              </a:prstGeom>
              <a:blipFill>
                <a:blip r:embed="rId3"/>
                <a:stretch>
                  <a:fillRect l="-1413" b="-18919"/>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7715328" y="3647607"/>
            <a:ext cx="472261" cy="2856995"/>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080864" y="1282794"/>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1C11A23C-92C1-2444-816D-BDF8030868B6}"/>
              </a:ext>
            </a:extLst>
          </p:cNvPr>
          <p:cNvGrpSpPr/>
          <p:nvPr/>
        </p:nvGrpSpPr>
        <p:grpSpPr>
          <a:xfrm>
            <a:off x="5174569" y="1800901"/>
            <a:ext cx="311369" cy="868951"/>
            <a:chOff x="827778" y="1767374"/>
            <a:chExt cx="311369" cy="868951"/>
          </a:xfrm>
        </p:grpSpPr>
        <p:sp>
          <p:nvSpPr>
            <p:cNvPr id="149" name="Rounded Rectangle 148">
              <a:extLst>
                <a:ext uri="{FF2B5EF4-FFF2-40B4-BE49-F238E27FC236}">
                  <a16:creationId xmlns:a16="http://schemas.microsoft.com/office/drawing/2014/main" id="{F8F64903-CBFB-0343-8AF8-9D025DD409F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239E130-908C-0049-8EFC-CBD36924535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837834A-AB91-404C-AD3F-90845E035C9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8AB332A-247A-9543-897B-9F1EDC195ED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324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44" name="Rectangle 143">
            <a:extLst>
              <a:ext uri="{FF2B5EF4-FFF2-40B4-BE49-F238E27FC236}">
                <a16:creationId xmlns:a16="http://schemas.microsoft.com/office/drawing/2014/main" id="{767D544B-8402-2F41-95DA-B3DF03910727}"/>
              </a:ext>
            </a:extLst>
          </p:cNvPr>
          <p:cNvSpPr/>
          <p:nvPr/>
        </p:nvSpPr>
        <p:spPr>
          <a:xfrm>
            <a:off x="2348969" y="3874555"/>
            <a:ext cx="142601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DB99BEFA-93F0-694E-B047-484FB1C6F732}"/>
                  </a:ext>
                </a:extLst>
              </p:cNvPr>
              <p:cNvSpPr/>
              <p:nvPr/>
            </p:nvSpPr>
            <p:spPr>
              <a:xfrm>
                <a:off x="7827400" y="2050208"/>
                <a:ext cx="3576618" cy="453137"/>
              </a:xfrm>
              <a:prstGeom prst="rect">
                <a:avLst/>
              </a:prstGeom>
            </p:spPr>
            <p:txBody>
              <a:bodyPr wrap="square">
                <a:spAutoFit/>
              </a:bodyPr>
              <a:lstStyle/>
              <a:p>
                <a:r>
                  <a:rPr lang="en-US" sz="2000" b="1" dirty="0">
                    <a:solidFill>
                      <a:srgbClr val="DE55B3"/>
                    </a:solidFill>
                    <a:latin typeface="Avenir Medium" panose="02000503020000020003" pitchFamily="2" charset="0"/>
                  </a:rPr>
                  <a:t>z</a:t>
                </a:r>
                <a:r>
                  <a:rPr lang="en-US" sz="2000" b="1" baseline="-25000" dirty="0">
                    <a:solidFill>
                      <a:srgbClr val="DE55B3"/>
                    </a:solidFill>
                    <a:latin typeface="Avenir Medium" panose="02000503020000020003" pitchFamily="2" charset="0"/>
                  </a:rPr>
                  <a:t>4</a:t>
                </a:r>
                <a:r>
                  <a:rPr lang="en-US" sz="2000" baseline="-25000" dirty="0">
                    <a:solidFill>
                      <a:schemeClr val="accent6">
                        <a:lumMod val="75000"/>
                      </a:schemeClr>
                    </a:solidFill>
                    <a:latin typeface="Avenir Medium" panose="02000503020000020003" pitchFamily="2" charset="0"/>
                  </a:rPr>
                  <a:t> </a:t>
                </a:r>
                <a:r>
                  <a:rPr lang="en-US" sz="2000" dirty="0">
                    <a:latin typeface="Avenir Medium" panose="02000503020000020003" pitchFamily="2" charset="0"/>
                  </a:rPr>
                  <a:t>=</a:t>
                </a:r>
                <a:r>
                  <a:rPr lang="en-US" sz="2000" dirty="0">
                    <a:solidFill>
                      <a:schemeClr val="accent6">
                        <a:lumMod val="75000"/>
                      </a:schemeClr>
                    </a:solidFill>
                    <a:latin typeface="Avenir Medium" panose="02000503020000020003" pitchFamily="2" charset="0"/>
                  </a:rPr>
                  <a:t> </a:t>
                </a:r>
                <a:r>
                  <a:rPr lang="en-US" sz="2000" b="1" dirty="0">
                    <a:solidFill>
                      <a:srgbClr val="FF0000"/>
                    </a:solidFill>
                    <a:ea typeface="Cambria Math" panose="02040503050406030204" pitchFamily="18" charset="0"/>
                  </a:rPr>
                  <a:t>a</a:t>
                </a:r>
                <a:r>
                  <a:rPr lang="en-US" sz="2000" b="1" baseline="-25000" dirty="0">
                    <a:solidFill>
                      <a:srgbClr val="FF0000"/>
                    </a:solidFill>
                    <a:ea typeface="Cambria Math" panose="02040503050406030204" pitchFamily="18" charset="0"/>
                  </a:rPr>
                  <a:t>1</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1</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2</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2</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3</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3</a:t>
                </a:r>
                <a:r>
                  <a:rPr lang="en-US" sz="2000" b="1" dirty="0">
                    <a:solidFill>
                      <a:srgbClr val="FF0000"/>
                    </a:solidFill>
                    <a:ea typeface="Cambria Math" panose="02040503050406030204" pitchFamily="18" charset="0"/>
                  </a:rPr>
                  <a:t> + a</a:t>
                </a:r>
                <a:r>
                  <a:rPr lang="en-US" sz="2000" b="1" baseline="-25000" dirty="0">
                    <a:solidFill>
                      <a:srgbClr val="FF0000"/>
                    </a:solidFill>
                    <a:ea typeface="Cambria Math" panose="02040503050406030204" pitchFamily="18" charset="0"/>
                  </a:rPr>
                  <a:t>4</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sz="2000" b="1" dirty="0">
                    <a:solidFill>
                      <a:schemeClr val="accent5">
                        <a:lumMod val="50000"/>
                      </a:schemeClr>
                    </a:solidFill>
                    <a:latin typeface="Avenir Medium" panose="02000503020000020003" pitchFamily="2" charset="0"/>
                  </a:rPr>
                  <a:t>v</a:t>
                </a:r>
                <a:r>
                  <a:rPr lang="en-US" sz="2000" b="1" baseline="-25000" dirty="0">
                    <a:solidFill>
                      <a:schemeClr val="accent5">
                        <a:lumMod val="50000"/>
                      </a:schemeClr>
                    </a:solidFill>
                    <a:latin typeface="Avenir Medium" panose="02000503020000020003" pitchFamily="2" charset="0"/>
                  </a:rPr>
                  <a:t>4</a:t>
                </a:r>
                <a:endParaRPr lang="en-US" sz="2000" dirty="0">
                  <a:solidFill>
                    <a:schemeClr val="accent5">
                      <a:lumMod val="50000"/>
                    </a:schemeClr>
                  </a:solidFill>
                </a:endParaRPr>
              </a:p>
            </p:txBody>
          </p:sp>
        </mc:Choice>
        <mc:Fallback>
          <p:sp>
            <p:nvSpPr>
              <p:cNvPr id="150" name="Rectangle 149">
                <a:extLst>
                  <a:ext uri="{FF2B5EF4-FFF2-40B4-BE49-F238E27FC236}">
                    <a16:creationId xmlns:a16="http://schemas.microsoft.com/office/drawing/2014/main" id="{DB99BEFA-93F0-694E-B047-484FB1C6F732}"/>
                  </a:ext>
                </a:extLst>
              </p:cNvPr>
              <p:cNvSpPr>
                <a:spLocks noRot="1" noChangeAspect="1" noMove="1" noResize="1" noEditPoints="1" noAdjustHandles="1" noChangeArrowheads="1" noChangeShapeType="1" noTextEdit="1"/>
              </p:cNvSpPr>
              <p:nvPr/>
            </p:nvSpPr>
            <p:spPr>
              <a:xfrm>
                <a:off x="7827400" y="2050208"/>
                <a:ext cx="3576618" cy="453137"/>
              </a:xfrm>
              <a:prstGeom prst="rect">
                <a:avLst/>
              </a:prstGeom>
              <a:blipFill>
                <a:blip r:embed="rId3"/>
                <a:stretch>
                  <a:fillRect l="-1413" b="-21622"/>
                </a:stretch>
              </a:blipFill>
            </p:spPr>
            <p:txBody>
              <a:bodyPr/>
              <a:lstStyle/>
              <a:p>
                <a:r>
                  <a:rPr lang="en-US">
                    <a:noFill/>
                  </a:rPr>
                  <a:t> </a:t>
                </a:r>
              </a:p>
            </p:txBody>
          </p:sp>
        </mc:Fallback>
      </mc:AlternateContent>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highlight>
                  <a:srgbClr val="FFFF00"/>
                </a:highlight>
                <a:latin typeface="Avenir Medium" panose="02000503020000020003" pitchFamily="2" charset="0"/>
              </a:rPr>
              <a:t>Step 5:</a:t>
            </a:r>
            <a:r>
              <a:rPr lang="en-US" sz="2000" dirty="0">
                <a:latin typeface="Avenir Medium" panose="02000503020000020003" pitchFamily="2" charset="0"/>
              </a:rPr>
              <a:t> We repeat this for all other words, yielding us with great, new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representations!</a:t>
            </a:r>
            <a:endParaRPr lang="en-US" sz="2000" dirty="0"/>
          </a:p>
        </p:txBody>
      </p:sp>
      <p:sp>
        <p:nvSpPr>
          <p:cNvPr id="145" name="Rectangle 144">
            <a:extLst>
              <a:ext uri="{FF2B5EF4-FFF2-40B4-BE49-F238E27FC236}">
                <a16:creationId xmlns:a16="http://schemas.microsoft.com/office/drawing/2014/main" id="{FE9EF709-CF67-5C47-A2D7-B6F7402A3166}"/>
              </a:ext>
            </a:extLst>
          </p:cNvPr>
          <p:cNvSpPr/>
          <p:nvPr/>
        </p:nvSpPr>
        <p:spPr>
          <a:xfrm>
            <a:off x="4257265" y="3680932"/>
            <a:ext cx="1501232"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656D6C4-70E1-8042-AE1D-820EC2F3FBEA}"/>
              </a:ext>
            </a:extLst>
          </p:cNvPr>
          <p:cNvSpPr/>
          <p:nvPr/>
        </p:nvSpPr>
        <p:spPr>
          <a:xfrm>
            <a:off x="6217249" y="3834820"/>
            <a:ext cx="1555047"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3D39E5-7324-AF4C-BADC-99060DC38283}"/>
              </a:ext>
            </a:extLst>
          </p:cNvPr>
          <p:cNvSpPr/>
          <p:nvPr/>
        </p:nvSpPr>
        <p:spPr>
          <a:xfrm>
            <a:off x="421549" y="3863159"/>
            <a:ext cx="1403809" cy="28569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085E308-FFE0-734D-B37C-B3486CA64E98}"/>
              </a:ext>
            </a:extLst>
          </p:cNvPr>
          <p:cNvSpPr/>
          <p:nvPr/>
        </p:nvSpPr>
        <p:spPr>
          <a:xfrm>
            <a:off x="3760020" y="3647606"/>
            <a:ext cx="472261" cy="285699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CBD432F0-BBBC-0B41-92AA-42A3BD444067}"/>
              </a:ext>
            </a:extLst>
          </p:cNvPr>
          <p:cNvSpPr/>
          <p:nvPr/>
        </p:nvSpPr>
        <p:spPr>
          <a:xfrm>
            <a:off x="5732676" y="3474446"/>
            <a:ext cx="472261" cy="2856995"/>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973924" y="1234242"/>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46" name="Rectangle 145">
            <a:extLst>
              <a:ext uri="{FF2B5EF4-FFF2-40B4-BE49-F238E27FC236}">
                <a16:creationId xmlns:a16="http://schemas.microsoft.com/office/drawing/2014/main" id="{4C22025E-95E3-E341-AD1B-EF1CFAD42EC5}"/>
              </a:ext>
            </a:extLst>
          </p:cNvPr>
          <p:cNvSpPr/>
          <p:nvPr/>
        </p:nvSpPr>
        <p:spPr>
          <a:xfrm>
            <a:off x="1833573" y="3724743"/>
            <a:ext cx="472261" cy="2856995"/>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FB776DFC-5689-4C47-9653-52DA287A0E09}"/>
              </a:ext>
            </a:extLst>
          </p:cNvPr>
          <p:cNvGrpSpPr/>
          <p:nvPr/>
        </p:nvGrpSpPr>
        <p:grpSpPr>
          <a:xfrm>
            <a:off x="7089043" y="1786498"/>
            <a:ext cx="311369" cy="868951"/>
            <a:chOff x="827778" y="1767374"/>
            <a:chExt cx="311369" cy="868951"/>
          </a:xfrm>
        </p:grpSpPr>
        <p:sp>
          <p:nvSpPr>
            <p:cNvPr id="149" name="Rounded Rectangle 148">
              <a:extLst>
                <a:ext uri="{FF2B5EF4-FFF2-40B4-BE49-F238E27FC236}">
                  <a16:creationId xmlns:a16="http://schemas.microsoft.com/office/drawing/2014/main" id="{E4ECC8CF-E57A-7646-8D51-8F24E2038B05}"/>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39B963D-8021-474A-A7BA-084436A8E32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CC83C3-E37D-384E-B93B-9C7AC3BBC381}"/>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D1471CE-4AC0-074A-B6E3-2E59337898E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4642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ight Arrow 220">
            <a:extLst>
              <a:ext uri="{FF2B5EF4-FFF2-40B4-BE49-F238E27FC236}">
                <a16:creationId xmlns:a16="http://schemas.microsoft.com/office/drawing/2014/main" id="{B8B2E77A-C378-5949-9829-7C75B55258B9}"/>
              </a:ext>
            </a:extLst>
          </p:cNvPr>
          <p:cNvSpPr/>
          <p:nvPr/>
        </p:nvSpPr>
        <p:spPr>
          <a:xfrm rot="16200000">
            <a:off x="68603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latin typeface="Avenir Medium" panose="02000503020000020003" pitchFamily="2" charset="0"/>
              </a:rPr>
              <a:t>Tada! Now we have great, new representations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via a </a:t>
            </a:r>
            <a:r>
              <a:rPr lang="en-US" sz="2000" dirty="0">
                <a:highlight>
                  <a:srgbClr val="FFFF00"/>
                </a:highlight>
                <a:latin typeface="Avenir Medium" panose="02000503020000020003" pitchFamily="2" charset="0"/>
              </a:rPr>
              <a:t>self-attention head</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6557629" y="152991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grpSp>
        <p:nvGrpSpPr>
          <p:cNvPr id="148" name="Group 147">
            <a:extLst>
              <a:ext uri="{FF2B5EF4-FFF2-40B4-BE49-F238E27FC236}">
                <a16:creationId xmlns:a16="http://schemas.microsoft.com/office/drawing/2014/main" id="{8782EE33-1556-6444-BB03-F79150D71166}"/>
              </a:ext>
            </a:extLst>
          </p:cNvPr>
          <p:cNvGrpSpPr/>
          <p:nvPr/>
        </p:nvGrpSpPr>
        <p:grpSpPr>
          <a:xfrm>
            <a:off x="6660120" y="2060898"/>
            <a:ext cx="311369" cy="868951"/>
            <a:chOff x="827778" y="1767374"/>
            <a:chExt cx="311369" cy="868951"/>
          </a:xfrm>
        </p:grpSpPr>
        <p:sp>
          <p:nvSpPr>
            <p:cNvPr id="149" name="Rounded Rectangle 148">
              <a:extLst>
                <a:ext uri="{FF2B5EF4-FFF2-40B4-BE49-F238E27FC236}">
                  <a16:creationId xmlns:a16="http://schemas.microsoft.com/office/drawing/2014/main" id="{BDF13404-3865-9E44-B318-8E56D03C171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FE84616-07AE-8249-AAE8-DA24DC6754E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17369AA-3A8E-1345-AE8C-A5557B682FE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A583712-B6CF-6A4A-8A94-9F7E497DB67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4678971" y="154787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grpSp>
        <p:nvGrpSpPr>
          <p:cNvPr id="159" name="Group 158">
            <a:extLst>
              <a:ext uri="{FF2B5EF4-FFF2-40B4-BE49-F238E27FC236}">
                <a16:creationId xmlns:a16="http://schemas.microsoft.com/office/drawing/2014/main" id="{DA508359-4000-DC4A-9AB3-1A43C6D8E69E}"/>
              </a:ext>
            </a:extLst>
          </p:cNvPr>
          <p:cNvGrpSpPr/>
          <p:nvPr/>
        </p:nvGrpSpPr>
        <p:grpSpPr>
          <a:xfrm>
            <a:off x="4767974" y="2114832"/>
            <a:ext cx="311369" cy="868951"/>
            <a:chOff x="827778" y="1767374"/>
            <a:chExt cx="311369" cy="868951"/>
          </a:xfrm>
        </p:grpSpPr>
        <p:sp>
          <p:nvSpPr>
            <p:cNvPr id="160" name="Rounded Rectangle 159">
              <a:extLst>
                <a:ext uri="{FF2B5EF4-FFF2-40B4-BE49-F238E27FC236}">
                  <a16:creationId xmlns:a16="http://schemas.microsoft.com/office/drawing/2014/main" id="{11096A6C-E3B9-C147-9E02-8AF89AB7124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030886C-2E16-9E47-AA68-46B6B3BEC6F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D4E7CAF-0A48-CE4F-872D-78132DA4307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BED224-1911-9E4F-9E51-04B5D73DE01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786825" y="1532963"/>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5" name="Group 164">
            <a:extLst>
              <a:ext uri="{FF2B5EF4-FFF2-40B4-BE49-F238E27FC236}">
                <a16:creationId xmlns:a16="http://schemas.microsoft.com/office/drawing/2014/main" id="{41D887A3-145A-2542-8BC1-7FA893EA5957}"/>
              </a:ext>
            </a:extLst>
          </p:cNvPr>
          <p:cNvGrpSpPr/>
          <p:nvPr/>
        </p:nvGrpSpPr>
        <p:grpSpPr>
          <a:xfrm>
            <a:off x="2875828" y="2099925"/>
            <a:ext cx="311369" cy="868951"/>
            <a:chOff x="827778" y="1767374"/>
            <a:chExt cx="311369" cy="868951"/>
          </a:xfrm>
        </p:grpSpPr>
        <p:sp>
          <p:nvSpPr>
            <p:cNvPr id="188" name="Rounded Rectangle 187">
              <a:extLst>
                <a:ext uri="{FF2B5EF4-FFF2-40B4-BE49-F238E27FC236}">
                  <a16:creationId xmlns:a16="http://schemas.microsoft.com/office/drawing/2014/main" id="{68E83FFB-C0D4-A74D-93DC-903A5F24AAA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066AC88-F698-9940-B04E-DE6613097EC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8D909A1-BBC5-FD41-BB08-50E1BD641CF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D8318B-DB9D-424A-BB86-AE5F4C3A573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675566" y="156378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764569" y="2130747"/>
            <a:ext cx="311369" cy="868951"/>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ounded Rectangle 217">
            <a:extLst>
              <a:ext uri="{FF2B5EF4-FFF2-40B4-BE49-F238E27FC236}">
                <a16:creationId xmlns:a16="http://schemas.microsoft.com/office/drawing/2014/main" id="{3A83B871-221F-804B-9102-BDD835FAA132}"/>
              </a:ext>
            </a:extLst>
          </p:cNvPr>
          <p:cNvSpPr/>
          <p:nvPr/>
        </p:nvSpPr>
        <p:spPr>
          <a:xfrm>
            <a:off x="359600" y="3503325"/>
            <a:ext cx="8083756" cy="1861350"/>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D917B2BD-E21C-8541-A6F3-91F8C4F89266}"/>
              </a:ext>
            </a:extLst>
          </p:cNvPr>
          <p:cNvSpPr/>
          <p:nvPr/>
        </p:nvSpPr>
        <p:spPr>
          <a:xfrm>
            <a:off x="3091746" y="3499023"/>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Content Placeholder 2">
            <a:extLst>
              <a:ext uri="{FF2B5EF4-FFF2-40B4-BE49-F238E27FC236}">
                <a16:creationId xmlns:a16="http://schemas.microsoft.com/office/drawing/2014/main" id="{64A8C6EB-077E-E140-BA30-449E18BD40CE}"/>
              </a:ext>
            </a:extLst>
          </p:cNvPr>
          <p:cNvSpPr txBox="1">
            <a:spLocks/>
          </p:cNvSpPr>
          <p:nvPr/>
        </p:nvSpPr>
        <p:spPr>
          <a:xfrm>
            <a:off x="2950938" y="3439983"/>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225" name="Right Arrow 224">
            <a:extLst>
              <a:ext uri="{FF2B5EF4-FFF2-40B4-BE49-F238E27FC236}">
                <a16:creationId xmlns:a16="http://schemas.microsoft.com/office/drawing/2014/main" id="{04BDA959-1C4D-F34A-9B93-F7DB53AF9D8B}"/>
              </a:ext>
            </a:extLst>
          </p:cNvPr>
          <p:cNvSpPr/>
          <p:nvPr/>
        </p:nvSpPr>
        <p:spPr>
          <a:xfrm rot="16200000">
            <a:off x="2804826" y="320161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ight Arrow 225">
            <a:extLst>
              <a:ext uri="{FF2B5EF4-FFF2-40B4-BE49-F238E27FC236}">
                <a16:creationId xmlns:a16="http://schemas.microsoft.com/office/drawing/2014/main" id="{9B91979B-7757-6E4F-A0E2-9B8EE441812B}"/>
              </a:ext>
            </a:extLst>
          </p:cNvPr>
          <p:cNvSpPr/>
          <p:nvPr/>
        </p:nvSpPr>
        <p:spPr>
          <a:xfrm rot="16200000">
            <a:off x="4700079" y="3167049"/>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CA2A13D7-DCF0-4240-B620-6FED938A4C27}"/>
              </a:ext>
            </a:extLst>
          </p:cNvPr>
          <p:cNvSpPr/>
          <p:nvPr/>
        </p:nvSpPr>
        <p:spPr>
          <a:xfrm rot="16200000">
            <a:off x="6586841" y="3145228"/>
            <a:ext cx="404537" cy="26874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400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488520" y="5516096"/>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90652B0B-56C7-114F-B51E-FEA3EF6373A1}"/>
              </a:ext>
            </a:extLst>
          </p:cNvPr>
          <p:cNvSpPr/>
          <p:nvPr/>
        </p:nvSpPr>
        <p:spPr>
          <a:xfrm rot="16200000">
            <a:off x="2501007" y="5483654"/>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B5C3CBC-B0A8-A24E-A919-852221C08007}"/>
              </a:ext>
            </a:extLst>
          </p:cNvPr>
          <p:cNvSpPr/>
          <p:nvPr/>
        </p:nvSpPr>
        <p:spPr>
          <a:xfrm rot="16200000">
            <a:off x="4456616" y="546907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58571BB-4ED7-C946-9FFE-189E6595DBD4}"/>
              </a:ext>
            </a:extLst>
          </p:cNvPr>
          <p:cNvSpPr/>
          <p:nvPr/>
        </p:nvSpPr>
        <p:spPr>
          <a:xfrm rot="16200000">
            <a:off x="6421336" y="5483653"/>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59600" y="5949975"/>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2147912" y="5917533"/>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4085553" y="5915748"/>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6084983" y="594312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grpSp>
        <p:nvGrpSpPr>
          <p:cNvPr id="86" name="Group 85">
            <a:extLst>
              <a:ext uri="{FF2B5EF4-FFF2-40B4-BE49-F238E27FC236}">
                <a16:creationId xmlns:a16="http://schemas.microsoft.com/office/drawing/2014/main" id="{E63FE6FB-0ECF-D643-BE58-2F50437AE449}"/>
              </a:ext>
            </a:extLst>
          </p:cNvPr>
          <p:cNvGrpSpPr/>
          <p:nvPr/>
        </p:nvGrpSpPr>
        <p:grpSpPr>
          <a:xfrm rot="16200000">
            <a:off x="116461" y="4440394"/>
            <a:ext cx="1364224" cy="311369"/>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198B392D-4AC9-A74E-8147-A1C5EDB083C1}"/>
              </a:ext>
            </a:extLst>
          </p:cNvPr>
          <p:cNvSpPr/>
          <p:nvPr/>
        </p:nvSpPr>
        <p:spPr>
          <a:xfrm>
            <a:off x="541047" y="6331441"/>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551665" y="629192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4532092" y="6304547"/>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6548769" y="6306492"/>
            <a:ext cx="412292" cy="400110"/>
          </a:xfrm>
          <a:prstGeom prst="rect">
            <a:avLst/>
          </a:prstGeom>
        </p:spPr>
        <p:txBody>
          <a:bodyPr wrap="non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3" name="Group 2">
            <a:extLst>
              <a:ext uri="{FF2B5EF4-FFF2-40B4-BE49-F238E27FC236}">
                <a16:creationId xmlns:a16="http://schemas.microsoft.com/office/drawing/2014/main" id="{D8B73A2D-C973-8743-89EB-F8F99F4FA787}"/>
              </a:ext>
            </a:extLst>
          </p:cNvPr>
          <p:cNvGrpSpPr/>
          <p:nvPr/>
        </p:nvGrpSpPr>
        <p:grpSpPr>
          <a:xfrm>
            <a:off x="1094892" y="3913966"/>
            <a:ext cx="311369" cy="830216"/>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482035" y="3910729"/>
            <a:ext cx="311369" cy="830216"/>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76708" y="3910729"/>
            <a:ext cx="311369" cy="830216"/>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FDB496DA-F29A-8D4F-A2B1-245528357D61}"/>
              </a:ext>
            </a:extLst>
          </p:cNvPr>
          <p:cNvGrpSpPr/>
          <p:nvPr/>
        </p:nvGrpSpPr>
        <p:grpSpPr>
          <a:xfrm rot="16200000">
            <a:off x="2078753" y="4448301"/>
            <a:ext cx="1364224" cy="311369"/>
            <a:chOff x="2297660" y="4140835"/>
            <a:chExt cx="1364224" cy="311369"/>
          </a:xfrm>
        </p:grpSpPr>
        <p:sp>
          <p:nvSpPr>
            <p:cNvPr id="81" name="Rounded Rectangle 80">
              <a:extLst>
                <a:ext uri="{FF2B5EF4-FFF2-40B4-BE49-F238E27FC236}">
                  <a16:creationId xmlns:a16="http://schemas.microsoft.com/office/drawing/2014/main" id="{C48A4C23-6AAC-0944-BC6D-CFBFD4AE9C1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A47E9B6-2EC4-3645-9D1D-8BD5DC17429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071D692-7E05-3142-B896-D3CC0BFB34A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CEA64A56-0D07-AB4A-A091-B6B31638E3B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09F987-514B-164B-87E6-A12F761076C8}"/>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6B4DDEE-94A7-2A4E-A374-D5535ED251A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C69ED734-B603-B541-AF66-07BF7D313BD0}"/>
              </a:ext>
            </a:extLst>
          </p:cNvPr>
          <p:cNvGrpSpPr/>
          <p:nvPr/>
        </p:nvGrpSpPr>
        <p:grpSpPr>
          <a:xfrm>
            <a:off x="3057184" y="3921873"/>
            <a:ext cx="311369" cy="830216"/>
            <a:chOff x="1094892" y="3913966"/>
            <a:chExt cx="311369" cy="830216"/>
          </a:xfrm>
        </p:grpSpPr>
        <p:sp>
          <p:nvSpPr>
            <p:cNvPr id="99" name="Rounded Rectangle 98">
              <a:extLst>
                <a:ext uri="{FF2B5EF4-FFF2-40B4-BE49-F238E27FC236}">
                  <a16:creationId xmlns:a16="http://schemas.microsoft.com/office/drawing/2014/main" id="{784EF641-8025-4042-A22D-09F781C1BDB2}"/>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8707C67-83C7-D94E-9F2F-01C67FE44DB5}"/>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511C60E-CF2D-4A4C-8066-5E6EEC9A8909}"/>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4241015-08A8-B14B-8664-FCE1B1DE83D9}"/>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F0EAB0DD-AD5B-8B46-B10C-1513C8DBCE78}"/>
              </a:ext>
            </a:extLst>
          </p:cNvPr>
          <p:cNvGrpSpPr/>
          <p:nvPr/>
        </p:nvGrpSpPr>
        <p:grpSpPr>
          <a:xfrm>
            <a:off x="3444327" y="3918636"/>
            <a:ext cx="311369" cy="830216"/>
            <a:chOff x="1482035" y="3910729"/>
            <a:chExt cx="311369" cy="830216"/>
          </a:xfrm>
        </p:grpSpPr>
        <p:sp>
          <p:nvSpPr>
            <p:cNvPr id="112" name="Rounded Rectangle 111">
              <a:extLst>
                <a:ext uri="{FF2B5EF4-FFF2-40B4-BE49-F238E27FC236}">
                  <a16:creationId xmlns:a16="http://schemas.microsoft.com/office/drawing/2014/main" id="{4CE74028-62FD-644A-95E3-1DBCFB33F195}"/>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E0DB48D-2CCF-8847-BB3D-3F8CF8EB4A5C}"/>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9703CA8-F0D6-B846-890C-D463F04633E0}"/>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195465A-CC43-054C-8283-53B878B62CF9}"/>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37322B6-27AE-E644-AD60-1046279D117E}"/>
              </a:ext>
            </a:extLst>
          </p:cNvPr>
          <p:cNvGrpSpPr/>
          <p:nvPr/>
        </p:nvGrpSpPr>
        <p:grpSpPr>
          <a:xfrm>
            <a:off x="3839000" y="3918636"/>
            <a:ext cx="311369" cy="830216"/>
            <a:chOff x="1876708" y="3910729"/>
            <a:chExt cx="311369" cy="830216"/>
          </a:xfrm>
        </p:grpSpPr>
        <p:sp>
          <p:nvSpPr>
            <p:cNvPr id="117" name="Rounded Rectangle 116">
              <a:extLst>
                <a:ext uri="{FF2B5EF4-FFF2-40B4-BE49-F238E27FC236}">
                  <a16:creationId xmlns:a16="http://schemas.microsoft.com/office/drawing/2014/main" id="{4647FFD0-D5AE-8A42-BBA0-02211968429A}"/>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8E4654C-25AD-8D4E-9DB6-717B67DBF12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02D6AF4-B04E-2A4D-9863-03DA3C865A2A}"/>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FE1ED0-72A8-5C4C-A390-F9D8A4585BAD}"/>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7BE7E034-F60E-FF41-9A76-EF5A6EC76274}"/>
              </a:ext>
            </a:extLst>
          </p:cNvPr>
          <p:cNvGrpSpPr/>
          <p:nvPr/>
        </p:nvGrpSpPr>
        <p:grpSpPr>
          <a:xfrm rot="16200000">
            <a:off x="4049166" y="4445063"/>
            <a:ext cx="1364224" cy="311369"/>
            <a:chOff x="2297660" y="4140835"/>
            <a:chExt cx="1364224" cy="311369"/>
          </a:xfrm>
        </p:grpSpPr>
        <p:sp>
          <p:nvSpPr>
            <p:cNvPr id="123" name="Rounded Rectangle 122">
              <a:extLst>
                <a:ext uri="{FF2B5EF4-FFF2-40B4-BE49-F238E27FC236}">
                  <a16:creationId xmlns:a16="http://schemas.microsoft.com/office/drawing/2014/main" id="{61A5BF83-6761-014A-85E6-D45EF06D1D24}"/>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E1594BC-F29A-7843-8CCC-E48903D5292B}"/>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8D6F563-F712-154C-8C37-0837500A3BD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F8D4959-7087-694A-9027-C2A1DF108CE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55BF6CE-5AC4-E645-8912-D78CBC6BCE3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7FC0F5-D44B-0A49-85F7-570F5AE23B0C}"/>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8D4583ED-BB8B-0D45-B2DC-7441D48E7335}"/>
              </a:ext>
            </a:extLst>
          </p:cNvPr>
          <p:cNvGrpSpPr/>
          <p:nvPr/>
        </p:nvGrpSpPr>
        <p:grpSpPr>
          <a:xfrm>
            <a:off x="5027597" y="3918635"/>
            <a:ext cx="311369" cy="830216"/>
            <a:chOff x="1094892" y="3913966"/>
            <a:chExt cx="311369" cy="830216"/>
          </a:xfrm>
        </p:grpSpPr>
        <p:sp>
          <p:nvSpPr>
            <p:cNvPr id="130" name="Rounded Rectangle 129">
              <a:extLst>
                <a:ext uri="{FF2B5EF4-FFF2-40B4-BE49-F238E27FC236}">
                  <a16:creationId xmlns:a16="http://schemas.microsoft.com/office/drawing/2014/main" id="{FD43B125-A38F-CA4B-9F56-05D7FB2BDAC9}"/>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0D42D96-75EE-FC44-A68D-6F909EC1B34C}"/>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338C57C-60B6-F54F-942F-83BFFD5F47CE}"/>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BB0977B-C128-AD4D-8EB8-088645AB6D87}"/>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C832BB59-7455-8B48-8348-F02554EA14B9}"/>
              </a:ext>
            </a:extLst>
          </p:cNvPr>
          <p:cNvGrpSpPr/>
          <p:nvPr/>
        </p:nvGrpSpPr>
        <p:grpSpPr>
          <a:xfrm>
            <a:off x="5414740" y="3915398"/>
            <a:ext cx="311369" cy="830216"/>
            <a:chOff x="1482035" y="3910729"/>
            <a:chExt cx="311369" cy="830216"/>
          </a:xfrm>
        </p:grpSpPr>
        <p:sp>
          <p:nvSpPr>
            <p:cNvPr id="135" name="Rounded Rectangle 134">
              <a:extLst>
                <a:ext uri="{FF2B5EF4-FFF2-40B4-BE49-F238E27FC236}">
                  <a16:creationId xmlns:a16="http://schemas.microsoft.com/office/drawing/2014/main" id="{B2D43227-48F8-8040-B692-E96224BDC1CA}"/>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F7AF85B-E653-6D40-AF9B-F559D5B312A9}"/>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160A428-6D49-7A40-A4DD-D0EB8067899E}"/>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0C119F21-3AE2-AF45-8013-2CDACFCCF9DD}"/>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C3171C81-2805-9F4B-8985-794D3ADD6C05}"/>
              </a:ext>
            </a:extLst>
          </p:cNvPr>
          <p:cNvGrpSpPr/>
          <p:nvPr/>
        </p:nvGrpSpPr>
        <p:grpSpPr>
          <a:xfrm>
            <a:off x="5809413" y="3915398"/>
            <a:ext cx="311369" cy="830216"/>
            <a:chOff x="1876708" y="3910729"/>
            <a:chExt cx="311369" cy="830216"/>
          </a:xfrm>
        </p:grpSpPr>
        <p:sp>
          <p:nvSpPr>
            <p:cNvPr id="140" name="Rounded Rectangle 139">
              <a:extLst>
                <a:ext uri="{FF2B5EF4-FFF2-40B4-BE49-F238E27FC236}">
                  <a16:creationId xmlns:a16="http://schemas.microsoft.com/office/drawing/2014/main" id="{DDA0439B-DF38-0746-A7AC-0DE1AD37DEA1}"/>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B0ABA3E-7080-1A41-81C2-3C6CE8351D78}"/>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27337A9-8ED8-D941-81BF-3C340D014F0D}"/>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F8256E1-4252-764A-90E2-AAA04B49A4FF}"/>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253912F1-D8E7-F04A-B9F9-048FB6D51A08}"/>
              </a:ext>
            </a:extLst>
          </p:cNvPr>
          <p:cNvGrpSpPr/>
          <p:nvPr/>
        </p:nvGrpSpPr>
        <p:grpSpPr>
          <a:xfrm rot="16200000">
            <a:off x="6013886" y="4437155"/>
            <a:ext cx="1364224" cy="311369"/>
            <a:chOff x="2297660" y="4140835"/>
            <a:chExt cx="1364224" cy="311369"/>
          </a:xfrm>
        </p:grpSpPr>
        <p:sp>
          <p:nvSpPr>
            <p:cNvPr id="167" name="Rounded Rectangle 166">
              <a:extLst>
                <a:ext uri="{FF2B5EF4-FFF2-40B4-BE49-F238E27FC236}">
                  <a16:creationId xmlns:a16="http://schemas.microsoft.com/office/drawing/2014/main" id="{78EA7AC2-0206-E74F-B852-85D3D755C75C}"/>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6505095-6EDF-184C-B5AC-751C0986A8A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915F394-07B5-064F-A238-8BC1F6760EE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391E443-36E8-C341-8A42-27FBAEC5DEC7}"/>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ADA3725-D521-CC45-96EB-D6E79BBEE907}"/>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5184578-CB3D-8244-A702-2ECFB82EEBF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D256CA6-6E9E-7941-AEDE-D092B267AEF0}"/>
              </a:ext>
            </a:extLst>
          </p:cNvPr>
          <p:cNvGrpSpPr/>
          <p:nvPr/>
        </p:nvGrpSpPr>
        <p:grpSpPr>
          <a:xfrm>
            <a:off x="6992317" y="3910727"/>
            <a:ext cx="311369" cy="830216"/>
            <a:chOff x="1094892" y="3913966"/>
            <a:chExt cx="311369" cy="830216"/>
          </a:xfrm>
        </p:grpSpPr>
        <p:sp>
          <p:nvSpPr>
            <p:cNvPr id="174" name="Rounded Rectangle 173">
              <a:extLst>
                <a:ext uri="{FF2B5EF4-FFF2-40B4-BE49-F238E27FC236}">
                  <a16:creationId xmlns:a16="http://schemas.microsoft.com/office/drawing/2014/main" id="{82353E80-C132-9B45-8ED3-867F89F5BFF5}"/>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36478B0F-1B0B-934C-A114-333BC17F3EDF}"/>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98FCFBC-EC9B-504C-9A8A-628541E84602}"/>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BC9E9D9-9A7C-EE41-8DF3-8653F222BD62}"/>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540C7E0-CA20-4C44-AF05-A3E4637BC226}"/>
              </a:ext>
            </a:extLst>
          </p:cNvPr>
          <p:cNvGrpSpPr/>
          <p:nvPr/>
        </p:nvGrpSpPr>
        <p:grpSpPr>
          <a:xfrm>
            <a:off x="7379460" y="3907490"/>
            <a:ext cx="311369" cy="830216"/>
            <a:chOff x="1482035" y="3910729"/>
            <a:chExt cx="311369" cy="830216"/>
          </a:xfrm>
        </p:grpSpPr>
        <p:sp>
          <p:nvSpPr>
            <p:cNvPr id="179" name="Rounded Rectangle 178">
              <a:extLst>
                <a:ext uri="{FF2B5EF4-FFF2-40B4-BE49-F238E27FC236}">
                  <a16:creationId xmlns:a16="http://schemas.microsoft.com/office/drawing/2014/main" id="{1690E4AC-E112-714F-B788-1BD103BE786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45186DBD-0138-F44B-9841-56C1E9582C9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F354236-C359-C145-877B-1DA9517A8425}"/>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40E8477-8A10-EA41-89AA-910C065546D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D78DEFEB-3899-D640-9086-B5C1520C27B6}"/>
              </a:ext>
            </a:extLst>
          </p:cNvPr>
          <p:cNvGrpSpPr/>
          <p:nvPr/>
        </p:nvGrpSpPr>
        <p:grpSpPr>
          <a:xfrm>
            <a:off x="7774133" y="3907490"/>
            <a:ext cx="311369" cy="830216"/>
            <a:chOff x="1876708" y="3910729"/>
            <a:chExt cx="311369" cy="830216"/>
          </a:xfrm>
        </p:grpSpPr>
        <p:sp>
          <p:nvSpPr>
            <p:cNvPr id="184" name="Rounded Rectangle 183">
              <a:extLst>
                <a:ext uri="{FF2B5EF4-FFF2-40B4-BE49-F238E27FC236}">
                  <a16:creationId xmlns:a16="http://schemas.microsoft.com/office/drawing/2014/main" id="{AEDE8BB8-017B-644D-B287-9D40386AEBB5}"/>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55F1FE-2B6D-9C4F-B622-390F13F91BC5}"/>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0E05567-D8E5-0A47-82F1-7C0607905EC0}"/>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6184FBCF-45A6-D148-81D3-C7E13B08C087}"/>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a:extLst>
              <a:ext uri="{FF2B5EF4-FFF2-40B4-BE49-F238E27FC236}">
                <a16:creationId xmlns:a16="http://schemas.microsoft.com/office/drawing/2014/main" id="{D8E59880-C345-0042-88CD-FF4DFCE860DD}"/>
              </a:ext>
            </a:extLst>
          </p:cNvPr>
          <p:cNvSpPr/>
          <p:nvPr/>
        </p:nvSpPr>
        <p:spPr>
          <a:xfrm>
            <a:off x="2985925" y="4770889"/>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2</a:t>
            </a:r>
            <a:endParaRPr lang="en-US" dirty="0"/>
          </a:p>
        </p:txBody>
      </p:sp>
      <p:sp>
        <p:nvSpPr>
          <p:cNvPr id="193" name="Rectangle 192">
            <a:extLst>
              <a:ext uri="{FF2B5EF4-FFF2-40B4-BE49-F238E27FC236}">
                <a16:creationId xmlns:a16="http://schemas.microsoft.com/office/drawing/2014/main" id="{82290AFB-9A1F-704C-9EFE-A2F5049F7D8A}"/>
              </a:ext>
            </a:extLst>
          </p:cNvPr>
          <p:cNvSpPr/>
          <p:nvPr/>
        </p:nvSpPr>
        <p:spPr>
          <a:xfrm>
            <a:off x="3429241" y="4770889"/>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2</a:t>
            </a:r>
            <a:endParaRPr lang="en-US" dirty="0">
              <a:solidFill>
                <a:schemeClr val="accent4">
                  <a:lumMod val="50000"/>
                </a:schemeClr>
              </a:solidFill>
            </a:endParaRPr>
          </a:p>
        </p:txBody>
      </p:sp>
      <p:sp>
        <p:nvSpPr>
          <p:cNvPr id="194" name="Rectangle 193">
            <a:extLst>
              <a:ext uri="{FF2B5EF4-FFF2-40B4-BE49-F238E27FC236}">
                <a16:creationId xmlns:a16="http://schemas.microsoft.com/office/drawing/2014/main" id="{615E583A-8306-B94D-B40A-7FD3B2B47938}"/>
              </a:ext>
            </a:extLst>
          </p:cNvPr>
          <p:cNvSpPr/>
          <p:nvPr/>
        </p:nvSpPr>
        <p:spPr>
          <a:xfrm>
            <a:off x="3807613" y="4761580"/>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2</a:t>
            </a:r>
            <a:endParaRPr lang="en-US" dirty="0">
              <a:solidFill>
                <a:schemeClr val="accent5">
                  <a:lumMod val="50000"/>
                </a:schemeClr>
              </a:solidFill>
            </a:endParaRPr>
          </a:p>
        </p:txBody>
      </p:sp>
      <p:sp>
        <p:nvSpPr>
          <p:cNvPr id="195" name="Rectangle 194">
            <a:extLst>
              <a:ext uri="{FF2B5EF4-FFF2-40B4-BE49-F238E27FC236}">
                <a16:creationId xmlns:a16="http://schemas.microsoft.com/office/drawing/2014/main" id="{7392F4CE-9AB9-1D44-8DFE-45C8B6FA5DB3}"/>
              </a:ext>
            </a:extLst>
          </p:cNvPr>
          <p:cNvSpPr/>
          <p:nvPr/>
        </p:nvSpPr>
        <p:spPr>
          <a:xfrm>
            <a:off x="1022672" y="4771785"/>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1</a:t>
            </a:r>
            <a:endParaRPr lang="en-US" dirty="0"/>
          </a:p>
        </p:txBody>
      </p:sp>
      <p:sp>
        <p:nvSpPr>
          <p:cNvPr id="196" name="Rectangle 195">
            <a:extLst>
              <a:ext uri="{FF2B5EF4-FFF2-40B4-BE49-F238E27FC236}">
                <a16:creationId xmlns:a16="http://schemas.microsoft.com/office/drawing/2014/main" id="{1CDFF58A-40D6-6849-BF86-5C78C13BAE32}"/>
              </a:ext>
            </a:extLst>
          </p:cNvPr>
          <p:cNvSpPr/>
          <p:nvPr/>
        </p:nvSpPr>
        <p:spPr>
          <a:xfrm>
            <a:off x="1465988" y="4771785"/>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1</a:t>
            </a:r>
            <a:endParaRPr lang="en-US" dirty="0">
              <a:solidFill>
                <a:schemeClr val="accent4">
                  <a:lumMod val="50000"/>
                </a:schemeClr>
              </a:solidFill>
            </a:endParaRPr>
          </a:p>
        </p:txBody>
      </p:sp>
      <p:sp>
        <p:nvSpPr>
          <p:cNvPr id="197" name="Rectangle 196">
            <a:extLst>
              <a:ext uri="{FF2B5EF4-FFF2-40B4-BE49-F238E27FC236}">
                <a16:creationId xmlns:a16="http://schemas.microsoft.com/office/drawing/2014/main" id="{FAAAA0CF-157F-4149-A835-2E2FA79D0A57}"/>
              </a:ext>
            </a:extLst>
          </p:cNvPr>
          <p:cNvSpPr/>
          <p:nvPr/>
        </p:nvSpPr>
        <p:spPr>
          <a:xfrm>
            <a:off x="1844360" y="4762476"/>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1</a:t>
            </a:r>
            <a:endParaRPr lang="en-US" dirty="0">
              <a:solidFill>
                <a:schemeClr val="accent5">
                  <a:lumMod val="50000"/>
                </a:schemeClr>
              </a:solidFill>
            </a:endParaRPr>
          </a:p>
        </p:txBody>
      </p:sp>
      <p:sp>
        <p:nvSpPr>
          <p:cNvPr id="198" name="Rectangle 197">
            <a:extLst>
              <a:ext uri="{FF2B5EF4-FFF2-40B4-BE49-F238E27FC236}">
                <a16:creationId xmlns:a16="http://schemas.microsoft.com/office/drawing/2014/main" id="{C86A815B-E6DB-7244-B07A-336F322BAF99}"/>
              </a:ext>
            </a:extLst>
          </p:cNvPr>
          <p:cNvSpPr/>
          <p:nvPr/>
        </p:nvSpPr>
        <p:spPr>
          <a:xfrm>
            <a:off x="4989663" y="4768786"/>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3</a:t>
            </a:r>
            <a:endParaRPr lang="en-US" dirty="0"/>
          </a:p>
        </p:txBody>
      </p:sp>
      <p:sp>
        <p:nvSpPr>
          <p:cNvPr id="199" name="Rectangle 198">
            <a:extLst>
              <a:ext uri="{FF2B5EF4-FFF2-40B4-BE49-F238E27FC236}">
                <a16:creationId xmlns:a16="http://schemas.microsoft.com/office/drawing/2014/main" id="{09F2977D-8967-804E-BC27-7D84506727DD}"/>
              </a:ext>
            </a:extLst>
          </p:cNvPr>
          <p:cNvSpPr/>
          <p:nvPr/>
        </p:nvSpPr>
        <p:spPr>
          <a:xfrm>
            <a:off x="5432979" y="4768786"/>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3</a:t>
            </a:r>
            <a:endParaRPr lang="en-US" dirty="0">
              <a:solidFill>
                <a:schemeClr val="accent4">
                  <a:lumMod val="50000"/>
                </a:schemeClr>
              </a:solidFill>
            </a:endParaRPr>
          </a:p>
        </p:txBody>
      </p:sp>
      <p:sp>
        <p:nvSpPr>
          <p:cNvPr id="200" name="Rectangle 199">
            <a:extLst>
              <a:ext uri="{FF2B5EF4-FFF2-40B4-BE49-F238E27FC236}">
                <a16:creationId xmlns:a16="http://schemas.microsoft.com/office/drawing/2014/main" id="{C5EBB0D7-920E-EB41-8A3E-766E511F89FF}"/>
              </a:ext>
            </a:extLst>
          </p:cNvPr>
          <p:cNvSpPr/>
          <p:nvPr/>
        </p:nvSpPr>
        <p:spPr>
          <a:xfrm>
            <a:off x="5811351" y="4759477"/>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3</a:t>
            </a:r>
            <a:endParaRPr lang="en-US" dirty="0">
              <a:solidFill>
                <a:schemeClr val="accent5">
                  <a:lumMod val="50000"/>
                </a:schemeClr>
              </a:solidFill>
            </a:endParaRPr>
          </a:p>
        </p:txBody>
      </p:sp>
      <p:sp>
        <p:nvSpPr>
          <p:cNvPr id="201" name="Rectangle 200">
            <a:extLst>
              <a:ext uri="{FF2B5EF4-FFF2-40B4-BE49-F238E27FC236}">
                <a16:creationId xmlns:a16="http://schemas.microsoft.com/office/drawing/2014/main" id="{14F4BD5C-9DB3-9B41-B604-5E4CB3A50BC9}"/>
              </a:ext>
            </a:extLst>
          </p:cNvPr>
          <p:cNvSpPr/>
          <p:nvPr/>
        </p:nvSpPr>
        <p:spPr>
          <a:xfrm>
            <a:off x="6950608" y="4757758"/>
            <a:ext cx="410690" cy="369332"/>
          </a:xfrm>
          <a:prstGeom prst="rect">
            <a:avLst/>
          </a:prstGeom>
        </p:spPr>
        <p:txBody>
          <a:bodyPr wrap="none">
            <a:spAutoFit/>
          </a:bodyPr>
          <a:lstStyle/>
          <a:p>
            <a:r>
              <a:rPr lang="en-US" b="1" dirty="0">
                <a:solidFill>
                  <a:srgbClr val="7030A0"/>
                </a:solidFill>
                <a:latin typeface="Avenir Medium" panose="02000503020000020003" pitchFamily="2" charset="0"/>
              </a:rPr>
              <a:t>q</a:t>
            </a:r>
            <a:r>
              <a:rPr lang="en-US" b="1" baseline="-25000" dirty="0">
                <a:solidFill>
                  <a:srgbClr val="7030A0"/>
                </a:solidFill>
                <a:latin typeface="Avenir Medium" panose="02000503020000020003" pitchFamily="2" charset="0"/>
              </a:rPr>
              <a:t>4</a:t>
            </a:r>
            <a:endParaRPr lang="en-US" dirty="0"/>
          </a:p>
        </p:txBody>
      </p:sp>
      <p:sp>
        <p:nvSpPr>
          <p:cNvPr id="202" name="Rectangle 201">
            <a:extLst>
              <a:ext uri="{FF2B5EF4-FFF2-40B4-BE49-F238E27FC236}">
                <a16:creationId xmlns:a16="http://schemas.microsoft.com/office/drawing/2014/main" id="{D335B406-01B1-D149-B330-85B7C5F8AEA1}"/>
              </a:ext>
            </a:extLst>
          </p:cNvPr>
          <p:cNvSpPr/>
          <p:nvPr/>
        </p:nvSpPr>
        <p:spPr>
          <a:xfrm>
            <a:off x="7393924" y="4757758"/>
            <a:ext cx="389850" cy="369332"/>
          </a:xfrm>
          <a:prstGeom prst="rect">
            <a:avLst/>
          </a:prstGeom>
        </p:spPr>
        <p:txBody>
          <a:bodyPr wrap="none">
            <a:spAutoFit/>
          </a:bodyPr>
          <a:lstStyle/>
          <a:p>
            <a:r>
              <a:rPr lang="en-US" b="1" dirty="0">
                <a:solidFill>
                  <a:schemeClr val="accent4">
                    <a:lumMod val="50000"/>
                  </a:schemeClr>
                </a:solidFill>
                <a:latin typeface="Avenir Medium" panose="02000503020000020003" pitchFamily="2" charset="0"/>
              </a:rPr>
              <a:t>k</a:t>
            </a:r>
            <a:r>
              <a:rPr lang="en-US" b="1" baseline="-25000" dirty="0">
                <a:solidFill>
                  <a:schemeClr val="accent4">
                    <a:lumMod val="50000"/>
                  </a:schemeClr>
                </a:solidFill>
                <a:latin typeface="Avenir Medium" panose="02000503020000020003" pitchFamily="2" charset="0"/>
              </a:rPr>
              <a:t>4</a:t>
            </a:r>
            <a:endParaRPr lang="en-US" dirty="0">
              <a:solidFill>
                <a:schemeClr val="accent4">
                  <a:lumMod val="50000"/>
                </a:schemeClr>
              </a:solidFill>
            </a:endParaRPr>
          </a:p>
        </p:txBody>
      </p:sp>
      <p:sp>
        <p:nvSpPr>
          <p:cNvPr id="203" name="Rectangle 202">
            <a:extLst>
              <a:ext uri="{FF2B5EF4-FFF2-40B4-BE49-F238E27FC236}">
                <a16:creationId xmlns:a16="http://schemas.microsoft.com/office/drawing/2014/main" id="{1E19EB66-D9AF-5143-8D09-B527F4666010}"/>
              </a:ext>
            </a:extLst>
          </p:cNvPr>
          <p:cNvSpPr/>
          <p:nvPr/>
        </p:nvSpPr>
        <p:spPr>
          <a:xfrm>
            <a:off x="7772296" y="4748449"/>
            <a:ext cx="385042" cy="369332"/>
          </a:xfrm>
          <a:prstGeom prst="rect">
            <a:avLst/>
          </a:prstGeom>
        </p:spPr>
        <p:txBody>
          <a:bodyPr wrap="none">
            <a:spAutoFit/>
          </a:bodyPr>
          <a:lstStyle/>
          <a:p>
            <a:r>
              <a:rPr lang="en-US" b="1" dirty="0">
                <a:solidFill>
                  <a:schemeClr val="accent5">
                    <a:lumMod val="50000"/>
                  </a:schemeClr>
                </a:solidFill>
                <a:latin typeface="Avenir Medium" panose="02000503020000020003" pitchFamily="2" charset="0"/>
              </a:rPr>
              <a:t>v</a:t>
            </a:r>
            <a:r>
              <a:rPr lang="en-US" b="1" baseline="-25000" dirty="0">
                <a:solidFill>
                  <a:schemeClr val="accent5">
                    <a:lumMod val="50000"/>
                  </a:schemeClr>
                </a:solidFill>
                <a:latin typeface="Avenir Medium" panose="02000503020000020003" pitchFamily="2" charset="0"/>
              </a:rPr>
              <a:t>4</a:t>
            </a:r>
            <a:endParaRPr lang="en-US" dirty="0">
              <a:solidFill>
                <a:schemeClr val="accent5">
                  <a:lumMod val="50000"/>
                </a:schemeClr>
              </a:solidFill>
            </a:endParaRPr>
          </a:p>
        </p:txBody>
      </p:sp>
      <p:sp>
        <p:nvSpPr>
          <p:cNvPr id="152" name="Rectangle 151">
            <a:extLst>
              <a:ext uri="{FF2B5EF4-FFF2-40B4-BE49-F238E27FC236}">
                <a16:creationId xmlns:a16="http://schemas.microsoft.com/office/drawing/2014/main" id="{FC0D830A-83CC-A041-A8E5-C505872B34F1}"/>
              </a:ext>
            </a:extLst>
          </p:cNvPr>
          <p:cNvSpPr/>
          <p:nvPr/>
        </p:nvSpPr>
        <p:spPr>
          <a:xfrm>
            <a:off x="953338" y="900541"/>
            <a:ext cx="10503425" cy="400110"/>
          </a:xfrm>
          <a:prstGeom prst="rect">
            <a:avLst/>
          </a:prstGeom>
        </p:spPr>
        <p:txBody>
          <a:bodyPr wrap="square">
            <a:spAutoFit/>
          </a:bodyPr>
          <a:lstStyle/>
          <a:p>
            <a:r>
              <a:rPr lang="en-US" sz="2000" dirty="0">
                <a:latin typeface="Avenir Medium" panose="02000503020000020003" pitchFamily="2" charset="0"/>
              </a:rPr>
              <a:t>Tada! Now we have great, new representations </a:t>
            </a:r>
            <a:r>
              <a:rPr lang="en-US" sz="2000" b="1" dirty="0" err="1">
                <a:solidFill>
                  <a:srgbClr val="DE55B3"/>
                </a:solidFill>
                <a:latin typeface="Avenir Medium" panose="02000503020000020003" pitchFamily="2" charset="0"/>
              </a:rPr>
              <a:t>z</a:t>
            </a:r>
            <a:r>
              <a:rPr lang="en-US" sz="2000" b="1" baseline="-25000" dirty="0" err="1">
                <a:solidFill>
                  <a:srgbClr val="DE55B3"/>
                </a:solidFill>
                <a:latin typeface="Avenir Medium" panose="02000503020000020003" pitchFamily="2" charset="0"/>
              </a:rPr>
              <a:t>i</a:t>
            </a:r>
            <a:r>
              <a:rPr lang="en-US" sz="2000" dirty="0">
                <a:latin typeface="Avenir Medium" panose="02000503020000020003" pitchFamily="2" charset="0"/>
              </a:rPr>
              <a:t> via a </a:t>
            </a:r>
            <a:r>
              <a:rPr lang="en-US" sz="2000" dirty="0">
                <a:highlight>
                  <a:srgbClr val="FFFF00"/>
                </a:highlight>
                <a:latin typeface="Avenir Medium" panose="02000503020000020003" pitchFamily="2" charset="0"/>
              </a:rPr>
              <a:t>self-attention head</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7066950" y="1220251"/>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grpSp>
        <p:nvGrpSpPr>
          <p:cNvPr id="148" name="Group 147">
            <a:extLst>
              <a:ext uri="{FF2B5EF4-FFF2-40B4-BE49-F238E27FC236}">
                <a16:creationId xmlns:a16="http://schemas.microsoft.com/office/drawing/2014/main" id="{8782EE33-1556-6444-BB03-F79150D71166}"/>
              </a:ext>
            </a:extLst>
          </p:cNvPr>
          <p:cNvGrpSpPr/>
          <p:nvPr/>
        </p:nvGrpSpPr>
        <p:grpSpPr>
          <a:xfrm>
            <a:off x="7155953" y="1787213"/>
            <a:ext cx="311369" cy="868951"/>
            <a:chOff x="827778" y="1767374"/>
            <a:chExt cx="311369" cy="868951"/>
          </a:xfrm>
        </p:grpSpPr>
        <p:sp>
          <p:nvSpPr>
            <p:cNvPr id="149" name="Rounded Rectangle 148">
              <a:extLst>
                <a:ext uri="{FF2B5EF4-FFF2-40B4-BE49-F238E27FC236}">
                  <a16:creationId xmlns:a16="http://schemas.microsoft.com/office/drawing/2014/main" id="{BDF13404-3865-9E44-B318-8E56D03C171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FE84616-07AE-8249-AAE8-DA24DC6754E7}"/>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17369AA-3A8E-1345-AE8C-A5557B682FE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A583712-B6CF-6A4A-8A94-9F7E497DB67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5174804" y="1274185"/>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grpSp>
        <p:nvGrpSpPr>
          <p:cNvPr id="159" name="Group 158">
            <a:extLst>
              <a:ext uri="{FF2B5EF4-FFF2-40B4-BE49-F238E27FC236}">
                <a16:creationId xmlns:a16="http://schemas.microsoft.com/office/drawing/2014/main" id="{DA508359-4000-DC4A-9AB3-1A43C6D8E69E}"/>
              </a:ext>
            </a:extLst>
          </p:cNvPr>
          <p:cNvGrpSpPr/>
          <p:nvPr/>
        </p:nvGrpSpPr>
        <p:grpSpPr>
          <a:xfrm>
            <a:off x="5263807" y="1841147"/>
            <a:ext cx="311369" cy="868951"/>
            <a:chOff x="827778" y="1767374"/>
            <a:chExt cx="311369" cy="868951"/>
          </a:xfrm>
        </p:grpSpPr>
        <p:sp>
          <p:nvSpPr>
            <p:cNvPr id="160" name="Rounded Rectangle 159">
              <a:extLst>
                <a:ext uri="{FF2B5EF4-FFF2-40B4-BE49-F238E27FC236}">
                  <a16:creationId xmlns:a16="http://schemas.microsoft.com/office/drawing/2014/main" id="{11096A6C-E3B9-C147-9E02-8AF89AB7124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030886C-2E16-9E47-AA68-46B6B3BEC6F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D4E7CAF-0A48-CE4F-872D-78132DA4307B}"/>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BED224-1911-9E4F-9E51-04B5D73DE01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3282658" y="125927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grpSp>
        <p:nvGrpSpPr>
          <p:cNvPr id="165" name="Group 164">
            <a:extLst>
              <a:ext uri="{FF2B5EF4-FFF2-40B4-BE49-F238E27FC236}">
                <a16:creationId xmlns:a16="http://schemas.microsoft.com/office/drawing/2014/main" id="{41D887A3-145A-2542-8BC1-7FA893EA5957}"/>
              </a:ext>
            </a:extLst>
          </p:cNvPr>
          <p:cNvGrpSpPr/>
          <p:nvPr/>
        </p:nvGrpSpPr>
        <p:grpSpPr>
          <a:xfrm>
            <a:off x="3371661" y="1826240"/>
            <a:ext cx="311369" cy="868951"/>
            <a:chOff x="827778" y="1767374"/>
            <a:chExt cx="311369" cy="868951"/>
          </a:xfrm>
        </p:grpSpPr>
        <p:sp>
          <p:nvSpPr>
            <p:cNvPr id="188" name="Rounded Rectangle 187">
              <a:extLst>
                <a:ext uri="{FF2B5EF4-FFF2-40B4-BE49-F238E27FC236}">
                  <a16:creationId xmlns:a16="http://schemas.microsoft.com/office/drawing/2014/main" id="{68E83FFB-C0D4-A74D-93DC-903A5F24AAA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9066AC88-F698-9940-B04E-DE6613097EC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88D909A1-BBC5-FD41-BB08-50E1BD641CF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8D8318B-DB9D-424A-BB86-AE5F4C3A573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1171399" y="1290100"/>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1260402" y="1857062"/>
            <a:ext cx="311369" cy="868951"/>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ectangle 143">
            <a:extLst>
              <a:ext uri="{FF2B5EF4-FFF2-40B4-BE49-F238E27FC236}">
                <a16:creationId xmlns:a16="http://schemas.microsoft.com/office/drawing/2014/main" id="{2B13E8D0-C744-0941-8FBC-412A34E113CB}"/>
              </a:ext>
            </a:extLst>
          </p:cNvPr>
          <p:cNvSpPr/>
          <p:nvPr/>
        </p:nvSpPr>
        <p:spPr>
          <a:xfrm>
            <a:off x="167889" y="111886"/>
            <a:ext cx="11856222" cy="648404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a:extLst>
              <a:ext uri="{FF2B5EF4-FFF2-40B4-BE49-F238E27FC236}">
                <a16:creationId xmlns:a16="http://schemas.microsoft.com/office/drawing/2014/main" id="{238E621F-A4F0-FC4C-B41B-AC4F04A2DE1F}"/>
              </a:ext>
            </a:extLst>
          </p:cNvPr>
          <p:cNvSpPr/>
          <p:nvPr/>
        </p:nvSpPr>
        <p:spPr>
          <a:xfrm>
            <a:off x="1330037" y="276263"/>
            <a:ext cx="9139374" cy="4995506"/>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9BA596E-C48F-5C4D-A57C-4E2CA8421326}"/>
              </a:ext>
            </a:extLst>
          </p:cNvPr>
          <p:cNvSpPr/>
          <p:nvPr/>
        </p:nvSpPr>
        <p:spPr>
          <a:xfrm>
            <a:off x="2590800" y="1205221"/>
            <a:ext cx="6746542" cy="2246769"/>
          </a:xfrm>
          <a:prstGeom prst="rect">
            <a:avLst/>
          </a:prstGeom>
        </p:spPr>
        <p:txBody>
          <a:bodyPr wrap="square">
            <a:spAutoFit/>
          </a:bodyPr>
          <a:lstStyle/>
          <a:p>
            <a:r>
              <a:rPr lang="en-US" sz="2800" b="1" dirty="0">
                <a:latin typeface="Avenir Book" panose="02000503020000020003" pitchFamily="2" charset="0"/>
              </a:rPr>
              <a:t>Takeaway #4:</a:t>
            </a:r>
          </a:p>
          <a:p>
            <a:br>
              <a:rPr lang="en-US" sz="2800" b="1" dirty="0">
                <a:latin typeface="Avenir Book" panose="02000503020000020003" pitchFamily="2" charset="0"/>
              </a:rPr>
            </a:br>
            <a:r>
              <a:rPr lang="en-US" sz="2800" b="1" dirty="0">
                <a:solidFill>
                  <a:srgbClr val="C00000"/>
                </a:solidFill>
                <a:latin typeface="Avenir Book" panose="02000503020000020003" pitchFamily="2" charset="0"/>
              </a:rPr>
              <a:t>Self-Attention</a:t>
            </a:r>
            <a:r>
              <a:rPr lang="en-US" sz="2800" dirty="0">
                <a:latin typeface="Avenir Book" panose="02000503020000020003" pitchFamily="2" charset="0"/>
              </a:rPr>
              <a:t> is powerful; allows us to create great, context-aware representations</a:t>
            </a:r>
          </a:p>
        </p:txBody>
      </p:sp>
    </p:spTree>
    <p:extLst>
      <p:ext uri="{BB962C8B-B14F-4D97-AF65-F5344CB8AC3E}">
        <p14:creationId xmlns:p14="http://schemas.microsoft.com/office/powerpoint/2010/main" val="22699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2" name="Rectangle 151">
            <a:extLst>
              <a:ext uri="{FF2B5EF4-FFF2-40B4-BE49-F238E27FC236}">
                <a16:creationId xmlns:a16="http://schemas.microsoft.com/office/drawing/2014/main" id="{FC0D830A-83CC-A041-A8E5-C505872B34F1}"/>
              </a:ext>
            </a:extLst>
          </p:cNvPr>
          <p:cNvSpPr/>
          <p:nvPr/>
        </p:nvSpPr>
        <p:spPr>
          <a:xfrm>
            <a:off x="8153812" y="2394201"/>
            <a:ext cx="3756456" cy="1015663"/>
          </a:xfrm>
          <a:prstGeom prst="rect">
            <a:avLst/>
          </a:prstGeom>
        </p:spPr>
        <p:txBody>
          <a:bodyPr wrap="square">
            <a:spAutoFit/>
          </a:bodyPr>
          <a:lstStyle/>
          <a:p>
            <a:r>
              <a:rPr lang="en-US" sz="2000" dirty="0">
                <a:latin typeface="Avenir Medium" panose="02000503020000020003" pitchFamily="2" charset="0"/>
              </a:rPr>
              <a:t>Let’s further pass each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latin typeface="Avenir Medium" panose="02000503020000020003" pitchFamily="2" charset="0"/>
              </a:rPr>
              <a:t> through the same feed-forward neural net (FFNN)</a:t>
            </a:r>
            <a:endParaRPr lang="en-US" sz="2000" dirty="0"/>
          </a:p>
        </p:txBody>
      </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10060" y="2801537"/>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568" y="279334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960" y="280332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40052" y="27763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Tree>
    <p:extLst>
      <p:ext uri="{BB962C8B-B14F-4D97-AF65-F5344CB8AC3E}">
        <p14:creationId xmlns:p14="http://schemas.microsoft.com/office/powerpoint/2010/main" val="513234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Self-Attention + FFNN</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10060" y="2801537"/>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568" y="279334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960" y="280332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40052" y="27763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5" name="Rounded Rectangle 164">
            <a:extLst>
              <a:ext uri="{FF2B5EF4-FFF2-40B4-BE49-F238E27FC236}">
                <a16:creationId xmlns:a16="http://schemas.microsoft.com/office/drawing/2014/main" id="{3E663704-02D4-3748-8DFC-859D79DADD99}"/>
              </a:ext>
            </a:extLst>
          </p:cNvPr>
          <p:cNvSpPr/>
          <p:nvPr/>
        </p:nvSpPr>
        <p:spPr>
          <a:xfrm>
            <a:off x="1974820" y="250660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7F8DFB9-75F7-4746-9093-78CA6621FE84}"/>
              </a:ext>
            </a:extLst>
          </p:cNvPr>
          <p:cNvSpPr/>
          <p:nvPr/>
        </p:nvSpPr>
        <p:spPr>
          <a:xfrm>
            <a:off x="2160137" y="250660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ontent Placeholder 2">
            <a:extLst>
              <a:ext uri="{FF2B5EF4-FFF2-40B4-BE49-F238E27FC236}">
                <a16:creationId xmlns:a16="http://schemas.microsoft.com/office/drawing/2014/main" id="{6E262C3C-B8B7-DB41-9B0D-E7A8A7384F76}"/>
              </a:ext>
            </a:extLst>
          </p:cNvPr>
          <p:cNvSpPr txBox="1">
            <a:spLocks/>
          </p:cNvSpPr>
          <p:nvPr/>
        </p:nvSpPr>
        <p:spPr>
          <a:xfrm>
            <a:off x="2030892" y="245687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24228" y="22742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28940" y="171033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303172" y="99331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7" name="Rounded Rectangle 176">
            <a:extLst>
              <a:ext uri="{FF2B5EF4-FFF2-40B4-BE49-F238E27FC236}">
                <a16:creationId xmlns:a16="http://schemas.microsoft.com/office/drawing/2014/main" id="{910C7780-881E-D14B-9A1D-43F7D0AF986E}"/>
              </a:ext>
            </a:extLst>
          </p:cNvPr>
          <p:cNvSpPr/>
          <p:nvPr/>
        </p:nvSpPr>
        <p:spPr>
          <a:xfrm>
            <a:off x="3541949" y="248607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941211D2-7EA3-C949-92F5-21F52F622936}"/>
              </a:ext>
            </a:extLst>
          </p:cNvPr>
          <p:cNvSpPr/>
          <p:nvPr/>
        </p:nvSpPr>
        <p:spPr>
          <a:xfrm>
            <a:off x="3727266" y="248607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ontent Placeholder 2">
            <a:extLst>
              <a:ext uri="{FF2B5EF4-FFF2-40B4-BE49-F238E27FC236}">
                <a16:creationId xmlns:a16="http://schemas.microsoft.com/office/drawing/2014/main" id="{A1EF1059-0DBE-154C-A979-D97350709EFE}"/>
              </a:ext>
            </a:extLst>
          </p:cNvPr>
          <p:cNvSpPr txBox="1">
            <a:spLocks/>
          </p:cNvSpPr>
          <p:nvPr/>
        </p:nvSpPr>
        <p:spPr>
          <a:xfrm>
            <a:off x="3598021" y="243634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91357" y="22537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96069" y="168980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70301" y="9727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89" name="Rounded Rectangle 188">
            <a:extLst>
              <a:ext uri="{FF2B5EF4-FFF2-40B4-BE49-F238E27FC236}">
                <a16:creationId xmlns:a16="http://schemas.microsoft.com/office/drawing/2014/main" id="{DCFA7BAA-1CB5-E94C-8A25-673E1DB63474}"/>
              </a:ext>
            </a:extLst>
          </p:cNvPr>
          <p:cNvSpPr/>
          <p:nvPr/>
        </p:nvSpPr>
        <p:spPr>
          <a:xfrm>
            <a:off x="5160490" y="2462160"/>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DA7A981-B378-8941-9D2F-00E7F3AC1DD7}"/>
              </a:ext>
            </a:extLst>
          </p:cNvPr>
          <p:cNvSpPr/>
          <p:nvPr/>
        </p:nvSpPr>
        <p:spPr>
          <a:xfrm>
            <a:off x="5345807" y="2462160"/>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5216562" y="2412429"/>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509898" y="22298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14610" y="166589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88842" y="94887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45365" y="2482223"/>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8FB453AB-038E-6440-A2FB-ACA9751704CE}"/>
              </a:ext>
            </a:extLst>
          </p:cNvPr>
          <p:cNvSpPr/>
          <p:nvPr/>
        </p:nvSpPr>
        <p:spPr>
          <a:xfrm>
            <a:off x="530682" y="2482223"/>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Content Placeholder 2">
            <a:extLst>
              <a:ext uri="{FF2B5EF4-FFF2-40B4-BE49-F238E27FC236}">
                <a16:creationId xmlns:a16="http://schemas.microsoft.com/office/drawing/2014/main" id="{F69C8063-D35D-7349-83E6-A5D72F68609A}"/>
              </a:ext>
            </a:extLst>
          </p:cNvPr>
          <p:cNvSpPr txBox="1">
            <a:spLocks/>
          </p:cNvSpPr>
          <p:nvPr/>
        </p:nvSpPr>
        <p:spPr>
          <a:xfrm>
            <a:off x="401437" y="2432492"/>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94773" y="22498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99485" y="168595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73717" y="96893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7" name="Rectangle 306">
            <a:extLst>
              <a:ext uri="{FF2B5EF4-FFF2-40B4-BE49-F238E27FC236}">
                <a16:creationId xmlns:a16="http://schemas.microsoft.com/office/drawing/2014/main" id="{75619B2F-4583-9145-BC45-703521C4967E}"/>
              </a:ext>
            </a:extLst>
          </p:cNvPr>
          <p:cNvSpPr/>
          <p:nvPr/>
        </p:nvSpPr>
        <p:spPr>
          <a:xfrm>
            <a:off x="8153812" y="2394201"/>
            <a:ext cx="3756456" cy="1015663"/>
          </a:xfrm>
          <a:prstGeom prst="rect">
            <a:avLst/>
          </a:prstGeom>
        </p:spPr>
        <p:txBody>
          <a:bodyPr wrap="square">
            <a:spAutoFit/>
          </a:bodyPr>
          <a:lstStyle/>
          <a:p>
            <a:r>
              <a:rPr lang="en-US" sz="2000" dirty="0">
                <a:latin typeface="Avenir Medium" panose="02000503020000020003" pitchFamily="2" charset="0"/>
              </a:rPr>
              <a:t>Let’s further pass each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latin typeface="Avenir Medium" panose="02000503020000020003" pitchFamily="2" charset="0"/>
              </a:rPr>
              <a:t> through the same feed-forward neural net (FFNN)</a:t>
            </a:r>
            <a:endParaRPr lang="en-US" sz="2000" dirty="0"/>
          </a:p>
        </p:txBody>
      </p:sp>
    </p:spTree>
    <p:extLst>
      <p:ext uri="{BB962C8B-B14F-4D97-AF65-F5344CB8AC3E}">
        <p14:creationId xmlns:p14="http://schemas.microsoft.com/office/powerpoint/2010/main" val="3699059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2335709"/>
            <a:ext cx="6932336" cy="332970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0" name="Content Placeholder 2">
            <a:extLst>
              <a:ext uri="{FF2B5EF4-FFF2-40B4-BE49-F238E27FC236}">
                <a16:creationId xmlns:a16="http://schemas.microsoft.com/office/drawing/2014/main" id="{71EC5651-05C1-2843-8C62-4030994D7A34}"/>
              </a:ext>
            </a:extLst>
          </p:cNvPr>
          <p:cNvSpPr txBox="1">
            <a:spLocks/>
          </p:cNvSpPr>
          <p:nvPr/>
        </p:nvSpPr>
        <p:spPr>
          <a:xfrm>
            <a:off x="5310060" y="2801537"/>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4</a:t>
            </a:r>
          </a:p>
        </p:txBody>
      </p:sp>
      <p:sp>
        <p:nvSpPr>
          <p:cNvPr id="156" name="Content Placeholder 2">
            <a:extLst>
              <a:ext uri="{FF2B5EF4-FFF2-40B4-BE49-F238E27FC236}">
                <a16:creationId xmlns:a16="http://schemas.microsoft.com/office/drawing/2014/main" id="{72F0D9E8-EE0D-9E42-87D2-9A7DB2313179}"/>
              </a:ext>
            </a:extLst>
          </p:cNvPr>
          <p:cNvSpPr txBox="1">
            <a:spLocks/>
          </p:cNvSpPr>
          <p:nvPr/>
        </p:nvSpPr>
        <p:spPr>
          <a:xfrm>
            <a:off x="3735568" y="2793348"/>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3</a:t>
            </a:r>
          </a:p>
        </p:txBody>
      </p:sp>
      <p:sp>
        <p:nvSpPr>
          <p:cNvPr id="164" name="Content Placeholder 2">
            <a:extLst>
              <a:ext uri="{FF2B5EF4-FFF2-40B4-BE49-F238E27FC236}">
                <a16:creationId xmlns:a16="http://schemas.microsoft.com/office/drawing/2014/main" id="{6073584B-83A5-8747-9F58-D2FDEF9E27D6}"/>
              </a:ext>
            </a:extLst>
          </p:cNvPr>
          <p:cNvSpPr txBox="1">
            <a:spLocks/>
          </p:cNvSpPr>
          <p:nvPr/>
        </p:nvSpPr>
        <p:spPr>
          <a:xfrm>
            <a:off x="2159960" y="280332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2</a:t>
            </a:r>
          </a:p>
        </p:txBody>
      </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540052" y="2776356"/>
            <a:ext cx="51634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b="1" dirty="0">
                <a:solidFill>
                  <a:srgbClr val="DE55B3"/>
                </a:solidFill>
                <a:latin typeface="Avenir Light" panose="020B0402020203020204" pitchFamily="34" charset="77"/>
              </a:rPr>
              <a:t>z</a:t>
            </a:r>
            <a:r>
              <a:rPr lang="en-US" sz="2400" b="1" baseline="-25000" dirty="0">
                <a:solidFill>
                  <a:srgbClr val="DE55B3"/>
                </a:solidFill>
                <a:latin typeface="Avenir Light" panose="020B0402020203020204" pitchFamily="34" charset="77"/>
              </a:rPr>
              <a:t>1</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F3C8C2EB-238B-4944-A3ED-C1DD708C55F7}"/>
              </a:ext>
            </a:extLst>
          </p:cNvPr>
          <p:cNvGrpSpPr/>
          <p:nvPr/>
        </p:nvGrpSpPr>
        <p:grpSpPr>
          <a:xfrm>
            <a:off x="2273287" y="3308918"/>
            <a:ext cx="243478" cy="752858"/>
            <a:chOff x="827778" y="1767374"/>
            <a:chExt cx="311369" cy="868951"/>
          </a:xfrm>
        </p:grpSpPr>
        <p:sp>
          <p:nvSpPr>
            <p:cNvPr id="277" name="Rounded Rectangle 276">
              <a:extLst>
                <a:ext uri="{FF2B5EF4-FFF2-40B4-BE49-F238E27FC236}">
                  <a16:creationId xmlns:a16="http://schemas.microsoft.com/office/drawing/2014/main" id="{752DBEC8-773F-5E4D-9D7A-799FFFD8010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C74478F9-3F27-8741-850D-E1C26ED9F2EB}"/>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BB035168-E389-2A43-AB33-9E26F50BC75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81C1CE1-3D50-4A47-A286-A0B6460113B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20C051F9-FD0B-4846-BD7E-56F6520F6DCB}"/>
              </a:ext>
            </a:extLst>
          </p:cNvPr>
          <p:cNvGrpSpPr/>
          <p:nvPr/>
        </p:nvGrpSpPr>
        <p:grpSpPr>
          <a:xfrm>
            <a:off x="3872004" y="3301962"/>
            <a:ext cx="243478" cy="752858"/>
            <a:chOff x="827778" y="1767374"/>
            <a:chExt cx="311369" cy="868951"/>
          </a:xfrm>
        </p:grpSpPr>
        <p:sp>
          <p:nvSpPr>
            <p:cNvPr id="282" name="Rounded Rectangle 281">
              <a:extLst>
                <a:ext uri="{FF2B5EF4-FFF2-40B4-BE49-F238E27FC236}">
                  <a16:creationId xmlns:a16="http://schemas.microsoft.com/office/drawing/2014/main" id="{488FE5F8-0977-324D-AE79-FB904C0A574A}"/>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760642A-7B51-9644-A4D6-81EFF0D9F55A}"/>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DB4DCB9A-3DF1-9E47-97BE-151690D4C0A6}"/>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CDE940A8-1534-AB42-B70B-D7056659E86C}"/>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B9BFD864-DA33-CB42-BBF3-9C008747A909}"/>
              </a:ext>
            </a:extLst>
          </p:cNvPr>
          <p:cNvGrpSpPr/>
          <p:nvPr/>
        </p:nvGrpSpPr>
        <p:grpSpPr>
          <a:xfrm>
            <a:off x="5450996" y="3301664"/>
            <a:ext cx="243478" cy="752858"/>
            <a:chOff x="827778" y="1767374"/>
            <a:chExt cx="311369" cy="868951"/>
          </a:xfrm>
        </p:grpSpPr>
        <p:sp>
          <p:nvSpPr>
            <p:cNvPr id="287" name="Rounded Rectangle 286">
              <a:extLst>
                <a:ext uri="{FF2B5EF4-FFF2-40B4-BE49-F238E27FC236}">
                  <a16:creationId xmlns:a16="http://schemas.microsoft.com/office/drawing/2014/main" id="{526E3C9A-637C-C94A-9A2D-F4B954C967CB}"/>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9CF550F3-3058-0845-A8AC-0ED85A0586E6}"/>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1CFF730-80C6-2D47-AC1D-7ABCF4803570}"/>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0FBC2D31-2318-E24D-8224-161A2FE56B6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5" name="Rounded Rectangle 164">
            <a:extLst>
              <a:ext uri="{FF2B5EF4-FFF2-40B4-BE49-F238E27FC236}">
                <a16:creationId xmlns:a16="http://schemas.microsoft.com/office/drawing/2014/main" id="{3E663704-02D4-3748-8DFC-859D79DADD99}"/>
              </a:ext>
            </a:extLst>
          </p:cNvPr>
          <p:cNvSpPr/>
          <p:nvPr/>
        </p:nvSpPr>
        <p:spPr>
          <a:xfrm>
            <a:off x="1974820" y="250660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7F8DFB9-75F7-4746-9093-78CA6621FE84}"/>
              </a:ext>
            </a:extLst>
          </p:cNvPr>
          <p:cNvSpPr/>
          <p:nvPr/>
        </p:nvSpPr>
        <p:spPr>
          <a:xfrm>
            <a:off x="2160137" y="250660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ontent Placeholder 2">
            <a:extLst>
              <a:ext uri="{FF2B5EF4-FFF2-40B4-BE49-F238E27FC236}">
                <a16:creationId xmlns:a16="http://schemas.microsoft.com/office/drawing/2014/main" id="{6E262C3C-B8B7-DB41-9B0D-E7A8A7384F76}"/>
              </a:ext>
            </a:extLst>
          </p:cNvPr>
          <p:cNvSpPr txBox="1">
            <a:spLocks/>
          </p:cNvSpPr>
          <p:nvPr/>
        </p:nvSpPr>
        <p:spPr>
          <a:xfrm>
            <a:off x="2030892" y="245687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24228" y="22742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28940" y="171033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303172" y="99331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7" name="Rounded Rectangle 176">
            <a:extLst>
              <a:ext uri="{FF2B5EF4-FFF2-40B4-BE49-F238E27FC236}">
                <a16:creationId xmlns:a16="http://schemas.microsoft.com/office/drawing/2014/main" id="{910C7780-881E-D14B-9A1D-43F7D0AF986E}"/>
              </a:ext>
            </a:extLst>
          </p:cNvPr>
          <p:cNvSpPr/>
          <p:nvPr/>
        </p:nvSpPr>
        <p:spPr>
          <a:xfrm>
            <a:off x="3541949" y="248607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941211D2-7EA3-C949-92F5-21F52F622936}"/>
              </a:ext>
            </a:extLst>
          </p:cNvPr>
          <p:cNvSpPr/>
          <p:nvPr/>
        </p:nvSpPr>
        <p:spPr>
          <a:xfrm>
            <a:off x="3727266" y="248607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ontent Placeholder 2">
            <a:extLst>
              <a:ext uri="{FF2B5EF4-FFF2-40B4-BE49-F238E27FC236}">
                <a16:creationId xmlns:a16="http://schemas.microsoft.com/office/drawing/2014/main" id="{A1EF1059-0DBE-154C-A979-D97350709EFE}"/>
              </a:ext>
            </a:extLst>
          </p:cNvPr>
          <p:cNvSpPr txBox="1">
            <a:spLocks/>
          </p:cNvSpPr>
          <p:nvPr/>
        </p:nvSpPr>
        <p:spPr>
          <a:xfrm>
            <a:off x="3598021" y="243634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91357" y="22537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96069" y="168980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70301" y="9727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89" name="Rounded Rectangle 188">
            <a:extLst>
              <a:ext uri="{FF2B5EF4-FFF2-40B4-BE49-F238E27FC236}">
                <a16:creationId xmlns:a16="http://schemas.microsoft.com/office/drawing/2014/main" id="{DCFA7BAA-1CB5-E94C-8A25-673E1DB63474}"/>
              </a:ext>
            </a:extLst>
          </p:cNvPr>
          <p:cNvSpPr/>
          <p:nvPr/>
        </p:nvSpPr>
        <p:spPr>
          <a:xfrm>
            <a:off x="5160490" y="2462160"/>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DA7A981-B378-8941-9D2F-00E7F3AC1DD7}"/>
              </a:ext>
            </a:extLst>
          </p:cNvPr>
          <p:cNvSpPr/>
          <p:nvPr/>
        </p:nvSpPr>
        <p:spPr>
          <a:xfrm>
            <a:off x="5345807" y="2462160"/>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5216562" y="2412429"/>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509898" y="22298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14610" y="166589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88842" y="94887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09" name="Rectangle 208">
            <a:extLst>
              <a:ext uri="{FF2B5EF4-FFF2-40B4-BE49-F238E27FC236}">
                <a16:creationId xmlns:a16="http://schemas.microsoft.com/office/drawing/2014/main" id="{ACE4754D-F94A-F247-BB97-14A96EDD3DB3}"/>
              </a:ext>
            </a:extLst>
          </p:cNvPr>
          <p:cNvSpPr/>
          <p:nvPr/>
        </p:nvSpPr>
        <p:spPr>
          <a:xfrm>
            <a:off x="8153812" y="2394201"/>
            <a:ext cx="3756456" cy="1323439"/>
          </a:xfrm>
          <a:prstGeom prst="rect">
            <a:avLst/>
          </a:prstGeom>
        </p:spPr>
        <p:txBody>
          <a:bodyPr wrap="square">
            <a:spAutoFit/>
          </a:bodyPr>
          <a:lstStyle/>
          <a:p>
            <a:r>
              <a:rPr lang="en-US" sz="2000" dirty="0">
                <a:latin typeface="Avenir Medium" panose="02000503020000020003" pitchFamily="2" charset="0"/>
              </a:rPr>
              <a:t>Yay! Our new </a:t>
            </a:r>
            <a:r>
              <a:rPr lang="en-US" sz="2000" dirty="0" err="1">
                <a:solidFill>
                  <a:srgbClr val="0070C0"/>
                </a:solidFill>
                <a:latin typeface="Avenir Medium" panose="02000503020000020003" pitchFamily="2" charset="0"/>
              </a:rPr>
              <a:t>r</a:t>
            </a:r>
            <a:r>
              <a:rPr lang="en-US" sz="2000" baseline="-25000" dirty="0" err="1">
                <a:solidFill>
                  <a:srgbClr val="0070C0"/>
                </a:solidFill>
                <a:latin typeface="Avenir Medium" panose="02000503020000020003" pitchFamily="2" charset="0"/>
              </a:rPr>
              <a:t>i</a:t>
            </a:r>
            <a:r>
              <a:rPr lang="en-US" sz="2000" dirty="0">
                <a:latin typeface="Avenir Medium" panose="02000503020000020003" pitchFamily="2" charset="0"/>
              </a:rPr>
              <a:t> vectors are our new representations, and this entire process is called an </a:t>
            </a:r>
            <a:r>
              <a:rPr lang="en-US" sz="2000" b="1" dirty="0">
                <a:solidFill>
                  <a:srgbClr val="C00000"/>
                </a:solidFill>
                <a:latin typeface="Avenir Medium" panose="02000503020000020003" pitchFamily="2" charset="0"/>
              </a:rPr>
              <a:t>Transformer Encoder</a:t>
            </a:r>
            <a:endParaRPr lang="en-US" sz="2000" b="1" dirty="0">
              <a:solidFill>
                <a:srgbClr val="C0000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45365" y="2482223"/>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8FB453AB-038E-6440-A2FB-ACA9751704CE}"/>
              </a:ext>
            </a:extLst>
          </p:cNvPr>
          <p:cNvSpPr/>
          <p:nvPr/>
        </p:nvSpPr>
        <p:spPr>
          <a:xfrm>
            <a:off x="530682" y="2482223"/>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Content Placeholder 2">
            <a:extLst>
              <a:ext uri="{FF2B5EF4-FFF2-40B4-BE49-F238E27FC236}">
                <a16:creationId xmlns:a16="http://schemas.microsoft.com/office/drawing/2014/main" id="{F69C8063-D35D-7349-83E6-A5D72F68609A}"/>
              </a:ext>
            </a:extLst>
          </p:cNvPr>
          <p:cNvSpPr txBox="1">
            <a:spLocks/>
          </p:cNvSpPr>
          <p:nvPr/>
        </p:nvSpPr>
        <p:spPr>
          <a:xfrm>
            <a:off x="401437" y="2432492"/>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94773" y="22498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99485" y="168595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73717" y="96893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5905544" y="1995513"/>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5139" y="1949403"/>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sp>
        <p:nvSpPr>
          <p:cNvPr id="310" name="Title 1">
            <a:extLst>
              <a:ext uri="{FF2B5EF4-FFF2-40B4-BE49-F238E27FC236}">
                <a16:creationId xmlns:a16="http://schemas.microsoft.com/office/drawing/2014/main" id="{F7C84E60-3213-8040-BF12-1DCAACCA2E4C}"/>
              </a:ext>
            </a:extLst>
          </p:cNvPr>
          <p:cNvSpPr>
            <a:spLocks noGrp="1"/>
          </p:cNvSpPr>
          <p:nvPr>
            <p:ph type="title"/>
          </p:nvPr>
        </p:nvSpPr>
        <p:spPr>
          <a:xfrm>
            <a:off x="838201" y="276262"/>
            <a:ext cx="8826500" cy="625438"/>
          </a:xfrm>
        </p:spPr>
        <p:txBody>
          <a:bodyPr/>
          <a:lstStyle/>
          <a:p>
            <a:r>
              <a:rPr lang="en-US" dirty="0"/>
              <a:t>Transformer Encoder</a:t>
            </a:r>
            <a:endParaRPr lang="en-US" dirty="0">
              <a:solidFill>
                <a:srgbClr val="7030A0"/>
              </a:solidFill>
            </a:endParaRPr>
          </a:p>
        </p:txBody>
      </p:sp>
    </p:spTree>
    <p:extLst>
      <p:ext uri="{BB962C8B-B14F-4D97-AF65-F5344CB8AC3E}">
        <p14:creationId xmlns:p14="http://schemas.microsoft.com/office/powerpoint/2010/main" val="2344520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2335709"/>
            <a:ext cx="6932336" cy="332970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261131" y="291751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1A</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5" name="Rounded Rectangle 164">
            <a:extLst>
              <a:ext uri="{FF2B5EF4-FFF2-40B4-BE49-F238E27FC236}">
                <a16:creationId xmlns:a16="http://schemas.microsoft.com/office/drawing/2014/main" id="{3E663704-02D4-3748-8DFC-859D79DADD99}"/>
              </a:ext>
            </a:extLst>
          </p:cNvPr>
          <p:cNvSpPr/>
          <p:nvPr/>
        </p:nvSpPr>
        <p:spPr>
          <a:xfrm>
            <a:off x="1974820" y="250660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7F8DFB9-75F7-4746-9093-78CA6621FE84}"/>
              </a:ext>
            </a:extLst>
          </p:cNvPr>
          <p:cNvSpPr/>
          <p:nvPr/>
        </p:nvSpPr>
        <p:spPr>
          <a:xfrm>
            <a:off x="2160137" y="250660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ontent Placeholder 2">
            <a:extLst>
              <a:ext uri="{FF2B5EF4-FFF2-40B4-BE49-F238E27FC236}">
                <a16:creationId xmlns:a16="http://schemas.microsoft.com/office/drawing/2014/main" id="{6E262C3C-B8B7-DB41-9B0D-E7A8A7384F76}"/>
              </a:ext>
            </a:extLst>
          </p:cNvPr>
          <p:cNvSpPr txBox="1">
            <a:spLocks/>
          </p:cNvSpPr>
          <p:nvPr/>
        </p:nvSpPr>
        <p:spPr>
          <a:xfrm>
            <a:off x="2030892" y="245687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24228" y="22742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28940" y="171033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303172" y="99331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7" name="Rounded Rectangle 176">
            <a:extLst>
              <a:ext uri="{FF2B5EF4-FFF2-40B4-BE49-F238E27FC236}">
                <a16:creationId xmlns:a16="http://schemas.microsoft.com/office/drawing/2014/main" id="{910C7780-881E-D14B-9A1D-43F7D0AF986E}"/>
              </a:ext>
            </a:extLst>
          </p:cNvPr>
          <p:cNvSpPr/>
          <p:nvPr/>
        </p:nvSpPr>
        <p:spPr>
          <a:xfrm>
            <a:off x="3541949" y="248607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941211D2-7EA3-C949-92F5-21F52F622936}"/>
              </a:ext>
            </a:extLst>
          </p:cNvPr>
          <p:cNvSpPr/>
          <p:nvPr/>
        </p:nvSpPr>
        <p:spPr>
          <a:xfrm>
            <a:off x="3727266" y="248607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ontent Placeholder 2">
            <a:extLst>
              <a:ext uri="{FF2B5EF4-FFF2-40B4-BE49-F238E27FC236}">
                <a16:creationId xmlns:a16="http://schemas.microsoft.com/office/drawing/2014/main" id="{A1EF1059-0DBE-154C-A979-D97350709EFE}"/>
              </a:ext>
            </a:extLst>
          </p:cNvPr>
          <p:cNvSpPr txBox="1">
            <a:spLocks/>
          </p:cNvSpPr>
          <p:nvPr/>
        </p:nvSpPr>
        <p:spPr>
          <a:xfrm>
            <a:off x="3598021" y="243634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91357" y="22537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96069" y="168980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70301" y="9727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89" name="Rounded Rectangle 188">
            <a:extLst>
              <a:ext uri="{FF2B5EF4-FFF2-40B4-BE49-F238E27FC236}">
                <a16:creationId xmlns:a16="http://schemas.microsoft.com/office/drawing/2014/main" id="{DCFA7BAA-1CB5-E94C-8A25-673E1DB63474}"/>
              </a:ext>
            </a:extLst>
          </p:cNvPr>
          <p:cNvSpPr/>
          <p:nvPr/>
        </p:nvSpPr>
        <p:spPr>
          <a:xfrm>
            <a:off x="5160490" y="2462160"/>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DA7A981-B378-8941-9D2F-00E7F3AC1DD7}"/>
              </a:ext>
            </a:extLst>
          </p:cNvPr>
          <p:cNvSpPr/>
          <p:nvPr/>
        </p:nvSpPr>
        <p:spPr>
          <a:xfrm>
            <a:off x="5345807" y="2462160"/>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5216562" y="2412429"/>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509898" y="22298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14610" y="166589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88842" y="94887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45365" y="2482223"/>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8FB453AB-038E-6440-A2FB-ACA9751704CE}"/>
              </a:ext>
            </a:extLst>
          </p:cNvPr>
          <p:cNvSpPr/>
          <p:nvPr/>
        </p:nvSpPr>
        <p:spPr>
          <a:xfrm>
            <a:off x="530682" y="2482223"/>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Content Placeholder 2">
            <a:extLst>
              <a:ext uri="{FF2B5EF4-FFF2-40B4-BE49-F238E27FC236}">
                <a16:creationId xmlns:a16="http://schemas.microsoft.com/office/drawing/2014/main" id="{F69C8063-D35D-7349-83E6-A5D72F68609A}"/>
              </a:ext>
            </a:extLst>
          </p:cNvPr>
          <p:cNvSpPr txBox="1">
            <a:spLocks/>
          </p:cNvSpPr>
          <p:nvPr/>
        </p:nvSpPr>
        <p:spPr>
          <a:xfrm>
            <a:off x="401437" y="2432492"/>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94773" y="22498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99485" y="168595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73717" y="96893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5905544" y="1995513"/>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5139" y="1949403"/>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grpSp>
        <p:nvGrpSpPr>
          <p:cNvPr id="307" name="Group 306">
            <a:extLst>
              <a:ext uri="{FF2B5EF4-FFF2-40B4-BE49-F238E27FC236}">
                <a16:creationId xmlns:a16="http://schemas.microsoft.com/office/drawing/2014/main" id="{AEC4C549-F6A2-1246-BF06-2A19D6DD3192}"/>
              </a:ext>
            </a:extLst>
          </p:cNvPr>
          <p:cNvGrpSpPr/>
          <p:nvPr/>
        </p:nvGrpSpPr>
        <p:grpSpPr>
          <a:xfrm>
            <a:off x="950352" y="3269394"/>
            <a:ext cx="243478" cy="752858"/>
            <a:chOff x="827778" y="1767374"/>
            <a:chExt cx="311369" cy="868951"/>
          </a:xfrm>
        </p:grpSpPr>
        <p:sp>
          <p:nvSpPr>
            <p:cNvPr id="310" name="Rounded Rectangle 309">
              <a:extLst>
                <a:ext uri="{FF2B5EF4-FFF2-40B4-BE49-F238E27FC236}">
                  <a16:creationId xmlns:a16="http://schemas.microsoft.com/office/drawing/2014/main" id="{0BB0496C-78DE-654A-821D-7FC130C335A9}"/>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18E9392-443B-0943-A5D3-A18C945FC97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725C97E3-D800-5B47-9B4F-E6437CE48AC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B06B8008-080E-884C-A5E9-AB8CE616073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a:extLst>
              <a:ext uri="{FF2B5EF4-FFF2-40B4-BE49-F238E27FC236}">
                <a16:creationId xmlns:a16="http://schemas.microsoft.com/office/drawing/2014/main" id="{A41B00DF-49AB-924E-9596-AFED1304B74C}"/>
              </a:ext>
            </a:extLst>
          </p:cNvPr>
          <p:cNvGrpSpPr/>
          <p:nvPr/>
        </p:nvGrpSpPr>
        <p:grpSpPr>
          <a:xfrm>
            <a:off x="366833" y="3279944"/>
            <a:ext cx="243478" cy="752858"/>
            <a:chOff x="827778" y="1767374"/>
            <a:chExt cx="311369" cy="868951"/>
          </a:xfrm>
        </p:grpSpPr>
        <p:sp>
          <p:nvSpPr>
            <p:cNvPr id="315" name="Rounded Rectangle 314">
              <a:extLst>
                <a:ext uri="{FF2B5EF4-FFF2-40B4-BE49-F238E27FC236}">
                  <a16:creationId xmlns:a16="http://schemas.microsoft.com/office/drawing/2014/main" id="{5F7661EB-4D35-504B-9195-47CEA490F2E1}"/>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8689C1FA-47E5-7943-B2BE-9C39B27B75C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0C1D6305-2CB9-2449-B0B6-4155BBCA716C}"/>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0F72108-7BDB-454A-8FB1-15286C206B2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9" name="Content Placeholder 2">
            <a:extLst>
              <a:ext uri="{FF2B5EF4-FFF2-40B4-BE49-F238E27FC236}">
                <a16:creationId xmlns:a16="http://schemas.microsoft.com/office/drawing/2014/main" id="{9C96DE3E-33D4-3641-8EA7-4B16FD3DC037}"/>
              </a:ext>
            </a:extLst>
          </p:cNvPr>
          <p:cNvSpPr txBox="1">
            <a:spLocks/>
          </p:cNvSpPr>
          <p:nvPr/>
        </p:nvSpPr>
        <p:spPr>
          <a:xfrm>
            <a:off x="578940" y="291916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1B</a:t>
            </a:r>
          </a:p>
        </p:txBody>
      </p:sp>
      <p:sp>
        <p:nvSpPr>
          <p:cNvPr id="320" name="Content Placeholder 2">
            <a:extLst>
              <a:ext uri="{FF2B5EF4-FFF2-40B4-BE49-F238E27FC236}">
                <a16:creationId xmlns:a16="http://schemas.microsoft.com/office/drawing/2014/main" id="{851765C1-0940-4249-917F-F2EA2833926B}"/>
              </a:ext>
            </a:extLst>
          </p:cNvPr>
          <p:cNvSpPr txBox="1">
            <a:spLocks/>
          </p:cNvSpPr>
          <p:nvPr/>
        </p:nvSpPr>
        <p:spPr>
          <a:xfrm>
            <a:off x="865559" y="293461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1C</a:t>
            </a:r>
          </a:p>
        </p:txBody>
      </p:sp>
      <p:sp>
        <p:nvSpPr>
          <p:cNvPr id="354" name="Content Placeholder 2">
            <a:extLst>
              <a:ext uri="{FF2B5EF4-FFF2-40B4-BE49-F238E27FC236}">
                <a16:creationId xmlns:a16="http://schemas.microsoft.com/office/drawing/2014/main" id="{12DC0130-F3E4-8842-A45D-F39B581FDB91}"/>
              </a:ext>
            </a:extLst>
          </p:cNvPr>
          <p:cNvSpPr txBox="1">
            <a:spLocks/>
          </p:cNvSpPr>
          <p:nvPr/>
        </p:nvSpPr>
        <p:spPr>
          <a:xfrm>
            <a:off x="1896902" y="2949899"/>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2A</a:t>
            </a:r>
          </a:p>
        </p:txBody>
      </p:sp>
      <p:grpSp>
        <p:nvGrpSpPr>
          <p:cNvPr id="355" name="Group 354">
            <a:extLst>
              <a:ext uri="{FF2B5EF4-FFF2-40B4-BE49-F238E27FC236}">
                <a16:creationId xmlns:a16="http://schemas.microsoft.com/office/drawing/2014/main" id="{F141A42D-C13D-1D4D-B9E4-B3750EEE9C0B}"/>
              </a:ext>
            </a:extLst>
          </p:cNvPr>
          <p:cNvGrpSpPr/>
          <p:nvPr/>
        </p:nvGrpSpPr>
        <p:grpSpPr>
          <a:xfrm>
            <a:off x="2299883" y="3301011"/>
            <a:ext cx="243478" cy="752858"/>
            <a:chOff x="827778" y="1767374"/>
            <a:chExt cx="311369" cy="868951"/>
          </a:xfrm>
        </p:grpSpPr>
        <p:sp>
          <p:nvSpPr>
            <p:cNvPr id="356" name="Rounded Rectangle 355">
              <a:extLst>
                <a:ext uri="{FF2B5EF4-FFF2-40B4-BE49-F238E27FC236}">
                  <a16:creationId xmlns:a16="http://schemas.microsoft.com/office/drawing/2014/main" id="{510F5551-BF6D-8146-933D-7B5297DC89D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596EE33C-7448-ED44-A642-8068519B73F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D8436827-2622-8548-861C-3704E693AAB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906BF47-3B87-7D44-9585-005C41895A3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 name="Group 359">
            <a:extLst>
              <a:ext uri="{FF2B5EF4-FFF2-40B4-BE49-F238E27FC236}">
                <a16:creationId xmlns:a16="http://schemas.microsoft.com/office/drawing/2014/main" id="{39427B97-6D34-644A-A26D-9F89CEA11409}"/>
              </a:ext>
            </a:extLst>
          </p:cNvPr>
          <p:cNvGrpSpPr/>
          <p:nvPr/>
        </p:nvGrpSpPr>
        <p:grpSpPr>
          <a:xfrm>
            <a:off x="2586123" y="3301780"/>
            <a:ext cx="243478" cy="752858"/>
            <a:chOff x="827778" y="1767374"/>
            <a:chExt cx="311369" cy="868951"/>
          </a:xfrm>
        </p:grpSpPr>
        <p:sp>
          <p:nvSpPr>
            <p:cNvPr id="361" name="Rounded Rectangle 360">
              <a:extLst>
                <a:ext uri="{FF2B5EF4-FFF2-40B4-BE49-F238E27FC236}">
                  <a16:creationId xmlns:a16="http://schemas.microsoft.com/office/drawing/2014/main" id="{E8185C57-FB0C-214C-AEFF-222FE301C12D}"/>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E3EE9F0B-B43F-EC4A-8586-AF5B7DFB6BD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0F6511DB-E8C9-9E4B-964B-3022F47ADD0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6B58841D-48C9-024D-A693-9D9EAEB46BC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5" name="Group 364">
            <a:extLst>
              <a:ext uri="{FF2B5EF4-FFF2-40B4-BE49-F238E27FC236}">
                <a16:creationId xmlns:a16="http://schemas.microsoft.com/office/drawing/2014/main" id="{125FCBA0-9A44-5D4F-8800-4F1A39FF8484}"/>
              </a:ext>
            </a:extLst>
          </p:cNvPr>
          <p:cNvGrpSpPr/>
          <p:nvPr/>
        </p:nvGrpSpPr>
        <p:grpSpPr>
          <a:xfrm>
            <a:off x="2002604" y="3312330"/>
            <a:ext cx="243478" cy="752858"/>
            <a:chOff x="827778" y="1767374"/>
            <a:chExt cx="311369" cy="868951"/>
          </a:xfrm>
        </p:grpSpPr>
        <p:sp>
          <p:nvSpPr>
            <p:cNvPr id="366" name="Rounded Rectangle 365">
              <a:extLst>
                <a:ext uri="{FF2B5EF4-FFF2-40B4-BE49-F238E27FC236}">
                  <a16:creationId xmlns:a16="http://schemas.microsoft.com/office/drawing/2014/main" id="{A43B8F36-70BD-2047-BA34-51F8317BB6D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77D2F861-6A83-BC4F-8BE0-18C649BE14D5}"/>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11A5724-A0E5-1945-A326-97F1D511F2B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94582C4-C29B-DD4B-8BE6-3CFFB49E437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Content Placeholder 2">
            <a:extLst>
              <a:ext uri="{FF2B5EF4-FFF2-40B4-BE49-F238E27FC236}">
                <a16:creationId xmlns:a16="http://schemas.microsoft.com/office/drawing/2014/main" id="{99779FE8-4037-DC4C-9B4D-5DCAF6B0A8F5}"/>
              </a:ext>
            </a:extLst>
          </p:cNvPr>
          <p:cNvSpPr txBox="1">
            <a:spLocks/>
          </p:cNvSpPr>
          <p:nvPr/>
        </p:nvSpPr>
        <p:spPr>
          <a:xfrm>
            <a:off x="2214711" y="295155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2B</a:t>
            </a:r>
          </a:p>
        </p:txBody>
      </p:sp>
      <p:sp>
        <p:nvSpPr>
          <p:cNvPr id="371" name="Content Placeholder 2">
            <a:extLst>
              <a:ext uri="{FF2B5EF4-FFF2-40B4-BE49-F238E27FC236}">
                <a16:creationId xmlns:a16="http://schemas.microsoft.com/office/drawing/2014/main" id="{ED71CFEB-A61C-C54D-A37D-AC1A819B711F}"/>
              </a:ext>
            </a:extLst>
          </p:cNvPr>
          <p:cNvSpPr txBox="1">
            <a:spLocks/>
          </p:cNvSpPr>
          <p:nvPr/>
        </p:nvSpPr>
        <p:spPr>
          <a:xfrm>
            <a:off x="2501330" y="2967002"/>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2C</a:t>
            </a:r>
          </a:p>
        </p:txBody>
      </p:sp>
      <p:sp>
        <p:nvSpPr>
          <p:cNvPr id="372" name="Content Placeholder 2">
            <a:extLst>
              <a:ext uri="{FF2B5EF4-FFF2-40B4-BE49-F238E27FC236}">
                <a16:creationId xmlns:a16="http://schemas.microsoft.com/office/drawing/2014/main" id="{8F8A0588-A021-5449-A090-574256B08540}"/>
              </a:ext>
            </a:extLst>
          </p:cNvPr>
          <p:cNvSpPr txBox="1">
            <a:spLocks/>
          </p:cNvSpPr>
          <p:nvPr/>
        </p:nvSpPr>
        <p:spPr>
          <a:xfrm>
            <a:off x="3462746" y="2932782"/>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3A</a:t>
            </a:r>
          </a:p>
        </p:txBody>
      </p:sp>
      <p:grpSp>
        <p:nvGrpSpPr>
          <p:cNvPr id="373" name="Group 372">
            <a:extLst>
              <a:ext uri="{FF2B5EF4-FFF2-40B4-BE49-F238E27FC236}">
                <a16:creationId xmlns:a16="http://schemas.microsoft.com/office/drawing/2014/main" id="{108E8A61-569B-794D-818E-60E1C784C537}"/>
              </a:ext>
            </a:extLst>
          </p:cNvPr>
          <p:cNvGrpSpPr/>
          <p:nvPr/>
        </p:nvGrpSpPr>
        <p:grpSpPr>
          <a:xfrm>
            <a:off x="3865727" y="3283894"/>
            <a:ext cx="243478" cy="752858"/>
            <a:chOff x="827778" y="1767374"/>
            <a:chExt cx="311369" cy="868951"/>
          </a:xfrm>
        </p:grpSpPr>
        <p:sp>
          <p:nvSpPr>
            <p:cNvPr id="374" name="Rounded Rectangle 373">
              <a:extLst>
                <a:ext uri="{FF2B5EF4-FFF2-40B4-BE49-F238E27FC236}">
                  <a16:creationId xmlns:a16="http://schemas.microsoft.com/office/drawing/2014/main" id="{7025D039-9665-2F4F-898B-F6A72A21A87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2201EC3C-4648-AC4F-9EA6-BAFC445FA11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F66FFF4-6A3B-594B-BA7E-FB1F758BA48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F9285795-65E9-F845-9450-8810D0C9ABF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43C6803C-6E51-9C44-915B-D02D83731105}"/>
              </a:ext>
            </a:extLst>
          </p:cNvPr>
          <p:cNvGrpSpPr/>
          <p:nvPr/>
        </p:nvGrpSpPr>
        <p:grpSpPr>
          <a:xfrm>
            <a:off x="4151967" y="3284663"/>
            <a:ext cx="243478" cy="752858"/>
            <a:chOff x="827778" y="1767374"/>
            <a:chExt cx="311369" cy="868951"/>
          </a:xfrm>
        </p:grpSpPr>
        <p:sp>
          <p:nvSpPr>
            <p:cNvPr id="379" name="Rounded Rectangle 378">
              <a:extLst>
                <a:ext uri="{FF2B5EF4-FFF2-40B4-BE49-F238E27FC236}">
                  <a16:creationId xmlns:a16="http://schemas.microsoft.com/office/drawing/2014/main" id="{81C3E5C6-6866-484B-951D-926F3A4E55A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8AF38E02-7CAA-9146-B0BC-3ADD73EE928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1637E52-2B05-D947-84A2-345C1AC179C5}"/>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FBB771E-CDF8-5647-9F60-59DA021FE52D}"/>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7C55BDAD-BABC-E74F-973D-59029E1AFEF0}"/>
              </a:ext>
            </a:extLst>
          </p:cNvPr>
          <p:cNvGrpSpPr/>
          <p:nvPr/>
        </p:nvGrpSpPr>
        <p:grpSpPr>
          <a:xfrm>
            <a:off x="3568448" y="3295213"/>
            <a:ext cx="243478" cy="752858"/>
            <a:chOff x="827778" y="1767374"/>
            <a:chExt cx="311369" cy="868951"/>
          </a:xfrm>
        </p:grpSpPr>
        <p:sp>
          <p:nvSpPr>
            <p:cNvPr id="384" name="Rounded Rectangle 383">
              <a:extLst>
                <a:ext uri="{FF2B5EF4-FFF2-40B4-BE49-F238E27FC236}">
                  <a16:creationId xmlns:a16="http://schemas.microsoft.com/office/drawing/2014/main" id="{C37D879A-D055-984B-B956-2EC798C4904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BB3E708-5411-E648-9380-42B486CD5B7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317C372F-2031-8647-AC54-17FD8F05F91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86698A9-562D-664B-8152-05067B3096DE}"/>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8" name="Content Placeholder 2">
            <a:extLst>
              <a:ext uri="{FF2B5EF4-FFF2-40B4-BE49-F238E27FC236}">
                <a16:creationId xmlns:a16="http://schemas.microsoft.com/office/drawing/2014/main" id="{8566747E-3717-394A-AB5A-CEA4753F668A}"/>
              </a:ext>
            </a:extLst>
          </p:cNvPr>
          <p:cNvSpPr txBox="1">
            <a:spLocks/>
          </p:cNvSpPr>
          <p:nvPr/>
        </p:nvSpPr>
        <p:spPr>
          <a:xfrm>
            <a:off x="3780555" y="293443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3B</a:t>
            </a:r>
          </a:p>
        </p:txBody>
      </p:sp>
      <p:sp>
        <p:nvSpPr>
          <p:cNvPr id="389" name="Content Placeholder 2">
            <a:extLst>
              <a:ext uri="{FF2B5EF4-FFF2-40B4-BE49-F238E27FC236}">
                <a16:creationId xmlns:a16="http://schemas.microsoft.com/office/drawing/2014/main" id="{5FD58FA3-D101-1943-A49D-4F2A62B752EE}"/>
              </a:ext>
            </a:extLst>
          </p:cNvPr>
          <p:cNvSpPr txBox="1">
            <a:spLocks/>
          </p:cNvSpPr>
          <p:nvPr/>
        </p:nvSpPr>
        <p:spPr>
          <a:xfrm>
            <a:off x="4067174" y="2949885"/>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3C</a:t>
            </a:r>
          </a:p>
        </p:txBody>
      </p:sp>
      <p:sp>
        <p:nvSpPr>
          <p:cNvPr id="390" name="Content Placeholder 2">
            <a:extLst>
              <a:ext uri="{FF2B5EF4-FFF2-40B4-BE49-F238E27FC236}">
                <a16:creationId xmlns:a16="http://schemas.microsoft.com/office/drawing/2014/main" id="{72B0E0CF-39F8-2C43-9AD9-19E3D593F438}"/>
              </a:ext>
            </a:extLst>
          </p:cNvPr>
          <p:cNvSpPr txBox="1">
            <a:spLocks/>
          </p:cNvSpPr>
          <p:nvPr/>
        </p:nvSpPr>
        <p:spPr>
          <a:xfrm>
            <a:off x="5158750" y="289168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4A</a:t>
            </a:r>
          </a:p>
        </p:txBody>
      </p:sp>
      <p:grpSp>
        <p:nvGrpSpPr>
          <p:cNvPr id="391" name="Group 390">
            <a:extLst>
              <a:ext uri="{FF2B5EF4-FFF2-40B4-BE49-F238E27FC236}">
                <a16:creationId xmlns:a16="http://schemas.microsoft.com/office/drawing/2014/main" id="{401A20B3-4D4E-2C4A-BE9A-F48F048B82CC}"/>
              </a:ext>
            </a:extLst>
          </p:cNvPr>
          <p:cNvGrpSpPr/>
          <p:nvPr/>
        </p:nvGrpSpPr>
        <p:grpSpPr>
          <a:xfrm>
            <a:off x="5561731" y="3242799"/>
            <a:ext cx="243478" cy="752858"/>
            <a:chOff x="827778" y="1767374"/>
            <a:chExt cx="311369" cy="868951"/>
          </a:xfrm>
        </p:grpSpPr>
        <p:sp>
          <p:nvSpPr>
            <p:cNvPr id="392" name="Rounded Rectangle 391">
              <a:extLst>
                <a:ext uri="{FF2B5EF4-FFF2-40B4-BE49-F238E27FC236}">
                  <a16:creationId xmlns:a16="http://schemas.microsoft.com/office/drawing/2014/main" id="{DDA8392A-AD85-3349-9F92-899EF0B6E0BD}"/>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5431E002-5087-FF43-8CBD-13DAF0DE804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BDBB098-494F-E342-A481-786FCC2F7505}"/>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57BB421A-3A8B-7345-9804-E26B4D701ECA}"/>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6" name="Group 395">
            <a:extLst>
              <a:ext uri="{FF2B5EF4-FFF2-40B4-BE49-F238E27FC236}">
                <a16:creationId xmlns:a16="http://schemas.microsoft.com/office/drawing/2014/main" id="{84C3E5D7-E50F-9149-95F9-90F11992C52F}"/>
              </a:ext>
            </a:extLst>
          </p:cNvPr>
          <p:cNvGrpSpPr/>
          <p:nvPr/>
        </p:nvGrpSpPr>
        <p:grpSpPr>
          <a:xfrm>
            <a:off x="5847971" y="3243568"/>
            <a:ext cx="243478" cy="752858"/>
            <a:chOff x="827778" y="1767374"/>
            <a:chExt cx="311369" cy="868951"/>
          </a:xfrm>
        </p:grpSpPr>
        <p:sp>
          <p:nvSpPr>
            <p:cNvPr id="397" name="Rounded Rectangle 396">
              <a:extLst>
                <a:ext uri="{FF2B5EF4-FFF2-40B4-BE49-F238E27FC236}">
                  <a16:creationId xmlns:a16="http://schemas.microsoft.com/office/drawing/2014/main" id="{230A7FB2-3C0B-6C41-8C6B-E7EE513BAC2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F12D0FC0-2E78-024D-914D-5569EDF6E80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52904A10-EAC3-294C-8E7A-A155A7761CD8}"/>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55178177-0C71-EB45-AC42-AC503741B4A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B8A117F5-B859-1143-A5F5-50DB2F37D236}"/>
              </a:ext>
            </a:extLst>
          </p:cNvPr>
          <p:cNvGrpSpPr/>
          <p:nvPr/>
        </p:nvGrpSpPr>
        <p:grpSpPr>
          <a:xfrm>
            <a:off x="5264452" y="3254118"/>
            <a:ext cx="243478" cy="752858"/>
            <a:chOff x="827778" y="1767374"/>
            <a:chExt cx="311369" cy="868951"/>
          </a:xfrm>
        </p:grpSpPr>
        <p:sp>
          <p:nvSpPr>
            <p:cNvPr id="402" name="Rounded Rectangle 401">
              <a:extLst>
                <a:ext uri="{FF2B5EF4-FFF2-40B4-BE49-F238E27FC236}">
                  <a16:creationId xmlns:a16="http://schemas.microsoft.com/office/drawing/2014/main" id="{697A994D-67C2-DA47-9C60-166271FFF6B5}"/>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48D9B836-640B-7942-A279-EA20ED9AF5A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1FA91BF5-5617-DD40-9A70-2BA79A13057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7E0CC905-1A83-B047-9E3A-1C166BF6F60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6" name="Content Placeholder 2">
            <a:extLst>
              <a:ext uri="{FF2B5EF4-FFF2-40B4-BE49-F238E27FC236}">
                <a16:creationId xmlns:a16="http://schemas.microsoft.com/office/drawing/2014/main" id="{3ABA38A6-7EE4-C249-835B-AEB36E2A6BF4}"/>
              </a:ext>
            </a:extLst>
          </p:cNvPr>
          <p:cNvSpPr txBox="1">
            <a:spLocks/>
          </p:cNvSpPr>
          <p:nvPr/>
        </p:nvSpPr>
        <p:spPr>
          <a:xfrm>
            <a:off x="5476559" y="289334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4B</a:t>
            </a:r>
          </a:p>
        </p:txBody>
      </p:sp>
      <p:sp>
        <p:nvSpPr>
          <p:cNvPr id="407" name="Content Placeholder 2">
            <a:extLst>
              <a:ext uri="{FF2B5EF4-FFF2-40B4-BE49-F238E27FC236}">
                <a16:creationId xmlns:a16="http://schemas.microsoft.com/office/drawing/2014/main" id="{B2654A63-B964-9C40-A759-78E86337D45D}"/>
              </a:ext>
            </a:extLst>
          </p:cNvPr>
          <p:cNvSpPr txBox="1">
            <a:spLocks/>
          </p:cNvSpPr>
          <p:nvPr/>
        </p:nvSpPr>
        <p:spPr>
          <a:xfrm>
            <a:off x="5763178" y="290879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4C</a:t>
            </a:r>
          </a:p>
        </p:txBody>
      </p:sp>
      <p:sp>
        <p:nvSpPr>
          <p:cNvPr id="408" name="Rectangle 407">
            <a:extLst>
              <a:ext uri="{FF2B5EF4-FFF2-40B4-BE49-F238E27FC236}">
                <a16:creationId xmlns:a16="http://schemas.microsoft.com/office/drawing/2014/main" id="{CB498D02-E78E-4E4E-82F9-F0F86CA2976A}"/>
              </a:ext>
            </a:extLst>
          </p:cNvPr>
          <p:cNvSpPr/>
          <p:nvPr/>
        </p:nvSpPr>
        <p:spPr>
          <a:xfrm>
            <a:off x="7980420" y="885131"/>
            <a:ext cx="3756456" cy="2246769"/>
          </a:xfrm>
          <a:prstGeom prst="rect">
            <a:avLst/>
          </a:prstGeom>
        </p:spPr>
        <p:txBody>
          <a:bodyPr wrap="square">
            <a:spAutoFit/>
          </a:bodyPr>
          <a:lstStyle/>
          <a:p>
            <a:r>
              <a:rPr lang="en-US" sz="2000" dirty="0">
                <a:latin typeface="Avenir Medium" panose="02000503020000020003" pitchFamily="2" charset="0"/>
              </a:rPr>
              <a:t>The </a:t>
            </a:r>
            <a:r>
              <a:rPr lang="en-US" sz="2000" dirty="0">
                <a:solidFill>
                  <a:srgbClr val="C00000"/>
                </a:solidFill>
                <a:latin typeface="Avenir Medium" panose="02000503020000020003" pitchFamily="2" charset="0"/>
              </a:rPr>
              <a:t>Attention Head </a:t>
            </a:r>
            <a:r>
              <a:rPr lang="en-US" sz="2000" dirty="0">
                <a:latin typeface="Avenir Medium" panose="02000503020000020003" pitchFamily="2" charset="0"/>
              </a:rPr>
              <a:t>produces our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latin typeface="Avenir Medium" panose="02000503020000020003" pitchFamily="2" charset="0"/>
              </a:rPr>
              <a:t> vectors. Why rely on this </a:t>
            </a:r>
            <a:r>
              <a:rPr lang="en-US" sz="2000" u="sng" dirty="0">
                <a:latin typeface="Avenir Medium" panose="02000503020000020003" pitchFamily="2" charset="0"/>
              </a:rPr>
              <a:t>single</a:t>
            </a:r>
            <a:r>
              <a:rPr lang="en-US" sz="2000" dirty="0">
                <a:latin typeface="Avenir Medium" panose="02000503020000020003" pitchFamily="2" charset="0"/>
              </a:rPr>
              <a:t> attention mechanism? We could simultaneously use </a:t>
            </a:r>
            <a:r>
              <a:rPr lang="en-US" sz="2000" dirty="0">
                <a:highlight>
                  <a:srgbClr val="FFFF00"/>
                </a:highlight>
                <a:latin typeface="Avenir Medium" panose="02000503020000020003" pitchFamily="2" charset="0"/>
              </a:rPr>
              <a:t>multiple heads</a:t>
            </a:r>
            <a:r>
              <a:rPr lang="en-US" sz="2000" dirty="0">
                <a:latin typeface="Avenir Medium" panose="02000503020000020003" pitchFamily="2" charset="0"/>
              </a:rPr>
              <a:t> and combine them into our same, single FFNN.</a:t>
            </a:r>
            <a:endParaRPr lang="en-US" sz="2000" b="1" dirty="0">
              <a:solidFill>
                <a:srgbClr val="C00000"/>
              </a:solidFill>
            </a:endParaRPr>
          </a:p>
        </p:txBody>
      </p:sp>
      <p:sp>
        <p:nvSpPr>
          <p:cNvPr id="410" name="Title 1">
            <a:extLst>
              <a:ext uri="{FF2B5EF4-FFF2-40B4-BE49-F238E27FC236}">
                <a16:creationId xmlns:a16="http://schemas.microsoft.com/office/drawing/2014/main" id="{A64804F3-FD51-B442-BAB5-B2609FC7F486}"/>
              </a:ext>
            </a:extLst>
          </p:cNvPr>
          <p:cNvSpPr>
            <a:spLocks noGrp="1"/>
          </p:cNvSpPr>
          <p:nvPr>
            <p:ph type="title"/>
          </p:nvPr>
        </p:nvSpPr>
        <p:spPr>
          <a:xfrm>
            <a:off x="838201" y="276262"/>
            <a:ext cx="8826500" cy="625438"/>
          </a:xfrm>
        </p:spPr>
        <p:txBody>
          <a:bodyPr/>
          <a:lstStyle/>
          <a:p>
            <a:r>
              <a:rPr lang="en-US" dirty="0"/>
              <a:t>Transformer Encoder</a:t>
            </a:r>
            <a:endParaRPr lang="en-US" dirty="0">
              <a:solidFill>
                <a:srgbClr val="7030A0"/>
              </a:solidFill>
            </a:endParaRPr>
          </a:p>
        </p:txBody>
      </p:sp>
    </p:spTree>
    <p:extLst>
      <p:ext uri="{BB962C8B-B14F-4D97-AF65-F5344CB8AC3E}">
        <p14:creationId xmlns:p14="http://schemas.microsoft.com/office/powerpoint/2010/main" val="412484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8</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2367433"/>
            <a:ext cx="5018315" cy="409867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6187406" y="1566973"/>
            <a:ext cx="5018315" cy="365125"/>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rot="10800000">
            <a:off x="3031434" y="2346914"/>
            <a:ext cx="7104358" cy="3595893"/>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7399" h="6686564">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1672035" y="5911868"/>
                </a:lnTo>
                <a:lnTo>
                  <a:pt x="1379252" y="5894227"/>
                </a:lnTo>
                <a:lnTo>
                  <a:pt x="1229621" y="6686564"/>
                </a:lnTo>
                <a:lnTo>
                  <a:pt x="1223239" y="66519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BE44EAE-C5A2-BC4B-B9BC-A88E1E34BA46}"/>
              </a:ext>
            </a:extLst>
          </p:cNvPr>
          <p:cNvPicPr>
            <a:picLocks noChangeAspect="1"/>
          </p:cNvPicPr>
          <p:nvPr/>
        </p:nvPicPr>
        <p:blipFill>
          <a:blip r:embed="rId3"/>
          <a:stretch>
            <a:fillRect/>
          </a:stretch>
        </p:blipFill>
        <p:spPr>
          <a:xfrm>
            <a:off x="3396978" y="3463671"/>
            <a:ext cx="1600910" cy="1644268"/>
          </a:xfrm>
          <a:prstGeom prst="rect">
            <a:avLst/>
          </a:prstGeom>
        </p:spPr>
      </p:pic>
      <p:sp>
        <p:nvSpPr>
          <p:cNvPr id="20" name="Right Arrow 19">
            <a:extLst>
              <a:ext uri="{FF2B5EF4-FFF2-40B4-BE49-F238E27FC236}">
                <a16:creationId xmlns:a16="http://schemas.microsoft.com/office/drawing/2014/main" id="{E6EE126A-6113-DF43-A17D-7DFDE2CCFD9C}"/>
              </a:ext>
            </a:extLst>
          </p:cNvPr>
          <p:cNvSpPr/>
          <p:nvPr/>
        </p:nvSpPr>
        <p:spPr>
          <a:xfrm>
            <a:off x="5247424" y="4109449"/>
            <a:ext cx="567437"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8D58DA-3F48-AB40-8308-617ABE6DA844}"/>
              </a:ext>
            </a:extLst>
          </p:cNvPr>
          <p:cNvSpPr/>
          <p:nvPr/>
        </p:nvSpPr>
        <p:spPr>
          <a:xfrm>
            <a:off x="6238010" y="4688587"/>
            <a:ext cx="764953" cy="369332"/>
          </a:xfrm>
          <a:prstGeom prst="rect">
            <a:avLst/>
          </a:prstGeom>
        </p:spPr>
        <p:txBody>
          <a:bodyPr wrap="none">
            <a:spAutoFit/>
          </a:bodyPr>
          <a:lstStyle/>
          <a:p>
            <a:r>
              <a:rPr lang="en-US" dirty="0"/>
              <a:t>sports</a:t>
            </a:r>
          </a:p>
        </p:txBody>
      </p:sp>
      <p:sp>
        <p:nvSpPr>
          <p:cNvPr id="21" name="Rectangle 20">
            <a:extLst>
              <a:ext uri="{FF2B5EF4-FFF2-40B4-BE49-F238E27FC236}">
                <a16:creationId xmlns:a16="http://schemas.microsoft.com/office/drawing/2014/main" id="{BCB0DD8F-EB27-B043-92C1-30FBE01A0936}"/>
              </a:ext>
            </a:extLst>
          </p:cNvPr>
          <p:cNvSpPr/>
          <p:nvPr/>
        </p:nvSpPr>
        <p:spPr>
          <a:xfrm>
            <a:off x="7013423" y="4675833"/>
            <a:ext cx="673582" cy="369332"/>
          </a:xfrm>
          <a:prstGeom prst="rect">
            <a:avLst/>
          </a:prstGeom>
        </p:spPr>
        <p:txBody>
          <a:bodyPr wrap="none">
            <a:spAutoFit/>
          </a:bodyPr>
          <a:lstStyle/>
          <a:p>
            <a:r>
              <a:rPr lang="en-US" dirty="0"/>
              <a:t>news</a:t>
            </a:r>
          </a:p>
        </p:txBody>
      </p:sp>
      <p:sp>
        <p:nvSpPr>
          <p:cNvPr id="28" name="Rectangle 27">
            <a:extLst>
              <a:ext uri="{FF2B5EF4-FFF2-40B4-BE49-F238E27FC236}">
                <a16:creationId xmlns:a16="http://schemas.microsoft.com/office/drawing/2014/main" id="{615AA708-A506-4545-B996-B5D17DD7B5B4}"/>
              </a:ext>
            </a:extLst>
          </p:cNvPr>
          <p:cNvSpPr/>
          <p:nvPr/>
        </p:nvSpPr>
        <p:spPr>
          <a:xfrm>
            <a:off x="7676968" y="4660956"/>
            <a:ext cx="851515" cy="369332"/>
          </a:xfrm>
          <a:prstGeom prst="rect">
            <a:avLst/>
          </a:prstGeom>
        </p:spPr>
        <p:txBody>
          <a:bodyPr wrap="none">
            <a:spAutoFit/>
          </a:bodyPr>
          <a:lstStyle/>
          <a:p>
            <a:r>
              <a:rPr lang="en-US" dirty="0"/>
              <a:t>politics</a:t>
            </a:r>
          </a:p>
        </p:txBody>
      </p:sp>
      <p:sp>
        <p:nvSpPr>
          <p:cNvPr id="29" name="Rectangle 28">
            <a:extLst>
              <a:ext uri="{FF2B5EF4-FFF2-40B4-BE49-F238E27FC236}">
                <a16:creationId xmlns:a16="http://schemas.microsoft.com/office/drawing/2014/main" id="{0D6C8FED-542E-924B-81CA-7537F2379B22}"/>
              </a:ext>
            </a:extLst>
          </p:cNvPr>
          <p:cNvSpPr/>
          <p:nvPr/>
        </p:nvSpPr>
        <p:spPr>
          <a:xfrm>
            <a:off x="8476631" y="4675833"/>
            <a:ext cx="869469" cy="369332"/>
          </a:xfrm>
          <a:prstGeom prst="rect">
            <a:avLst/>
          </a:prstGeom>
        </p:spPr>
        <p:txBody>
          <a:bodyPr wrap="none">
            <a:spAutoFit/>
          </a:bodyPr>
          <a:lstStyle/>
          <a:p>
            <a:r>
              <a:rPr lang="en-US" dirty="0"/>
              <a:t>fashion</a:t>
            </a:r>
          </a:p>
        </p:txBody>
      </p:sp>
      <p:sp>
        <p:nvSpPr>
          <p:cNvPr id="5" name="Rectangle 4">
            <a:extLst>
              <a:ext uri="{FF2B5EF4-FFF2-40B4-BE49-F238E27FC236}">
                <a16:creationId xmlns:a16="http://schemas.microsoft.com/office/drawing/2014/main" id="{2D2FEFBE-173E-0949-B91A-1742F3954F79}"/>
              </a:ext>
            </a:extLst>
          </p:cNvPr>
          <p:cNvSpPr/>
          <p:nvPr/>
        </p:nvSpPr>
        <p:spPr>
          <a:xfrm>
            <a:off x="6501583" y="3356544"/>
            <a:ext cx="265044" cy="132934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B7B7C6B-070F-5E45-B01F-9B2A8B16DA82}"/>
              </a:ext>
            </a:extLst>
          </p:cNvPr>
          <p:cNvSpPr/>
          <p:nvPr/>
        </p:nvSpPr>
        <p:spPr>
          <a:xfrm>
            <a:off x="7198408" y="3982592"/>
            <a:ext cx="265044" cy="682982"/>
          </a:xfrm>
          <a:prstGeom prst="rect">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355A81-8074-C04F-BEAA-E8C70BC15A0D}"/>
              </a:ext>
            </a:extLst>
          </p:cNvPr>
          <p:cNvSpPr/>
          <p:nvPr/>
        </p:nvSpPr>
        <p:spPr>
          <a:xfrm>
            <a:off x="7935696" y="3577391"/>
            <a:ext cx="265044" cy="1108499"/>
          </a:xfrm>
          <a:prstGeom prst="rect">
            <a:avLst/>
          </a:prstGeom>
          <a:solidFill>
            <a:srgbClr val="388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903F62C-F2AB-8144-B1EF-626C10600204}"/>
              </a:ext>
            </a:extLst>
          </p:cNvPr>
          <p:cNvSpPr/>
          <p:nvPr/>
        </p:nvSpPr>
        <p:spPr>
          <a:xfrm>
            <a:off x="8796053" y="4306501"/>
            <a:ext cx="265044" cy="369332"/>
          </a:xfrm>
          <a:prstGeom prst="rect">
            <a:avLst/>
          </a:prstGeom>
          <a:solidFill>
            <a:srgbClr val="957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6817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90005" y="2335709"/>
            <a:ext cx="6932336" cy="3329705"/>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grpSp>
        <p:nvGrpSpPr>
          <p:cNvPr id="7" name="Group 6">
            <a:extLst>
              <a:ext uri="{FF2B5EF4-FFF2-40B4-BE49-F238E27FC236}">
                <a16:creationId xmlns:a16="http://schemas.microsoft.com/office/drawing/2014/main" id="{1C598FA0-65F5-4248-93D8-15678FDC5918}"/>
              </a:ext>
            </a:extLst>
          </p:cNvPr>
          <p:cNvGrpSpPr/>
          <p:nvPr/>
        </p:nvGrpSpPr>
        <p:grpSpPr>
          <a:xfrm>
            <a:off x="726250" y="4719596"/>
            <a:ext cx="1051031" cy="740493"/>
            <a:chOff x="946537" y="3988506"/>
            <a:chExt cx="1051031" cy="740493"/>
          </a:xfrm>
        </p:grpSpPr>
        <p:grpSp>
          <p:nvGrpSpPr>
            <p:cNvPr id="86" name="Group 85">
              <a:extLst>
                <a:ext uri="{FF2B5EF4-FFF2-40B4-BE49-F238E27FC236}">
                  <a16:creationId xmlns:a16="http://schemas.microsoft.com/office/drawing/2014/main" id="{E63FE6FB-0ECF-D643-BE58-2F50437AE449}"/>
                </a:ext>
              </a:extLst>
            </p:cNvPr>
            <p:cNvGrpSpPr/>
            <p:nvPr/>
          </p:nvGrpSpPr>
          <p:grpSpPr>
            <a:xfrm rot="16200000">
              <a:off x="664737" y="4273546"/>
              <a:ext cx="737253" cy="173653"/>
              <a:chOff x="2297660" y="4140835"/>
              <a:chExt cx="1364224" cy="311369"/>
            </a:xfrm>
          </p:grpSpPr>
          <p:sp>
            <p:nvSpPr>
              <p:cNvPr id="87" name="Rounded Rectangle 86">
                <a:extLst>
                  <a:ext uri="{FF2B5EF4-FFF2-40B4-BE49-F238E27FC236}">
                    <a16:creationId xmlns:a16="http://schemas.microsoft.com/office/drawing/2014/main" id="{DEF8373A-3B15-7D4D-A873-DBAC472C1CA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E910EA5-B0F7-4441-AD9C-9E997C22AEAF}"/>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F8F8A2F-FDBD-6D47-9DA9-209B44A7B973}"/>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12B986C-6096-F14E-B324-55639E35ECF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3930F2F4-8B82-D54E-9DEB-1AB003271301}"/>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A97DD1D-FDC6-C748-B0DB-E5165D474331}"/>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8B73A2D-C973-8743-89EB-F8F99F4FA787}"/>
                </a:ext>
              </a:extLst>
            </p:cNvPr>
            <p:cNvGrpSpPr/>
            <p:nvPr/>
          </p:nvGrpSpPr>
          <p:grpSpPr>
            <a:xfrm>
              <a:off x="1218020" y="3993313"/>
              <a:ext cx="173654" cy="448665"/>
              <a:chOff x="1094892" y="3913966"/>
              <a:chExt cx="311369" cy="830216"/>
            </a:xfrm>
          </p:grpSpPr>
          <p:sp>
            <p:nvSpPr>
              <p:cNvPr id="65" name="Rounded Rectangle 64">
                <a:extLst>
                  <a:ext uri="{FF2B5EF4-FFF2-40B4-BE49-F238E27FC236}">
                    <a16:creationId xmlns:a16="http://schemas.microsoft.com/office/drawing/2014/main" id="{5EDF5381-AED0-D840-88EC-9DB7748EC1FF}"/>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DFBA774-D618-5F46-B57B-4BD56D9A75AA}"/>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8C68B01-8976-F54A-9F41-E9746CB3A7B1}"/>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FE64C21-ABC0-A944-A9B3-F799CCE3E35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A2D4451-BABD-464D-B2C5-7D6D6F3121CD}"/>
                </a:ext>
              </a:extLst>
            </p:cNvPr>
            <p:cNvGrpSpPr/>
            <p:nvPr/>
          </p:nvGrpSpPr>
          <p:grpSpPr>
            <a:xfrm>
              <a:off x="1512467" y="3988507"/>
              <a:ext cx="173654" cy="448665"/>
              <a:chOff x="1482035" y="3910729"/>
              <a:chExt cx="311369" cy="830216"/>
            </a:xfrm>
          </p:grpSpPr>
          <p:sp>
            <p:nvSpPr>
              <p:cNvPr id="72" name="Rounded Rectangle 71">
                <a:extLst>
                  <a:ext uri="{FF2B5EF4-FFF2-40B4-BE49-F238E27FC236}">
                    <a16:creationId xmlns:a16="http://schemas.microsoft.com/office/drawing/2014/main" id="{D358D3D0-B9AC-4649-B37F-DC4B1A6532D2}"/>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2D753C7-6190-0E45-8C5A-6A0E3CCAE0ED}"/>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07B5D4E-1ACF-C14E-88EB-15AC36096752}"/>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8B78474-1EAF-4E4C-8E73-2B80AE991C55}"/>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D23DCD4F-0535-BB45-8CB7-6B20ACF18B58}"/>
                </a:ext>
              </a:extLst>
            </p:cNvPr>
            <p:cNvGrpSpPr/>
            <p:nvPr/>
          </p:nvGrpSpPr>
          <p:grpSpPr>
            <a:xfrm>
              <a:off x="1823914" y="3988506"/>
              <a:ext cx="173654" cy="448665"/>
              <a:chOff x="1876708" y="3910729"/>
              <a:chExt cx="311369" cy="830216"/>
            </a:xfrm>
          </p:grpSpPr>
          <p:sp>
            <p:nvSpPr>
              <p:cNvPr id="76" name="Rounded Rectangle 75">
                <a:extLst>
                  <a:ext uri="{FF2B5EF4-FFF2-40B4-BE49-F238E27FC236}">
                    <a16:creationId xmlns:a16="http://schemas.microsoft.com/office/drawing/2014/main" id="{7ACF419C-022B-C743-8E19-84227760A269}"/>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7D09889-359B-E242-A4FA-8C731E5CADA9}"/>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A3E2CD6-7C87-9447-82EF-AC1DC571C7D4}"/>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7ABBAF-80F3-A649-A7C4-9D16AAA76788}"/>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2" name="Content Placeholder 2">
            <a:extLst>
              <a:ext uri="{FF2B5EF4-FFF2-40B4-BE49-F238E27FC236}">
                <a16:creationId xmlns:a16="http://schemas.microsoft.com/office/drawing/2014/main" id="{E3E10D2E-AC5C-D94C-9C33-821D06B62F84}"/>
              </a:ext>
            </a:extLst>
          </p:cNvPr>
          <p:cNvSpPr txBox="1">
            <a:spLocks/>
          </p:cNvSpPr>
          <p:nvPr/>
        </p:nvSpPr>
        <p:spPr>
          <a:xfrm>
            <a:off x="261131" y="291751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1A</a:t>
            </a:r>
          </a:p>
        </p:txBody>
      </p:sp>
      <p:grpSp>
        <p:nvGrpSpPr>
          <p:cNvPr id="213" name="Group 212">
            <a:extLst>
              <a:ext uri="{FF2B5EF4-FFF2-40B4-BE49-F238E27FC236}">
                <a16:creationId xmlns:a16="http://schemas.microsoft.com/office/drawing/2014/main" id="{81C48B18-AA6B-8B4B-B1B6-1D1C046C359F}"/>
              </a:ext>
            </a:extLst>
          </p:cNvPr>
          <p:cNvGrpSpPr/>
          <p:nvPr/>
        </p:nvGrpSpPr>
        <p:grpSpPr>
          <a:xfrm>
            <a:off x="664112" y="3268625"/>
            <a:ext cx="243478" cy="752858"/>
            <a:chOff x="827778" y="1767374"/>
            <a:chExt cx="311369" cy="868951"/>
          </a:xfrm>
        </p:grpSpPr>
        <p:sp>
          <p:nvSpPr>
            <p:cNvPr id="214" name="Rounded Rectangle 213">
              <a:extLst>
                <a:ext uri="{FF2B5EF4-FFF2-40B4-BE49-F238E27FC236}">
                  <a16:creationId xmlns:a16="http://schemas.microsoft.com/office/drawing/2014/main" id="{889177B4-E0BA-6541-837E-E8217398D974}"/>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026A057F-3C99-A04C-B912-A475DC199B9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AF4F7DC-D8C3-494A-A0CB-AD5DD3435E6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C9D9551-936E-D647-83A0-B112D7806E56}"/>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E25CA323-746B-CF41-B0E5-5739CA58120C}"/>
              </a:ext>
            </a:extLst>
          </p:cNvPr>
          <p:cNvGrpSpPr/>
          <p:nvPr/>
        </p:nvGrpSpPr>
        <p:grpSpPr>
          <a:xfrm>
            <a:off x="2311987" y="4734219"/>
            <a:ext cx="1051031" cy="740493"/>
            <a:chOff x="946537" y="3988506"/>
            <a:chExt cx="1051031" cy="740493"/>
          </a:xfrm>
        </p:grpSpPr>
        <p:grpSp>
          <p:nvGrpSpPr>
            <p:cNvPr id="146" name="Group 145">
              <a:extLst>
                <a:ext uri="{FF2B5EF4-FFF2-40B4-BE49-F238E27FC236}">
                  <a16:creationId xmlns:a16="http://schemas.microsoft.com/office/drawing/2014/main" id="{596CEECC-C24D-4C46-A0A7-94945580FEED}"/>
                </a:ext>
              </a:extLst>
            </p:cNvPr>
            <p:cNvGrpSpPr/>
            <p:nvPr/>
          </p:nvGrpSpPr>
          <p:grpSpPr>
            <a:xfrm rot="16200000">
              <a:off x="664737" y="4273546"/>
              <a:ext cx="737253" cy="173653"/>
              <a:chOff x="2297660" y="4140835"/>
              <a:chExt cx="1364224" cy="311369"/>
            </a:xfrm>
          </p:grpSpPr>
          <p:sp>
            <p:nvSpPr>
              <p:cNvPr id="221" name="Rounded Rectangle 220">
                <a:extLst>
                  <a:ext uri="{FF2B5EF4-FFF2-40B4-BE49-F238E27FC236}">
                    <a16:creationId xmlns:a16="http://schemas.microsoft.com/office/drawing/2014/main" id="{78758333-681A-2B43-B33D-30E2ECCE4A40}"/>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8C45FCF-24D8-BF4D-82A0-74B52CB0EEDE}"/>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181728DC-CE1D-F54F-98A5-20183D8922B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2F665D53-7FEF-234B-B28B-542FAEC4AA30}"/>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441EF21E-2568-E64F-9201-0250D4F11AD4}"/>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BD7964A0-EBA7-6E4A-B903-4ACD5957E44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152B1737-8058-4343-91EC-7CE7FB15F987}"/>
                </a:ext>
              </a:extLst>
            </p:cNvPr>
            <p:cNvGrpSpPr/>
            <p:nvPr/>
          </p:nvGrpSpPr>
          <p:grpSpPr>
            <a:xfrm>
              <a:off x="1218020" y="3993313"/>
              <a:ext cx="173654" cy="448665"/>
              <a:chOff x="1094892" y="3913966"/>
              <a:chExt cx="311369" cy="830216"/>
            </a:xfrm>
          </p:grpSpPr>
          <p:sp>
            <p:nvSpPr>
              <p:cNvPr id="208" name="Rounded Rectangle 207">
                <a:extLst>
                  <a:ext uri="{FF2B5EF4-FFF2-40B4-BE49-F238E27FC236}">
                    <a16:creationId xmlns:a16="http://schemas.microsoft.com/office/drawing/2014/main" id="{D90F15DA-F497-BF4A-BDDB-28B416F9E27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2E101B7D-92FD-B94E-9472-90E251A18694}"/>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56D39D9-7D9D-A44F-97CB-6D30207BF9B3}"/>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097F330-6F86-3742-A539-5AD02ED6CC34}"/>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F7EE08E-97C9-6741-89CE-FC3640C24CAA}"/>
                </a:ext>
              </a:extLst>
            </p:cNvPr>
            <p:cNvGrpSpPr/>
            <p:nvPr/>
          </p:nvGrpSpPr>
          <p:grpSpPr>
            <a:xfrm>
              <a:off x="1512467" y="3988507"/>
              <a:ext cx="173654" cy="448665"/>
              <a:chOff x="1482035" y="3910729"/>
              <a:chExt cx="311369" cy="830216"/>
            </a:xfrm>
          </p:grpSpPr>
          <p:sp>
            <p:nvSpPr>
              <p:cNvPr id="204" name="Rounded Rectangle 203">
                <a:extLst>
                  <a:ext uri="{FF2B5EF4-FFF2-40B4-BE49-F238E27FC236}">
                    <a16:creationId xmlns:a16="http://schemas.microsoft.com/office/drawing/2014/main" id="{9F8ABEAE-45F2-4A4D-87E7-2CCBB79CB638}"/>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E9BF4CA-F7E9-A94B-98D9-6556B8891EC4}"/>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CF05625-E646-0046-A7A3-5807BC3776AF}"/>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7658928-CE18-7347-9EE0-11CF10B6D071}"/>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DEC95CE-5D98-8743-B7C1-E1F63CA48A07}"/>
                </a:ext>
              </a:extLst>
            </p:cNvPr>
            <p:cNvGrpSpPr/>
            <p:nvPr/>
          </p:nvGrpSpPr>
          <p:grpSpPr>
            <a:xfrm>
              <a:off x="1823914" y="3988506"/>
              <a:ext cx="173654" cy="448665"/>
              <a:chOff x="1876708" y="3910729"/>
              <a:chExt cx="311369" cy="830216"/>
            </a:xfrm>
          </p:grpSpPr>
          <p:sp>
            <p:nvSpPr>
              <p:cNvPr id="157" name="Rounded Rectangle 156">
                <a:extLst>
                  <a:ext uri="{FF2B5EF4-FFF2-40B4-BE49-F238E27FC236}">
                    <a16:creationId xmlns:a16="http://schemas.microsoft.com/office/drawing/2014/main" id="{512D4F72-C3D8-4145-9657-EFCD80D258B2}"/>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2355C3E-387E-9047-90E4-6E6C09BEBDFC}"/>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ADDE1F7E-CCB6-0A43-8DBB-732C61F8415C}"/>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14998FC1-3022-984E-89FF-F161B6937FC1}"/>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8" name="Group 227">
            <a:extLst>
              <a:ext uri="{FF2B5EF4-FFF2-40B4-BE49-F238E27FC236}">
                <a16:creationId xmlns:a16="http://schemas.microsoft.com/office/drawing/2014/main" id="{5353A7FC-D6FE-8E44-AFC5-0AE884744A1D}"/>
              </a:ext>
            </a:extLst>
          </p:cNvPr>
          <p:cNvGrpSpPr/>
          <p:nvPr/>
        </p:nvGrpSpPr>
        <p:grpSpPr>
          <a:xfrm>
            <a:off x="3890248" y="4719596"/>
            <a:ext cx="1051031" cy="740493"/>
            <a:chOff x="946537" y="3988506"/>
            <a:chExt cx="1051031" cy="740493"/>
          </a:xfrm>
        </p:grpSpPr>
        <p:grpSp>
          <p:nvGrpSpPr>
            <p:cNvPr id="229" name="Group 228">
              <a:extLst>
                <a:ext uri="{FF2B5EF4-FFF2-40B4-BE49-F238E27FC236}">
                  <a16:creationId xmlns:a16="http://schemas.microsoft.com/office/drawing/2014/main" id="{E3695824-A536-E247-8AEE-38AF2CA27E1E}"/>
                </a:ext>
              </a:extLst>
            </p:cNvPr>
            <p:cNvGrpSpPr/>
            <p:nvPr/>
          </p:nvGrpSpPr>
          <p:grpSpPr>
            <a:xfrm rot="16200000">
              <a:off x="664737" y="4273546"/>
              <a:ext cx="737253" cy="173653"/>
              <a:chOff x="2297660" y="4140835"/>
              <a:chExt cx="1364224" cy="311369"/>
            </a:xfrm>
          </p:grpSpPr>
          <p:sp>
            <p:nvSpPr>
              <p:cNvPr id="245" name="Rounded Rectangle 244">
                <a:extLst>
                  <a:ext uri="{FF2B5EF4-FFF2-40B4-BE49-F238E27FC236}">
                    <a16:creationId xmlns:a16="http://schemas.microsoft.com/office/drawing/2014/main" id="{A6AEC9CD-1F6B-E544-A44E-4C615C9B4D5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A01907D3-5123-C740-9CA5-29F59F757A1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BAC587-F07E-314E-A8FB-BFE17B94086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476E79C-E03E-4644-B71D-D6CB28BEAD1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8630E60-3030-7040-BA21-1586701D253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122C2647-5217-FD44-BB40-C9BEE7A0F76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A4A28C23-AA44-D447-9CEC-954FA0AFF1FC}"/>
                </a:ext>
              </a:extLst>
            </p:cNvPr>
            <p:cNvGrpSpPr/>
            <p:nvPr/>
          </p:nvGrpSpPr>
          <p:grpSpPr>
            <a:xfrm>
              <a:off x="1218020" y="3993313"/>
              <a:ext cx="173654" cy="448665"/>
              <a:chOff x="1094892" y="3913966"/>
              <a:chExt cx="311369" cy="830216"/>
            </a:xfrm>
          </p:grpSpPr>
          <p:sp>
            <p:nvSpPr>
              <p:cNvPr id="241" name="Rounded Rectangle 240">
                <a:extLst>
                  <a:ext uri="{FF2B5EF4-FFF2-40B4-BE49-F238E27FC236}">
                    <a16:creationId xmlns:a16="http://schemas.microsoft.com/office/drawing/2014/main" id="{B037E015-3E7D-1346-9D50-781023D97E6A}"/>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6F1BB54A-B503-B748-A1BC-181F5ADA4131}"/>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16FBC4E-96A5-3F48-A397-5C3516AAA4DD}"/>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A1BC99F-B414-C14E-A7B7-BA2DD4BD66E5}"/>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C0F12320-C8A4-F240-9576-24BF75E604ED}"/>
                </a:ext>
              </a:extLst>
            </p:cNvPr>
            <p:cNvGrpSpPr/>
            <p:nvPr/>
          </p:nvGrpSpPr>
          <p:grpSpPr>
            <a:xfrm>
              <a:off x="1512467" y="3988507"/>
              <a:ext cx="173654" cy="448665"/>
              <a:chOff x="1482035" y="3910729"/>
              <a:chExt cx="311369" cy="830216"/>
            </a:xfrm>
          </p:grpSpPr>
          <p:sp>
            <p:nvSpPr>
              <p:cNvPr id="237" name="Rounded Rectangle 236">
                <a:extLst>
                  <a:ext uri="{FF2B5EF4-FFF2-40B4-BE49-F238E27FC236}">
                    <a16:creationId xmlns:a16="http://schemas.microsoft.com/office/drawing/2014/main" id="{2517FCDF-9D1A-F144-B184-74DBD974C3B0}"/>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15673711-E893-3E40-9CE0-6E210442B448}"/>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1B97342B-620F-F24C-8839-0042055C9151}"/>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4439D52-A575-1049-88FE-F4CFAEC776E2}"/>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F86F5854-B834-3748-939B-34FFA90C9F23}"/>
                </a:ext>
              </a:extLst>
            </p:cNvPr>
            <p:cNvGrpSpPr/>
            <p:nvPr/>
          </p:nvGrpSpPr>
          <p:grpSpPr>
            <a:xfrm>
              <a:off x="1823914" y="3988506"/>
              <a:ext cx="173654" cy="448665"/>
              <a:chOff x="1876708" y="3910729"/>
              <a:chExt cx="311369" cy="830216"/>
            </a:xfrm>
          </p:grpSpPr>
          <p:sp>
            <p:nvSpPr>
              <p:cNvPr id="233" name="Rounded Rectangle 232">
                <a:extLst>
                  <a:ext uri="{FF2B5EF4-FFF2-40B4-BE49-F238E27FC236}">
                    <a16:creationId xmlns:a16="http://schemas.microsoft.com/office/drawing/2014/main" id="{52BEC5BA-C27F-FC49-B5B8-3442D9E4949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0F7A5CAC-91C9-F148-B566-BAEF11114E80}"/>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31D41840-7245-244D-B8C1-74366821A4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73F71C9-3A29-3F49-BD1C-7E6E4F93618A}"/>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251">
            <a:extLst>
              <a:ext uri="{FF2B5EF4-FFF2-40B4-BE49-F238E27FC236}">
                <a16:creationId xmlns:a16="http://schemas.microsoft.com/office/drawing/2014/main" id="{5AF756B9-2E3B-774D-85B9-B06E57BAEE73}"/>
              </a:ext>
            </a:extLst>
          </p:cNvPr>
          <p:cNvGrpSpPr/>
          <p:nvPr/>
        </p:nvGrpSpPr>
        <p:grpSpPr>
          <a:xfrm>
            <a:off x="5498369" y="4705016"/>
            <a:ext cx="1051031" cy="740493"/>
            <a:chOff x="946537" y="3988506"/>
            <a:chExt cx="1051031" cy="740493"/>
          </a:xfrm>
        </p:grpSpPr>
        <p:grpSp>
          <p:nvGrpSpPr>
            <p:cNvPr id="253" name="Group 252">
              <a:extLst>
                <a:ext uri="{FF2B5EF4-FFF2-40B4-BE49-F238E27FC236}">
                  <a16:creationId xmlns:a16="http://schemas.microsoft.com/office/drawing/2014/main" id="{0A2910BC-A40F-4246-BA3A-A7490304EFFB}"/>
                </a:ext>
              </a:extLst>
            </p:cNvPr>
            <p:cNvGrpSpPr/>
            <p:nvPr/>
          </p:nvGrpSpPr>
          <p:grpSpPr>
            <a:xfrm rot="16200000">
              <a:off x="664737" y="4273546"/>
              <a:ext cx="737253" cy="173653"/>
              <a:chOff x="2297660" y="4140835"/>
              <a:chExt cx="1364224" cy="311369"/>
            </a:xfrm>
          </p:grpSpPr>
          <p:sp>
            <p:nvSpPr>
              <p:cNvPr id="269" name="Rounded Rectangle 268">
                <a:extLst>
                  <a:ext uri="{FF2B5EF4-FFF2-40B4-BE49-F238E27FC236}">
                    <a16:creationId xmlns:a16="http://schemas.microsoft.com/office/drawing/2014/main" id="{C8A28B7B-FBE2-8D46-98A0-88E1F83DDA1F}"/>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337D7E-4ECB-9945-90E9-BAED529FC789}"/>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036D113-1B20-944D-9851-8E9D5484B6A6}"/>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53F2DC2-AC78-8545-B888-E4DC340559BA}"/>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A4C012A-CE62-7D41-9529-1879A60A62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F054BC7E-96C1-E841-802D-F8C067F22DE2}"/>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5B2DBB8B-8BEC-3648-A7FA-D5B532EC72BF}"/>
                </a:ext>
              </a:extLst>
            </p:cNvPr>
            <p:cNvGrpSpPr/>
            <p:nvPr/>
          </p:nvGrpSpPr>
          <p:grpSpPr>
            <a:xfrm>
              <a:off x="1218020" y="3993313"/>
              <a:ext cx="173654" cy="448665"/>
              <a:chOff x="1094892" y="3913966"/>
              <a:chExt cx="311369" cy="830216"/>
            </a:xfrm>
          </p:grpSpPr>
          <p:sp>
            <p:nvSpPr>
              <p:cNvPr id="265" name="Rounded Rectangle 264">
                <a:extLst>
                  <a:ext uri="{FF2B5EF4-FFF2-40B4-BE49-F238E27FC236}">
                    <a16:creationId xmlns:a16="http://schemas.microsoft.com/office/drawing/2014/main" id="{CCAEA2BF-2C2A-BD47-8C8B-345D0F79E678}"/>
                  </a:ext>
                </a:extLst>
              </p:cNvPr>
              <p:cNvSpPr/>
              <p:nvPr/>
            </p:nvSpPr>
            <p:spPr>
              <a:xfrm rot="16200000">
                <a:off x="835469" y="4173389"/>
                <a:ext cx="830216" cy="311369"/>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AF5D692-BA9B-B845-BA4C-E95A11FA2A57}"/>
                  </a:ext>
                </a:extLst>
              </p:cNvPr>
              <p:cNvSpPr/>
              <p:nvPr/>
            </p:nvSpPr>
            <p:spPr>
              <a:xfrm rot="16200000">
                <a:off x="1148159" y="4497922"/>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F026B4BE-D3FE-754F-B375-CB2F769A26F7}"/>
                  </a:ext>
                </a:extLst>
              </p:cNvPr>
              <p:cNvSpPr/>
              <p:nvPr/>
            </p:nvSpPr>
            <p:spPr>
              <a:xfrm rot="16200000">
                <a:off x="1148159" y="4246053"/>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B48AC09-47D8-AB48-9C5D-FB903574183B}"/>
                  </a:ext>
                </a:extLst>
              </p:cNvPr>
              <p:cNvSpPr/>
              <p:nvPr/>
            </p:nvSpPr>
            <p:spPr>
              <a:xfrm rot="16200000">
                <a:off x="1150443" y="3988057"/>
                <a:ext cx="203200" cy="203200"/>
              </a:xfrm>
              <a:prstGeom prst="ellipse">
                <a:avLst/>
              </a:prstGeom>
              <a:solidFill>
                <a:srgbClr val="C977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A59A26B4-9C89-1545-9C24-D733F845C6BB}"/>
                </a:ext>
              </a:extLst>
            </p:cNvPr>
            <p:cNvGrpSpPr/>
            <p:nvPr/>
          </p:nvGrpSpPr>
          <p:grpSpPr>
            <a:xfrm>
              <a:off x="1512467" y="3988507"/>
              <a:ext cx="173654" cy="448665"/>
              <a:chOff x="1482035" y="3910729"/>
              <a:chExt cx="311369" cy="830216"/>
            </a:xfrm>
          </p:grpSpPr>
          <p:sp>
            <p:nvSpPr>
              <p:cNvPr id="261" name="Rounded Rectangle 260">
                <a:extLst>
                  <a:ext uri="{FF2B5EF4-FFF2-40B4-BE49-F238E27FC236}">
                    <a16:creationId xmlns:a16="http://schemas.microsoft.com/office/drawing/2014/main" id="{88E36EAF-9AD4-A646-843C-3F70765CA00E}"/>
                  </a:ext>
                </a:extLst>
              </p:cNvPr>
              <p:cNvSpPr/>
              <p:nvPr/>
            </p:nvSpPr>
            <p:spPr>
              <a:xfrm rot="16200000">
                <a:off x="1222612" y="4170152"/>
                <a:ext cx="830216" cy="311369"/>
              </a:xfrm>
              <a:prstGeom prst="round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F350B2A0-8ECC-5A41-9BD2-94F55EA607DF}"/>
                  </a:ext>
                </a:extLst>
              </p:cNvPr>
              <p:cNvSpPr/>
              <p:nvPr/>
            </p:nvSpPr>
            <p:spPr>
              <a:xfrm rot="16200000">
                <a:off x="1535302" y="4494685"/>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ED16BF-26AA-BA44-9429-F41E28AA1D97}"/>
                  </a:ext>
                </a:extLst>
              </p:cNvPr>
              <p:cNvSpPr/>
              <p:nvPr/>
            </p:nvSpPr>
            <p:spPr>
              <a:xfrm rot="16200000">
                <a:off x="1535302" y="4242816"/>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858777D2-685D-BE40-B028-93C8E346294C}"/>
                  </a:ext>
                </a:extLst>
              </p:cNvPr>
              <p:cNvSpPr/>
              <p:nvPr/>
            </p:nvSpPr>
            <p:spPr>
              <a:xfrm rot="16200000">
                <a:off x="1537586" y="3984820"/>
                <a:ext cx="203200" cy="203200"/>
              </a:xfrm>
              <a:prstGeom prst="ellipse">
                <a:avLst/>
              </a:prstGeom>
              <a:solidFill>
                <a:schemeClr val="accent4">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59B06AA5-1304-6145-9237-20E326008544}"/>
                </a:ext>
              </a:extLst>
            </p:cNvPr>
            <p:cNvGrpSpPr/>
            <p:nvPr/>
          </p:nvGrpSpPr>
          <p:grpSpPr>
            <a:xfrm>
              <a:off x="1823914" y="3988506"/>
              <a:ext cx="173654" cy="448665"/>
              <a:chOff x="1876708" y="3910729"/>
              <a:chExt cx="311369" cy="830216"/>
            </a:xfrm>
          </p:grpSpPr>
          <p:sp>
            <p:nvSpPr>
              <p:cNvPr id="257" name="Rounded Rectangle 256">
                <a:extLst>
                  <a:ext uri="{FF2B5EF4-FFF2-40B4-BE49-F238E27FC236}">
                    <a16:creationId xmlns:a16="http://schemas.microsoft.com/office/drawing/2014/main" id="{3A4A94FD-9059-C245-B805-7948B2E7A5FF}"/>
                  </a:ext>
                </a:extLst>
              </p:cNvPr>
              <p:cNvSpPr/>
              <p:nvPr/>
            </p:nvSpPr>
            <p:spPr>
              <a:xfrm rot="16200000">
                <a:off x="1617285" y="4170152"/>
                <a:ext cx="830216" cy="31136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0C6A81B7-7536-4E42-9B75-0E598AE0E21E}"/>
                  </a:ext>
                </a:extLst>
              </p:cNvPr>
              <p:cNvSpPr/>
              <p:nvPr/>
            </p:nvSpPr>
            <p:spPr>
              <a:xfrm rot="16200000">
                <a:off x="1929975" y="4494685"/>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011066-F0D3-2A41-BFA2-DE85FEA417D9}"/>
                  </a:ext>
                </a:extLst>
              </p:cNvPr>
              <p:cNvSpPr/>
              <p:nvPr/>
            </p:nvSpPr>
            <p:spPr>
              <a:xfrm rot="16200000">
                <a:off x="1929975" y="4242816"/>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12A5C8C-F39F-2A44-BB63-320A902F6373}"/>
                  </a:ext>
                </a:extLst>
              </p:cNvPr>
              <p:cNvSpPr/>
              <p:nvPr/>
            </p:nvSpPr>
            <p:spPr>
              <a:xfrm rot="16200000">
                <a:off x="1932259" y="3984820"/>
                <a:ext cx="203200" cy="203200"/>
              </a:xfrm>
              <a:prstGeom prst="ellipse">
                <a:avLst/>
              </a:prstGeom>
              <a:solidFill>
                <a:srgbClr val="0070C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1" name="Rounded Rectangle 290">
            <a:extLst>
              <a:ext uri="{FF2B5EF4-FFF2-40B4-BE49-F238E27FC236}">
                <a16:creationId xmlns:a16="http://schemas.microsoft.com/office/drawing/2014/main" id="{E7923306-7717-4A49-959E-4406C759960D}"/>
              </a:ext>
            </a:extLst>
          </p:cNvPr>
          <p:cNvSpPr/>
          <p:nvPr/>
        </p:nvSpPr>
        <p:spPr>
          <a:xfrm>
            <a:off x="310389" y="4533301"/>
            <a:ext cx="6601050" cy="980102"/>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ight Arrow 291">
            <a:extLst>
              <a:ext uri="{FF2B5EF4-FFF2-40B4-BE49-F238E27FC236}">
                <a16:creationId xmlns:a16="http://schemas.microsoft.com/office/drawing/2014/main" id="{BD7730E7-C4EF-A14F-82B1-6AFC4F2D8DBF}"/>
              </a:ext>
            </a:extLst>
          </p:cNvPr>
          <p:cNvSpPr/>
          <p:nvPr/>
        </p:nvSpPr>
        <p:spPr>
          <a:xfrm rot="16200000">
            <a:off x="608823"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ight Arrow 292">
            <a:extLst>
              <a:ext uri="{FF2B5EF4-FFF2-40B4-BE49-F238E27FC236}">
                <a16:creationId xmlns:a16="http://schemas.microsoft.com/office/drawing/2014/main" id="{D1E94379-BB5F-424D-B177-105298779742}"/>
              </a:ext>
            </a:extLst>
          </p:cNvPr>
          <p:cNvSpPr/>
          <p:nvPr/>
        </p:nvSpPr>
        <p:spPr>
          <a:xfrm rot="16200000">
            <a:off x="2194560" y="42527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ight Arrow 293">
            <a:extLst>
              <a:ext uri="{FF2B5EF4-FFF2-40B4-BE49-F238E27FC236}">
                <a16:creationId xmlns:a16="http://schemas.microsoft.com/office/drawing/2014/main" id="{EA8C0DBE-0C6F-414C-AE10-76381B423A17}"/>
              </a:ext>
            </a:extLst>
          </p:cNvPr>
          <p:cNvSpPr/>
          <p:nvPr/>
        </p:nvSpPr>
        <p:spPr>
          <a:xfrm rot="16200000">
            <a:off x="3772821" y="423817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ight Arrow 294">
            <a:extLst>
              <a:ext uri="{FF2B5EF4-FFF2-40B4-BE49-F238E27FC236}">
                <a16:creationId xmlns:a16="http://schemas.microsoft.com/office/drawing/2014/main" id="{B5109F7D-47D0-EE47-AE78-5F7CF44130A3}"/>
              </a:ext>
            </a:extLst>
          </p:cNvPr>
          <p:cNvSpPr/>
          <p:nvPr/>
        </p:nvSpPr>
        <p:spPr>
          <a:xfrm rot="16200000">
            <a:off x="5380942" y="422359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3835AF01-1FFE-7C4C-9083-483A52031759}"/>
              </a:ext>
            </a:extLst>
          </p:cNvPr>
          <p:cNvSpPr/>
          <p:nvPr/>
        </p:nvSpPr>
        <p:spPr>
          <a:xfrm>
            <a:off x="4376920" y="4349298"/>
            <a:ext cx="2531630"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Content Placeholder 2">
            <a:extLst>
              <a:ext uri="{FF2B5EF4-FFF2-40B4-BE49-F238E27FC236}">
                <a16:creationId xmlns:a16="http://schemas.microsoft.com/office/drawing/2014/main" id="{AF388055-E2DD-CF48-A1E2-6D9EC3987D02}"/>
              </a:ext>
            </a:extLst>
          </p:cNvPr>
          <p:cNvSpPr txBox="1">
            <a:spLocks/>
          </p:cNvSpPr>
          <p:nvPr/>
        </p:nvSpPr>
        <p:spPr>
          <a:xfrm>
            <a:off x="4236112" y="4290258"/>
            <a:ext cx="2886229"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Self-attention Head</a:t>
            </a:r>
          </a:p>
        </p:txBody>
      </p:sp>
      <p:sp>
        <p:nvSpPr>
          <p:cNvPr id="165" name="Rounded Rectangle 164">
            <a:extLst>
              <a:ext uri="{FF2B5EF4-FFF2-40B4-BE49-F238E27FC236}">
                <a16:creationId xmlns:a16="http://schemas.microsoft.com/office/drawing/2014/main" id="{3E663704-02D4-3748-8DFC-859D79DADD99}"/>
              </a:ext>
            </a:extLst>
          </p:cNvPr>
          <p:cNvSpPr/>
          <p:nvPr/>
        </p:nvSpPr>
        <p:spPr>
          <a:xfrm>
            <a:off x="1974820" y="250660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7F8DFB9-75F7-4746-9093-78CA6621FE84}"/>
              </a:ext>
            </a:extLst>
          </p:cNvPr>
          <p:cNvSpPr/>
          <p:nvPr/>
        </p:nvSpPr>
        <p:spPr>
          <a:xfrm>
            <a:off x="2160137" y="250660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ontent Placeholder 2">
            <a:extLst>
              <a:ext uri="{FF2B5EF4-FFF2-40B4-BE49-F238E27FC236}">
                <a16:creationId xmlns:a16="http://schemas.microsoft.com/office/drawing/2014/main" id="{6E262C3C-B8B7-DB41-9B0D-E7A8A7384F76}"/>
              </a:ext>
            </a:extLst>
          </p:cNvPr>
          <p:cNvSpPr txBox="1">
            <a:spLocks/>
          </p:cNvSpPr>
          <p:nvPr/>
        </p:nvSpPr>
        <p:spPr>
          <a:xfrm>
            <a:off x="2030892" y="245687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68" name="Right Arrow 167">
            <a:extLst>
              <a:ext uri="{FF2B5EF4-FFF2-40B4-BE49-F238E27FC236}">
                <a16:creationId xmlns:a16="http://schemas.microsoft.com/office/drawing/2014/main" id="{97CD04C9-69A8-394E-85D3-33CB88DFA726}"/>
              </a:ext>
            </a:extLst>
          </p:cNvPr>
          <p:cNvSpPr/>
          <p:nvPr/>
        </p:nvSpPr>
        <p:spPr>
          <a:xfrm rot="16200000">
            <a:off x="2324228" y="227427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128940" y="1710337"/>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303172" y="99331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177" name="Rounded Rectangle 176">
            <a:extLst>
              <a:ext uri="{FF2B5EF4-FFF2-40B4-BE49-F238E27FC236}">
                <a16:creationId xmlns:a16="http://schemas.microsoft.com/office/drawing/2014/main" id="{910C7780-881E-D14B-9A1D-43F7D0AF986E}"/>
              </a:ext>
            </a:extLst>
          </p:cNvPr>
          <p:cNvSpPr/>
          <p:nvPr/>
        </p:nvSpPr>
        <p:spPr>
          <a:xfrm>
            <a:off x="3541949" y="2486075"/>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941211D2-7EA3-C949-92F5-21F52F622936}"/>
              </a:ext>
            </a:extLst>
          </p:cNvPr>
          <p:cNvSpPr/>
          <p:nvPr/>
        </p:nvSpPr>
        <p:spPr>
          <a:xfrm>
            <a:off x="3727266" y="2486075"/>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Content Placeholder 2">
            <a:extLst>
              <a:ext uri="{FF2B5EF4-FFF2-40B4-BE49-F238E27FC236}">
                <a16:creationId xmlns:a16="http://schemas.microsoft.com/office/drawing/2014/main" id="{A1EF1059-0DBE-154C-A979-D97350709EFE}"/>
              </a:ext>
            </a:extLst>
          </p:cNvPr>
          <p:cNvSpPr txBox="1">
            <a:spLocks/>
          </p:cNvSpPr>
          <p:nvPr/>
        </p:nvSpPr>
        <p:spPr>
          <a:xfrm>
            <a:off x="3598021" y="2436344"/>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80" name="Right Arrow 179">
            <a:extLst>
              <a:ext uri="{FF2B5EF4-FFF2-40B4-BE49-F238E27FC236}">
                <a16:creationId xmlns:a16="http://schemas.microsoft.com/office/drawing/2014/main" id="{799A2015-1E90-6B44-93A1-025C36F0B73C}"/>
              </a:ext>
            </a:extLst>
          </p:cNvPr>
          <p:cNvSpPr/>
          <p:nvPr/>
        </p:nvSpPr>
        <p:spPr>
          <a:xfrm rot="16200000">
            <a:off x="3891357" y="22537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96069" y="1689807"/>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70301" y="972788"/>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89" name="Rounded Rectangle 188">
            <a:extLst>
              <a:ext uri="{FF2B5EF4-FFF2-40B4-BE49-F238E27FC236}">
                <a16:creationId xmlns:a16="http://schemas.microsoft.com/office/drawing/2014/main" id="{DCFA7BAA-1CB5-E94C-8A25-673E1DB63474}"/>
              </a:ext>
            </a:extLst>
          </p:cNvPr>
          <p:cNvSpPr/>
          <p:nvPr/>
        </p:nvSpPr>
        <p:spPr>
          <a:xfrm>
            <a:off x="5160490" y="2462160"/>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EDA7A981-B378-8941-9D2F-00E7F3AC1DD7}"/>
              </a:ext>
            </a:extLst>
          </p:cNvPr>
          <p:cNvSpPr/>
          <p:nvPr/>
        </p:nvSpPr>
        <p:spPr>
          <a:xfrm>
            <a:off x="5345807" y="2462160"/>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ontent Placeholder 2">
            <a:extLst>
              <a:ext uri="{FF2B5EF4-FFF2-40B4-BE49-F238E27FC236}">
                <a16:creationId xmlns:a16="http://schemas.microsoft.com/office/drawing/2014/main" id="{DE1D3915-CF9D-3B4D-B876-800FD5F660FA}"/>
              </a:ext>
            </a:extLst>
          </p:cNvPr>
          <p:cNvSpPr txBox="1">
            <a:spLocks/>
          </p:cNvSpPr>
          <p:nvPr/>
        </p:nvSpPr>
        <p:spPr>
          <a:xfrm>
            <a:off x="5216562" y="2412429"/>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509898" y="22298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314610" y="1665892"/>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88842" y="94887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09" name="Rectangle 208">
            <a:extLst>
              <a:ext uri="{FF2B5EF4-FFF2-40B4-BE49-F238E27FC236}">
                <a16:creationId xmlns:a16="http://schemas.microsoft.com/office/drawing/2014/main" id="{ACE4754D-F94A-F247-BB97-14A96EDD3DB3}"/>
              </a:ext>
            </a:extLst>
          </p:cNvPr>
          <p:cNvSpPr/>
          <p:nvPr/>
        </p:nvSpPr>
        <p:spPr>
          <a:xfrm>
            <a:off x="7980420" y="885131"/>
            <a:ext cx="3756456" cy="2246769"/>
          </a:xfrm>
          <a:prstGeom prst="rect">
            <a:avLst/>
          </a:prstGeom>
        </p:spPr>
        <p:txBody>
          <a:bodyPr wrap="square">
            <a:spAutoFit/>
          </a:bodyPr>
          <a:lstStyle/>
          <a:p>
            <a:r>
              <a:rPr lang="en-US" sz="2000" dirty="0">
                <a:latin typeface="Avenir Medium" panose="02000503020000020003" pitchFamily="2" charset="0"/>
              </a:rPr>
              <a:t>The </a:t>
            </a:r>
            <a:r>
              <a:rPr lang="en-US" sz="2000" dirty="0">
                <a:solidFill>
                  <a:srgbClr val="C00000"/>
                </a:solidFill>
                <a:latin typeface="Avenir Medium" panose="02000503020000020003" pitchFamily="2" charset="0"/>
              </a:rPr>
              <a:t>Attention Head </a:t>
            </a:r>
            <a:r>
              <a:rPr lang="en-US" sz="2000" dirty="0">
                <a:latin typeface="Avenir Medium" panose="02000503020000020003" pitchFamily="2" charset="0"/>
              </a:rPr>
              <a:t>produces our </a:t>
            </a:r>
            <a:r>
              <a:rPr lang="en-US" sz="2000" b="1" dirty="0" err="1">
                <a:solidFill>
                  <a:srgbClr val="DE55B3"/>
                </a:solidFill>
                <a:latin typeface="Avenir Light" panose="020B0402020203020204" pitchFamily="34" charset="77"/>
              </a:rPr>
              <a:t>z</a:t>
            </a:r>
            <a:r>
              <a:rPr lang="en-US" sz="2000" b="1" baseline="-25000" dirty="0" err="1">
                <a:solidFill>
                  <a:srgbClr val="DE55B3"/>
                </a:solidFill>
                <a:latin typeface="Avenir Light" panose="020B0402020203020204" pitchFamily="34" charset="77"/>
              </a:rPr>
              <a:t>i</a:t>
            </a:r>
            <a:r>
              <a:rPr lang="en-US" sz="2000" dirty="0">
                <a:latin typeface="Avenir Medium" panose="02000503020000020003" pitchFamily="2" charset="0"/>
              </a:rPr>
              <a:t> vectors. Why rely on this </a:t>
            </a:r>
            <a:r>
              <a:rPr lang="en-US" sz="2000" u="sng" dirty="0">
                <a:latin typeface="Avenir Medium" panose="02000503020000020003" pitchFamily="2" charset="0"/>
              </a:rPr>
              <a:t>single</a:t>
            </a:r>
            <a:r>
              <a:rPr lang="en-US" sz="2000" dirty="0">
                <a:latin typeface="Avenir Medium" panose="02000503020000020003" pitchFamily="2" charset="0"/>
              </a:rPr>
              <a:t> attention mechanism? We could simultaneously use </a:t>
            </a:r>
            <a:r>
              <a:rPr lang="en-US" sz="2000" dirty="0">
                <a:highlight>
                  <a:srgbClr val="FFFF00"/>
                </a:highlight>
                <a:latin typeface="Avenir Medium" panose="02000503020000020003" pitchFamily="2" charset="0"/>
              </a:rPr>
              <a:t>multiple heads</a:t>
            </a:r>
            <a:r>
              <a:rPr lang="en-US" sz="2000" dirty="0">
                <a:latin typeface="Avenir Medium" panose="02000503020000020003" pitchFamily="2" charset="0"/>
              </a:rPr>
              <a:t> and combine them into our same, single FFNN.</a:t>
            </a:r>
            <a:endParaRPr lang="en-US" sz="2000" b="1" dirty="0">
              <a:solidFill>
                <a:srgbClr val="C00000"/>
              </a:solidFill>
            </a:endParaRPr>
          </a:p>
        </p:txBody>
      </p:sp>
      <p:sp>
        <p:nvSpPr>
          <p:cNvPr id="210" name="Rounded Rectangle 209">
            <a:extLst>
              <a:ext uri="{FF2B5EF4-FFF2-40B4-BE49-F238E27FC236}">
                <a16:creationId xmlns:a16="http://schemas.microsoft.com/office/drawing/2014/main" id="{FB2A3A8B-D1F7-E642-A5C3-F75A8F48B373}"/>
              </a:ext>
            </a:extLst>
          </p:cNvPr>
          <p:cNvSpPr/>
          <p:nvPr/>
        </p:nvSpPr>
        <p:spPr>
          <a:xfrm>
            <a:off x="345365" y="2482223"/>
            <a:ext cx="1006130" cy="460397"/>
          </a:xfrm>
          <a:prstGeom prst="roundRect">
            <a:avLst/>
          </a:prstGeom>
          <a:noFill/>
          <a:ln w="412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8FB453AB-038E-6440-A2FB-ACA9751704CE}"/>
              </a:ext>
            </a:extLst>
          </p:cNvPr>
          <p:cNvSpPr/>
          <p:nvPr/>
        </p:nvSpPr>
        <p:spPr>
          <a:xfrm>
            <a:off x="530682" y="2482223"/>
            <a:ext cx="678606" cy="254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Content Placeholder 2">
            <a:extLst>
              <a:ext uri="{FF2B5EF4-FFF2-40B4-BE49-F238E27FC236}">
                <a16:creationId xmlns:a16="http://schemas.microsoft.com/office/drawing/2014/main" id="{F69C8063-D35D-7349-83E6-A5D72F68609A}"/>
              </a:ext>
            </a:extLst>
          </p:cNvPr>
          <p:cNvSpPr txBox="1">
            <a:spLocks/>
          </p:cNvSpPr>
          <p:nvPr/>
        </p:nvSpPr>
        <p:spPr>
          <a:xfrm>
            <a:off x="401437" y="2432492"/>
            <a:ext cx="932741" cy="495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dirty="0">
                <a:solidFill>
                  <a:schemeClr val="bg1">
                    <a:lumMod val="85000"/>
                  </a:schemeClr>
                </a:solidFill>
                <a:latin typeface="Avenir Light" panose="020B0402020203020204" pitchFamily="34" charset="77"/>
              </a:rPr>
              <a:t>FFNN</a:t>
            </a:r>
          </a:p>
        </p:txBody>
      </p:sp>
      <p:sp>
        <p:nvSpPr>
          <p:cNvPr id="298" name="Right Arrow 297">
            <a:extLst>
              <a:ext uri="{FF2B5EF4-FFF2-40B4-BE49-F238E27FC236}">
                <a16:creationId xmlns:a16="http://schemas.microsoft.com/office/drawing/2014/main" id="{E7159DE3-284E-924E-84E7-4BABACA3693D}"/>
              </a:ext>
            </a:extLst>
          </p:cNvPr>
          <p:cNvSpPr/>
          <p:nvPr/>
        </p:nvSpPr>
        <p:spPr>
          <a:xfrm rot="16200000">
            <a:off x="694773" y="224989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99485" y="1685955"/>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73717" y="96893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5905544" y="1995513"/>
            <a:ext cx="1216759" cy="3300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5835139" y="1949403"/>
            <a:ext cx="1357567"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a:t>
            </a:r>
          </a:p>
        </p:txBody>
      </p:sp>
      <p:grpSp>
        <p:nvGrpSpPr>
          <p:cNvPr id="307" name="Group 306">
            <a:extLst>
              <a:ext uri="{FF2B5EF4-FFF2-40B4-BE49-F238E27FC236}">
                <a16:creationId xmlns:a16="http://schemas.microsoft.com/office/drawing/2014/main" id="{AEC4C549-F6A2-1246-BF06-2A19D6DD3192}"/>
              </a:ext>
            </a:extLst>
          </p:cNvPr>
          <p:cNvGrpSpPr/>
          <p:nvPr/>
        </p:nvGrpSpPr>
        <p:grpSpPr>
          <a:xfrm>
            <a:off x="950352" y="3269394"/>
            <a:ext cx="243478" cy="752858"/>
            <a:chOff x="827778" y="1767374"/>
            <a:chExt cx="311369" cy="868951"/>
          </a:xfrm>
        </p:grpSpPr>
        <p:sp>
          <p:nvSpPr>
            <p:cNvPr id="310" name="Rounded Rectangle 309">
              <a:extLst>
                <a:ext uri="{FF2B5EF4-FFF2-40B4-BE49-F238E27FC236}">
                  <a16:creationId xmlns:a16="http://schemas.microsoft.com/office/drawing/2014/main" id="{0BB0496C-78DE-654A-821D-7FC130C335A9}"/>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218E9392-443B-0943-A5D3-A18C945FC97F}"/>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725C97E3-D800-5B47-9B4F-E6437CE48AC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B06B8008-080E-884C-A5E9-AB8CE616073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a:extLst>
              <a:ext uri="{FF2B5EF4-FFF2-40B4-BE49-F238E27FC236}">
                <a16:creationId xmlns:a16="http://schemas.microsoft.com/office/drawing/2014/main" id="{A41B00DF-49AB-924E-9596-AFED1304B74C}"/>
              </a:ext>
            </a:extLst>
          </p:cNvPr>
          <p:cNvGrpSpPr/>
          <p:nvPr/>
        </p:nvGrpSpPr>
        <p:grpSpPr>
          <a:xfrm>
            <a:off x="366833" y="3279944"/>
            <a:ext cx="243478" cy="752858"/>
            <a:chOff x="827778" y="1767374"/>
            <a:chExt cx="311369" cy="868951"/>
          </a:xfrm>
        </p:grpSpPr>
        <p:sp>
          <p:nvSpPr>
            <p:cNvPr id="315" name="Rounded Rectangle 314">
              <a:extLst>
                <a:ext uri="{FF2B5EF4-FFF2-40B4-BE49-F238E27FC236}">
                  <a16:creationId xmlns:a16="http://schemas.microsoft.com/office/drawing/2014/main" id="{5F7661EB-4D35-504B-9195-47CEA490F2E1}"/>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8689C1FA-47E5-7943-B2BE-9C39B27B75C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0C1D6305-2CB9-2449-B0B6-4155BBCA716C}"/>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50F72108-7BDB-454A-8FB1-15286C206B2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9" name="Content Placeholder 2">
            <a:extLst>
              <a:ext uri="{FF2B5EF4-FFF2-40B4-BE49-F238E27FC236}">
                <a16:creationId xmlns:a16="http://schemas.microsoft.com/office/drawing/2014/main" id="{9C96DE3E-33D4-3641-8EA7-4B16FD3DC037}"/>
              </a:ext>
            </a:extLst>
          </p:cNvPr>
          <p:cNvSpPr txBox="1">
            <a:spLocks/>
          </p:cNvSpPr>
          <p:nvPr/>
        </p:nvSpPr>
        <p:spPr>
          <a:xfrm>
            <a:off x="578940" y="291916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1B</a:t>
            </a:r>
          </a:p>
        </p:txBody>
      </p:sp>
      <p:sp>
        <p:nvSpPr>
          <p:cNvPr id="320" name="Content Placeholder 2">
            <a:extLst>
              <a:ext uri="{FF2B5EF4-FFF2-40B4-BE49-F238E27FC236}">
                <a16:creationId xmlns:a16="http://schemas.microsoft.com/office/drawing/2014/main" id="{851765C1-0940-4249-917F-F2EA2833926B}"/>
              </a:ext>
            </a:extLst>
          </p:cNvPr>
          <p:cNvSpPr txBox="1">
            <a:spLocks/>
          </p:cNvSpPr>
          <p:nvPr/>
        </p:nvSpPr>
        <p:spPr>
          <a:xfrm>
            <a:off x="865559" y="293461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1C</a:t>
            </a:r>
          </a:p>
        </p:txBody>
      </p:sp>
      <p:sp>
        <p:nvSpPr>
          <p:cNvPr id="354" name="Content Placeholder 2">
            <a:extLst>
              <a:ext uri="{FF2B5EF4-FFF2-40B4-BE49-F238E27FC236}">
                <a16:creationId xmlns:a16="http://schemas.microsoft.com/office/drawing/2014/main" id="{12DC0130-F3E4-8842-A45D-F39B581FDB91}"/>
              </a:ext>
            </a:extLst>
          </p:cNvPr>
          <p:cNvSpPr txBox="1">
            <a:spLocks/>
          </p:cNvSpPr>
          <p:nvPr/>
        </p:nvSpPr>
        <p:spPr>
          <a:xfrm>
            <a:off x="1896902" y="2949899"/>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2A</a:t>
            </a:r>
          </a:p>
        </p:txBody>
      </p:sp>
      <p:grpSp>
        <p:nvGrpSpPr>
          <p:cNvPr id="355" name="Group 354">
            <a:extLst>
              <a:ext uri="{FF2B5EF4-FFF2-40B4-BE49-F238E27FC236}">
                <a16:creationId xmlns:a16="http://schemas.microsoft.com/office/drawing/2014/main" id="{F141A42D-C13D-1D4D-B9E4-B3750EEE9C0B}"/>
              </a:ext>
            </a:extLst>
          </p:cNvPr>
          <p:cNvGrpSpPr/>
          <p:nvPr/>
        </p:nvGrpSpPr>
        <p:grpSpPr>
          <a:xfrm>
            <a:off x="2299883" y="3301011"/>
            <a:ext cx="243478" cy="752858"/>
            <a:chOff x="827778" y="1767374"/>
            <a:chExt cx="311369" cy="868951"/>
          </a:xfrm>
        </p:grpSpPr>
        <p:sp>
          <p:nvSpPr>
            <p:cNvPr id="356" name="Rounded Rectangle 355">
              <a:extLst>
                <a:ext uri="{FF2B5EF4-FFF2-40B4-BE49-F238E27FC236}">
                  <a16:creationId xmlns:a16="http://schemas.microsoft.com/office/drawing/2014/main" id="{510F5551-BF6D-8146-933D-7B5297DC89D6}"/>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596EE33C-7448-ED44-A642-8068519B73F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D8436827-2622-8548-861C-3704E693AABE}"/>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906BF47-3B87-7D44-9585-005C41895A34}"/>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 name="Group 359">
            <a:extLst>
              <a:ext uri="{FF2B5EF4-FFF2-40B4-BE49-F238E27FC236}">
                <a16:creationId xmlns:a16="http://schemas.microsoft.com/office/drawing/2014/main" id="{39427B97-6D34-644A-A26D-9F89CEA11409}"/>
              </a:ext>
            </a:extLst>
          </p:cNvPr>
          <p:cNvGrpSpPr/>
          <p:nvPr/>
        </p:nvGrpSpPr>
        <p:grpSpPr>
          <a:xfrm>
            <a:off x="2586123" y="3301780"/>
            <a:ext cx="243478" cy="752858"/>
            <a:chOff x="827778" y="1767374"/>
            <a:chExt cx="311369" cy="868951"/>
          </a:xfrm>
        </p:grpSpPr>
        <p:sp>
          <p:nvSpPr>
            <p:cNvPr id="361" name="Rounded Rectangle 360">
              <a:extLst>
                <a:ext uri="{FF2B5EF4-FFF2-40B4-BE49-F238E27FC236}">
                  <a16:creationId xmlns:a16="http://schemas.microsoft.com/office/drawing/2014/main" id="{E8185C57-FB0C-214C-AEFF-222FE301C12D}"/>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E3EE9F0B-B43F-EC4A-8586-AF5B7DFB6BD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0F6511DB-E8C9-9E4B-964B-3022F47ADD07}"/>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6B58841D-48C9-024D-A693-9D9EAEB46BC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5" name="Group 364">
            <a:extLst>
              <a:ext uri="{FF2B5EF4-FFF2-40B4-BE49-F238E27FC236}">
                <a16:creationId xmlns:a16="http://schemas.microsoft.com/office/drawing/2014/main" id="{125FCBA0-9A44-5D4F-8800-4F1A39FF8484}"/>
              </a:ext>
            </a:extLst>
          </p:cNvPr>
          <p:cNvGrpSpPr/>
          <p:nvPr/>
        </p:nvGrpSpPr>
        <p:grpSpPr>
          <a:xfrm>
            <a:off x="2002604" y="3312330"/>
            <a:ext cx="243478" cy="752858"/>
            <a:chOff x="827778" y="1767374"/>
            <a:chExt cx="311369" cy="868951"/>
          </a:xfrm>
        </p:grpSpPr>
        <p:sp>
          <p:nvSpPr>
            <p:cNvPr id="366" name="Rounded Rectangle 365">
              <a:extLst>
                <a:ext uri="{FF2B5EF4-FFF2-40B4-BE49-F238E27FC236}">
                  <a16:creationId xmlns:a16="http://schemas.microsoft.com/office/drawing/2014/main" id="{A43B8F36-70BD-2047-BA34-51F8317BB6D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77D2F861-6A83-BC4F-8BE0-18C649BE14D5}"/>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411A5724-A0E5-1945-A326-97F1D511F2BD}"/>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394582C4-C29B-DD4B-8BE6-3CFFB49E4379}"/>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0" name="Content Placeholder 2">
            <a:extLst>
              <a:ext uri="{FF2B5EF4-FFF2-40B4-BE49-F238E27FC236}">
                <a16:creationId xmlns:a16="http://schemas.microsoft.com/office/drawing/2014/main" id="{99779FE8-4037-DC4C-9B4D-5DCAF6B0A8F5}"/>
              </a:ext>
            </a:extLst>
          </p:cNvPr>
          <p:cNvSpPr txBox="1">
            <a:spLocks/>
          </p:cNvSpPr>
          <p:nvPr/>
        </p:nvSpPr>
        <p:spPr>
          <a:xfrm>
            <a:off x="2214711" y="2951553"/>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2B</a:t>
            </a:r>
          </a:p>
        </p:txBody>
      </p:sp>
      <p:sp>
        <p:nvSpPr>
          <p:cNvPr id="371" name="Content Placeholder 2">
            <a:extLst>
              <a:ext uri="{FF2B5EF4-FFF2-40B4-BE49-F238E27FC236}">
                <a16:creationId xmlns:a16="http://schemas.microsoft.com/office/drawing/2014/main" id="{ED71CFEB-A61C-C54D-A37D-AC1A819B711F}"/>
              </a:ext>
            </a:extLst>
          </p:cNvPr>
          <p:cNvSpPr txBox="1">
            <a:spLocks/>
          </p:cNvSpPr>
          <p:nvPr/>
        </p:nvSpPr>
        <p:spPr>
          <a:xfrm>
            <a:off x="2501330" y="2967002"/>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2C</a:t>
            </a:r>
          </a:p>
        </p:txBody>
      </p:sp>
      <p:sp>
        <p:nvSpPr>
          <p:cNvPr id="372" name="Content Placeholder 2">
            <a:extLst>
              <a:ext uri="{FF2B5EF4-FFF2-40B4-BE49-F238E27FC236}">
                <a16:creationId xmlns:a16="http://schemas.microsoft.com/office/drawing/2014/main" id="{8F8A0588-A021-5449-A090-574256B08540}"/>
              </a:ext>
            </a:extLst>
          </p:cNvPr>
          <p:cNvSpPr txBox="1">
            <a:spLocks/>
          </p:cNvSpPr>
          <p:nvPr/>
        </p:nvSpPr>
        <p:spPr>
          <a:xfrm>
            <a:off x="3462746" y="2932782"/>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3A</a:t>
            </a:r>
          </a:p>
        </p:txBody>
      </p:sp>
      <p:grpSp>
        <p:nvGrpSpPr>
          <p:cNvPr id="373" name="Group 372">
            <a:extLst>
              <a:ext uri="{FF2B5EF4-FFF2-40B4-BE49-F238E27FC236}">
                <a16:creationId xmlns:a16="http://schemas.microsoft.com/office/drawing/2014/main" id="{108E8A61-569B-794D-818E-60E1C784C537}"/>
              </a:ext>
            </a:extLst>
          </p:cNvPr>
          <p:cNvGrpSpPr/>
          <p:nvPr/>
        </p:nvGrpSpPr>
        <p:grpSpPr>
          <a:xfrm>
            <a:off x="3865727" y="3283894"/>
            <a:ext cx="243478" cy="752858"/>
            <a:chOff x="827778" y="1767374"/>
            <a:chExt cx="311369" cy="868951"/>
          </a:xfrm>
        </p:grpSpPr>
        <p:sp>
          <p:nvSpPr>
            <p:cNvPr id="374" name="Rounded Rectangle 373">
              <a:extLst>
                <a:ext uri="{FF2B5EF4-FFF2-40B4-BE49-F238E27FC236}">
                  <a16:creationId xmlns:a16="http://schemas.microsoft.com/office/drawing/2014/main" id="{7025D039-9665-2F4F-898B-F6A72A21A870}"/>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2201EC3C-4648-AC4F-9EA6-BAFC445FA11D}"/>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1F66FFF4-6A3B-594B-BA7E-FB1F758BA482}"/>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F9285795-65E9-F845-9450-8810D0C9ABF7}"/>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8" name="Group 377">
            <a:extLst>
              <a:ext uri="{FF2B5EF4-FFF2-40B4-BE49-F238E27FC236}">
                <a16:creationId xmlns:a16="http://schemas.microsoft.com/office/drawing/2014/main" id="{43C6803C-6E51-9C44-915B-D02D83731105}"/>
              </a:ext>
            </a:extLst>
          </p:cNvPr>
          <p:cNvGrpSpPr/>
          <p:nvPr/>
        </p:nvGrpSpPr>
        <p:grpSpPr>
          <a:xfrm>
            <a:off x="4151967" y="3284663"/>
            <a:ext cx="243478" cy="752858"/>
            <a:chOff x="827778" y="1767374"/>
            <a:chExt cx="311369" cy="868951"/>
          </a:xfrm>
        </p:grpSpPr>
        <p:sp>
          <p:nvSpPr>
            <p:cNvPr id="379" name="Rounded Rectangle 378">
              <a:extLst>
                <a:ext uri="{FF2B5EF4-FFF2-40B4-BE49-F238E27FC236}">
                  <a16:creationId xmlns:a16="http://schemas.microsoft.com/office/drawing/2014/main" id="{81C3E5C6-6866-484B-951D-926F3A4E55A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8AF38E02-7CAA-9146-B0BC-3ADD73EE9283}"/>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01637E52-2B05-D947-84A2-345C1AC179C5}"/>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FBB771E-CDF8-5647-9F60-59DA021FE52D}"/>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3" name="Group 382">
            <a:extLst>
              <a:ext uri="{FF2B5EF4-FFF2-40B4-BE49-F238E27FC236}">
                <a16:creationId xmlns:a16="http://schemas.microsoft.com/office/drawing/2014/main" id="{7C55BDAD-BABC-E74F-973D-59029E1AFEF0}"/>
              </a:ext>
            </a:extLst>
          </p:cNvPr>
          <p:cNvGrpSpPr/>
          <p:nvPr/>
        </p:nvGrpSpPr>
        <p:grpSpPr>
          <a:xfrm>
            <a:off x="3568448" y="3295213"/>
            <a:ext cx="243478" cy="752858"/>
            <a:chOff x="827778" y="1767374"/>
            <a:chExt cx="311369" cy="868951"/>
          </a:xfrm>
        </p:grpSpPr>
        <p:sp>
          <p:nvSpPr>
            <p:cNvPr id="384" name="Rounded Rectangle 383">
              <a:extLst>
                <a:ext uri="{FF2B5EF4-FFF2-40B4-BE49-F238E27FC236}">
                  <a16:creationId xmlns:a16="http://schemas.microsoft.com/office/drawing/2014/main" id="{C37D879A-D055-984B-B956-2EC798C49048}"/>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BB3E708-5411-E648-9380-42B486CD5B72}"/>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317C372F-2031-8647-AC54-17FD8F05F919}"/>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B86698A9-562D-664B-8152-05067B3096DE}"/>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8" name="Content Placeholder 2">
            <a:extLst>
              <a:ext uri="{FF2B5EF4-FFF2-40B4-BE49-F238E27FC236}">
                <a16:creationId xmlns:a16="http://schemas.microsoft.com/office/drawing/2014/main" id="{8566747E-3717-394A-AB5A-CEA4753F668A}"/>
              </a:ext>
            </a:extLst>
          </p:cNvPr>
          <p:cNvSpPr txBox="1">
            <a:spLocks/>
          </p:cNvSpPr>
          <p:nvPr/>
        </p:nvSpPr>
        <p:spPr>
          <a:xfrm>
            <a:off x="3780555" y="2934436"/>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3B</a:t>
            </a:r>
          </a:p>
        </p:txBody>
      </p:sp>
      <p:sp>
        <p:nvSpPr>
          <p:cNvPr id="389" name="Content Placeholder 2">
            <a:extLst>
              <a:ext uri="{FF2B5EF4-FFF2-40B4-BE49-F238E27FC236}">
                <a16:creationId xmlns:a16="http://schemas.microsoft.com/office/drawing/2014/main" id="{5FD58FA3-D101-1943-A49D-4F2A62B752EE}"/>
              </a:ext>
            </a:extLst>
          </p:cNvPr>
          <p:cNvSpPr txBox="1">
            <a:spLocks/>
          </p:cNvSpPr>
          <p:nvPr/>
        </p:nvSpPr>
        <p:spPr>
          <a:xfrm>
            <a:off x="4067174" y="2949885"/>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3C</a:t>
            </a:r>
          </a:p>
        </p:txBody>
      </p:sp>
      <p:sp>
        <p:nvSpPr>
          <p:cNvPr id="390" name="Content Placeholder 2">
            <a:extLst>
              <a:ext uri="{FF2B5EF4-FFF2-40B4-BE49-F238E27FC236}">
                <a16:creationId xmlns:a16="http://schemas.microsoft.com/office/drawing/2014/main" id="{72B0E0CF-39F8-2C43-9AD9-19E3D593F438}"/>
              </a:ext>
            </a:extLst>
          </p:cNvPr>
          <p:cNvSpPr txBox="1">
            <a:spLocks/>
          </p:cNvSpPr>
          <p:nvPr/>
        </p:nvSpPr>
        <p:spPr>
          <a:xfrm>
            <a:off x="5158750" y="2891687"/>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4A</a:t>
            </a:r>
          </a:p>
        </p:txBody>
      </p:sp>
      <p:grpSp>
        <p:nvGrpSpPr>
          <p:cNvPr id="391" name="Group 390">
            <a:extLst>
              <a:ext uri="{FF2B5EF4-FFF2-40B4-BE49-F238E27FC236}">
                <a16:creationId xmlns:a16="http://schemas.microsoft.com/office/drawing/2014/main" id="{401A20B3-4D4E-2C4A-BE9A-F48F048B82CC}"/>
              </a:ext>
            </a:extLst>
          </p:cNvPr>
          <p:cNvGrpSpPr/>
          <p:nvPr/>
        </p:nvGrpSpPr>
        <p:grpSpPr>
          <a:xfrm>
            <a:off x="5561731" y="3242799"/>
            <a:ext cx="243478" cy="752858"/>
            <a:chOff x="827778" y="1767374"/>
            <a:chExt cx="311369" cy="868951"/>
          </a:xfrm>
        </p:grpSpPr>
        <p:sp>
          <p:nvSpPr>
            <p:cNvPr id="392" name="Rounded Rectangle 391">
              <a:extLst>
                <a:ext uri="{FF2B5EF4-FFF2-40B4-BE49-F238E27FC236}">
                  <a16:creationId xmlns:a16="http://schemas.microsoft.com/office/drawing/2014/main" id="{DDA8392A-AD85-3349-9F92-899EF0B6E0BD}"/>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5431E002-5087-FF43-8CBD-13DAF0DE804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FBDBB098-494F-E342-A481-786FCC2F7505}"/>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57BB421A-3A8B-7345-9804-E26B4D701ECA}"/>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6" name="Group 395">
            <a:extLst>
              <a:ext uri="{FF2B5EF4-FFF2-40B4-BE49-F238E27FC236}">
                <a16:creationId xmlns:a16="http://schemas.microsoft.com/office/drawing/2014/main" id="{84C3E5D7-E50F-9149-95F9-90F11992C52F}"/>
              </a:ext>
            </a:extLst>
          </p:cNvPr>
          <p:cNvGrpSpPr/>
          <p:nvPr/>
        </p:nvGrpSpPr>
        <p:grpSpPr>
          <a:xfrm>
            <a:off x="5847971" y="3243568"/>
            <a:ext cx="243478" cy="752858"/>
            <a:chOff x="827778" y="1767374"/>
            <a:chExt cx="311369" cy="868951"/>
          </a:xfrm>
        </p:grpSpPr>
        <p:sp>
          <p:nvSpPr>
            <p:cNvPr id="397" name="Rounded Rectangle 396">
              <a:extLst>
                <a:ext uri="{FF2B5EF4-FFF2-40B4-BE49-F238E27FC236}">
                  <a16:creationId xmlns:a16="http://schemas.microsoft.com/office/drawing/2014/main" id="{230A7FB2-3C0B-6C41-8C6B-E7EE513BAC27}"/>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F12D0FC0-2E78-024D-914D-5569EDF6E804}"/>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52904A10-EAC3-294C-8E7A-A155A7761CD8}"/>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55178177-0C71-EB45-AC42-AC503741B4A8}"/>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a:extLst>
              <a:ext uri="{FF2B5EF4-FFF2-40B4-BE49-F238E27FC236}">
                <a16:creationId xmlns:a16="http://schemas.microsoft.com/office/drawing/2014/main" id="{B8A117F5-B859-1143-A5F5-50DB2F37D236}"/>
              </a:ext>
            </a:extLst>
          </p:cNvPr>
          <p:cNvGrpSpPr/>
          <p:nvPr/>
        </p:nvGrpSpPr>
        <p:grpSpPr>
          <a:xfrm>
            <a:off x="5264452" y="3254118"/>
            <a:ext cx="243478" cy="752858"/>
            <a:chOff x="827778" y="1767374"/>
            <a:chExt cx="311369" cy="868951"/>
          </a:xfrm>
        </p:grpSpPr>
        <p:sp>
          <p:nvSpPr>
            <p:cNvPr id="402" name="Rounded Rectangle 401">
              <a:extLst>
                <a:ext uri="{FF2B5EF4-FFF2-40B4-BE49-F238E27FC236}">
                  <a16:creationId xmlns:a16="http://schemas.microsoft.com/office/drawing/2014/main" id="{697A994D-67C2-DA47-9C60-166271FFF6B5}"/>
                </a:ext>
              </a:extLst>
            </p:cNvPr>
            <p:cNvSpPr/>
            <p:nvPr/>
          </p:nvSpPr>
          <p:spPr>
            <a:xfrm rot="5400000">
              <a:off x="548987" y="2046165"/>
              <a:ext cx="868951" cy="311369"/>
            </a:xfrm>
            <a:prstGeom prst="roundRect">
              <a:avLst/>
            </a:prstGeom>
            <a:noFill/>
            <a:ln w="38100">
              <a:solidFill>
                <a:srgbClr val="FF7F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48D9B836-640B-7942-A279-EA20ED9AF5AE}"/>
                </a:ext>
              </a:extLst>
            </p:cNvPr>
            <p:cNvSpPr/>
            <p:nvPr/>
          </p:nvSpPr>
          <p:spPr>
            <a:xfrm rot="5400000">
              <a:off x="882681" y="1851924"/>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1FA91BF5-5617-DD40-9A70-2BA79A13057A}"/>
                </a:ext>
              </a:extLst>
            </p:cNvPr>
            <p:cNvSpPr/>
            <p:nvPr/>
          </p:nvSpPr>
          <p:spPr>
            <a:xfrm rot="5400000">
              <a:off x="882681" y="2098183"/>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7E0CC905-1A83-B047-9E3A-1C166BF6F605}"/>
                </a:ext>
              </a:extLst>
            </p:cNvPr>
            <p:cNvSpPr/>
            <p:nvPr/>
          </p:nvSpPr>
          <p:spPr>
            <a:xfrm rot="5400000">
              <a:off x="882681" y="2344442"/>
              <a:ext cx="203200" cy="203200"/>
            </a:xfrm>
            <a:prstGeom prst="ellipse">
              <a:avLst/>
            </a:prstGeom>
            <a:solidFill>
              <a:srgbClr val="DE55B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6" name="Content Placeholder 2">
            <a:extLst>
              <a:ext uri="{FF2B5EF4-FFF2-40B4-BE49-F238E27FC236}">
                <a16:creationId xmlns:a16="http://schemas.microsoft.com/office/drawing/2014/main" id="{3ABA38A6-7EE4-C249-835B-AEB36E2A6BF4}"/>
              </a:ext>
            </a:extLst>
          </p:cNvPr>
          <p:cNvSpPr txBox="1">
            <a:spLocks/>
          </p:cNvSpPr>
          <p:nvPr/>
        </p:nvSpPr>
        <p:spPr>
          <a:xfrm>
            <a:off x="5476559" y="2893341"/>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4B</a:t>
            </a:r>
          </a:p>
        </p:txBody>
      </p:sp>
      <p:sp>
        <p:nvSpPr>
          <p:cNvPr id="407" name="Content Placeholder 2">
            <a:extLst>
              <a:ext uri="{FF2B5EF4-FFF2-40B4-BE49-F238E27FC236}">
                <a16:creationId xmlns:a16="http://schemas.microsoft.com/office/drawing/2014/main" id="{B2654A63-B964-9C40-A759-78E86337D45D}"/>
              </a:ext>
            </a:extLst>
          </p:cNvPr>
          <p:cNvSpPr txBox="1">
            <a:spLocks/>
          </p:cNvSpPr>
          <p:nvPr/>
        </p:nvSpPr>
        <p:spPr>
          <a:xfrm>
            <a:off x="5763178" y="2908790"/>
            <a:ext cx="46757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b="1" dirty="0">
                <a:solidFill>
                  <a:srgbClr val="DE55B3"/>
                </a:solidFill>
                <a:latin typeface="Avenir Light" panose="020B0402020203020204" pitchFamily="34" charset="77"/>
              </a:rPr>
              <a:t>z</a:t>
            </a:r>
            <a:r>
              <a:rPr lang="en-US" sz="1600" b="1" baseline="-25000" dirty="0">
                <a:solidFill>
                  <a:srgbClr val="DE55B3"/>
                </a:solidFill>
                <a:latin typeface="Avenir Light" panose="020B0402020203020204" pitchFamily="34" charset="77"/>
              </a:rPr>
              <a:t>4C</a:t>
            </a:r>
          </a:p>
        </p:txBody>
      </p:sp>
      <p:sp>
        <p:nvSpPr>
          <p:cNvPr id="276" name="Rectangle 275">
            <a:extLst>
              <a:ext uri="{FF2B5EF4-FFF2-40B4-BE49-F238E27FC236}">
                <a16:creationId xmlns:a16="http://schemas.microsoft.com/office/drawing/2014/main" id="{6C9E2CFD-C2C1-0348-9B28-042C03A23701}"/>
              </a:ext>
            </a:extLst>
          </p:cNvPr>
          <p:cNvSpPr/>
          <p:nvPr/>
        </p:nvSpPr>
        <p:spPr>
          <a:xfrm>
            <a:off x="8024103" y="3495893"/>
            <a:ext cx="3756456" cy="1015663"/>
          </a:xfrm>
          <a:prstGeom prst="rect">
            <a:avLst/>
          </a:prstGeom>
        </p:spPr>
        <p:txBody>
          <a:bodyPr wrap="square">
            <a:spAutoFit/>
          </a:bodyPr>
          <a:lstStyle/>
          <a:p>
            <a:r>
              <a:rPr lang="en-US" sz="2000" dirty="0">
                <a:latin typeface="Avenir Medium" panose="02000503020000020003" pitchFamily="2" charset="0"/>
              </a:rPr>
              <a:t>Likewise, why stop with just 1 </a:t>
            </a:r>
            <a:r>
              <a:rPr lang="en-US" sz="2000" dirty="0">
                <a:solidFill>
                  <a:srgbClr val="C00000"/>
                </a:solidFill>
                <a:latin typeface="Avenir Medium" panose="02000503020000020003" pitchFamily="2" charset="0"/>
              </a:rPr>
              <a:t>Transformer Encoder</a:t>
            </a:r>
            <a:r>
              <a:rPr lang="en-US" sz="2000" dirty="0">
                <a:latin typeface="Avenir Medium" panose="02000503020000020003" pitchFamily="2" charset="0"/>
              </a:rPr>
              <a:t>? We could stack several!</a:t>
            </a:r>
            <a:endParaRPr lang="en-US" sz="2000" b="1" dirty="0">
              <a:solidFill>
                <a:srgbClr val="C00000"/>
              </a:solidFill>
            </a:endParaRPr>
          </a:p>
        </p:txBody>
      </p:sp>
      <p:sp>
        <p:nvSpPr>
          <p:cNvPr id="278" name="Title 1">
            <a:extLst>
              <a:ext uri="{FF2B5EF4-FFF2-40B4-BE49-F238E27FC236}">
                <a16:creationId xmlns:a16="http://schemas.microsoft.com/office/drawing/2014/main" id="{B3EBECE7-957A-E74B-B9D9-F3CDA05DC67E}"/>
              </a:ext>
            </a:extLst>
          </p:cNvPr>
          <p:cNvSpPr>
            <a:spLocks noGrp="1"/>
          </p:cNvSpPr>
          <p:nvPr>
            <p:ph type="title"/>
          </p:nvPr>
        </p:nvSpPr>
        <p:spPr>
          <a:xfrm>
            <a:off x="838201" y="276262"/>
            <a:ext cx="8826500" cy="625438"/>
          </a:xfrm>
        </p:spPr>
        <p:txBody>
          <a:bodyPr/>
          <a:lstStyle/>
          <a:p>
            <a:r>
              <a:rPr lang="en-US" dirty="0"/>
              <a:t>Transformer Encoder</a:t>
            </a:r>
            <a:endParaRPr lang="en-US" dirty="0">
              <a:solidFill>
                <a:srgbClr val="7030A0"/>
              </a:solidFill>
            </a:endParaRPr>
          </a:p>
        </p:txBody>
      </p:sp>
    </p:spTree>
    <p:extLst>
      <p:ext uri="{BB962C8B-B14F-4D97-AF65-F5344CB8AC3E}">
        <p14:creationId xmlns:p14="http://schemas.microsoft.com/office/powerpoint/2010/main" val="5458561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89967" y="4709344"/>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099978" y="1533486"/>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274210" y="816467"/>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67107" y="1512956"/>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41339" y="795937"/>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470504" y="44395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285648" y="1489041"/>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59880" y="77202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09" name="Rectangle 208">
            <a:extLst>
              <a:ext uri="{FF2B5EF4-FFF2-40B4-BE49-F238E27FC236}">
                <a16:creationId xmlns:a16="http://schemas.microsoft.com/office/drawing/2014/main" id="{ACE4754D-F94A-F247-BB97-14A96EDD3DB3}"/>
              </a:ext>
            </a:extLst>
          </p:cNvPr>
          <p:cNvSpPr/>
          <p:nvPr/>
        </p:nvSpPr>
        <p:spPr>
          <a:xfrm>
            <a:off x="7914821" y="1172132"/>
            <a:ext cx="3761232" cy="2308324"/>
          </a:xfrm>
          <a:prstGeom prst="rect">
            <a:avLst/>
          </a:prstGeom>
        </p:spPr>
        <p:txBody>
          <a:bodyPr wrap="square">
            <a:spAutoFit/>
          </a:bodyPr>
          <a:lstStyle/>
          <a:p>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context-aware representation</a:t>
            </a:r>
            <a:r>
              <a:rPr lang="en-US" sz="2400" b="1" dirty="0">
                <a:latin typeface="Avenir Book" panose="02000503020000020003" pitchFamily="2" charset="0"/>
              </a:rPr>
              <a:t> </a:t>
            </a:r>
            <a:r>
              <a:rPr lang="en-US" sz="2400" dirty="0">
                <a:latin typeface="Avenir Book" panose="02000503020000020003" pitchFamily="2" charset="0"/>
              </a:rPr>
              <a:t>of each word</a:t>
            </a:r>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70523" y="1509104"/>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44755" y="79208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2662963" y="485609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62963" y="488495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277" name="Right Arrow 276">
            <a:extLst>
              <a:ext uri="{FF2B5EF4-FFF2-40B4-BE49-F238E27FC236}">
                <a16:creationId xmlns:a16="http://schemas.microsoft.com/office/drawing/2014/main" id="{643C1512-85D2-1040-876F-1D41824B0DC1}"/>
              </a:ext>
            </a:extLst>
          </p:cNvPr>
          <p:cNvSpPr/>
          <p:nvPr/>
        </p:nvSpPr>
        <p:spPr>
          <a:xfrm rot="16200000">
            <a:off x="3824936" y="444340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ight Arrow 277">
            <a:extLst>
              <a:ext uri="{FF2B5EF4-FFF2-40B4-BE49-F238E27FC236}">
                <a16:creationId xmlns:a16="http://schemas.microsoft.com/office/drawing/2014/main" id="{78C00D14-58EC-894B-A8E7-C989462CBA2E}"/>
              </a:ext>
            </a:extLst>
          </p:cNvPr>
          <p:cNvSpPr/>
          <p:nvPr/>
        </p:nvSpPr>
        <p:spPr>
          <a:xfrm rot="16200000">
            <a:off x="2247910" y="443954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ight Arrow 278">
            <a:extLst>
              <a:ext uri="{FF2B5EF4-FFF2-40B4-BE49-F238E27FC236}">
                <a16:creationId xmlns:a16="http://schemas.microsoft.com/office/drawing/2014/main" id="{FFEDD260-7BC6-CD4B-AD18-A106C76B865A}"/>
              </a:ext>
            </a:extLst>
          </p:cNvPr>
          <p:cNvSpPr/>
          <p:nvPr/>
        </p:nvSpPr>
        <p:spPr>
          <a:xfrm rot="16200000">
            <a:off x="636613" y="444029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9587F1CA-722B-CE47-AD05-8F8886FACBEF}"/>
              </a:ext>
            </a:extLst>
          </p:cNvPr>
          <p:cNvSpPr/>
          <p:nvPr/>
        </p:nvSpPr>
        <p:spPr>
          <a:xfrm>
            <a:off x="189967" y="3560729"/>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ight Arrow 280">
            <a:extLst>
              <a:ext uri="{FF2B5EF4-FFF2-40B4-BE49-F238E27FC236}">
                <a16:creationId xmlns:a16="http://schemas.microsoft.com/office/drawing/2014/main" id="{EBB20F64-B381-A14F-91AF-EDDCDCB5CFFF}"/>
              </a:ext>
            </a:extLst>
          </p:cNvPr>
          <p:cNvSpPr/>
          <p:nvPr/>
        </p:nvSpPr>
        <p:spPr>
          <a:xfrm rot="16200000">
            <a:off x="5470504" y="32909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EB573FB-FEE0-AE4D-9B9F-F3669CC616CA}"/>
              </a:ext>
            </a:extLst>
          </p:cNvPr>
          <p:cNvSpPr/>
          <p:nvPr/>
        </p:nvSpPr>
        <p:spPr>
          <a:xfrm>
            <a:off x="2662963" y="370747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Content Placeholder 2">
            <a:extLst>
              <a:ext uri="{FF2B5EF4-FFF2-40B4-BE49-F238E27FC236}">
                <a16:creationId xmlns:a16="http://schemas.microsoft.com/office/drawing/2014/main" id="{2EA80E84-DA5B-8144-8F01-8840D1F02EA0}"/>
              </a:ext>
            </a:extLst>
          </p:cNvPr>
          <p:cNvSpPr txBox="1">
            <a:spLocks/>
          </p:cNvSpPr>
          <p:nvPr/>
        </p:nvSpPr>
        <p:spPr>
          <a:xfrm>
            <a:off x="2662963" y="373634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284" name="Right Arrow 283">
            <a:extLst>
              <a:ext uri="{FF2B5EF4-FFF2-40B4-BE49-F238E27FC236}">
                <a16:creationId xmlns:a16="http://schemas.microsoft.com/office/drawing/2014/main" id="{AAD29D43-7FE0-A540-A9EF-5D066B806D82}"/>
              </a:ext>
            </a:extLst>
          </p:cNvPr>
          <p:cNvSpPr/>
          <p:nvPr/>
        </p:nvSpPr>
        <p:spPr>
          <a:xfrm rot="16200000">
            <a:off x="3824936" y="329478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ight Arrow 284">
            <a:extLst>
              <a:ext uri="{FF2B5EF4-FFF2-40B4-BE49-F238E27FC236}">
                <a16:creationId xmlns:a16="http://schemas.microsoft.com/office/drawing/2014/main" id="{9A829B97-7FB1-1744-BCDF-8BC436FB35A1}"/>
              </a:ext>
            </a:extLst>
          </p:cNvPr>
          <p:cNvSpPr/>
          <p:nvPr/>
        </p:nvSpPr>
        <p:spPr>
          <a:xfrm rot="16200000">
            <a:off x="2247910" y="329093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ight Arrow 285">
            <a:extLst>
              <a:ext uri="{FF2B5EF4-FFF2-40B4-BE49-F238E27FC236}">
                <a16:creationId xmlns:a16="http://schemas.microsoft.com/office/drawing/2014/main" id="{BE9747AA-F828-9C49-9DE6-E07DA36C3AB1}"/>
              </a:ext>
            </a:extLst>
          </p:cNvPr>
          <p:cNvSpPr/>
          <p:nvPr/>
        </p:nvSpPr>
        <p:spPr>
          <a:xfrm rot="16200000">
            <a:off x="636613" y="329168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7A25667B-FC8D-8D47-8610-FF16B5A2DF65}"/>
              </a:ext>
            </a:extLst>
          </p:cNvPr>
          <p:cNvSpPr/>
          <p:nvPr/>
        </p:nvSpPr>
        <p:spPr>
          <a:xfrm>
            <a:off x="195073" y="2401677"/>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ight Arrow 287">
            <a:extLst>
              <a:ext uri="{FF2B5EF4-FFF2-40B4-BE49-F238E27FC236}">
                <a16:creationId xmlns:a16="http://schemas.microsoft.com/office/drawing/2014/main" id="{D78E94E8-4DF5-1141-A514-3BE890C25D48}"/>
              </a:ext>
            </a:extLst>
          </p:cNvPr>
          <p:cNvSpPr/>
          <p:nvPr/>
        </p:nvSpPr>
        <p:spPr>
          <a:xfrm rot="16200000">
            <a:off x="5475610" y="213188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AFE3FE78-8086-444B-B463-E7D787C8E57A}"/>
              </a:ext>
            </a:extLst>
          </p:cNvPr>
          <p:cNvSpPr/>
          <p:nvPr/>
        </p:nvSpPr>
        <p:spPr>
          <a:xfrm>
            <a:off x="2668069" y="2548425"/>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Content Placeholder 2">
            <a:extLst>
              <a:ext uri="{FF2B5EF4-FFF2-40B4-BE49-F238E27FC236}">
                <a16:creationId xmlns:a16="http://schemas.microsoft.com/office/drawing/2014/main" id="{EA3B9FFF-3D96-6B48-9E45-AAA9A9619CE4}"/>
              </a:ext>
            </a:extLst>
          </p:cNvPr>
          <p:cNvSpPr txBox="1">
            <a:spLocks/>
          </p:cNvSpPr>
          <p:nvPr/>
        </p:nvSpPr>
        <p:spPr>
          <a:xfrm>
            <a:off x="2668069" y="2577288"/>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#3</a:t>
            </a:r>
          </a:p>
        </p:txBody>
      </p:sp>
      <p:sp>
        <p:nvSpPr>
          <p:cNvPr id="321" name="Right Arrow 320">
            <a:extLst>
              <a:ext uri="{FF2B5EF4-FFF2-40B4-BE49-F238E27FC236}">
                <a16:creationId xmlns:a16="http://schemas.microsoft.com/office/drawing/2014/main" id="{DB81106D-4116-5D44-9CE8-F88CF376C6BB}"/>
              </a:ext>
            </a:extLst>
          </p:cNvPr>
          <p:cNvSpPr/>
          <p:nvPr/>
        </p:nvSpPr>
        <p:spPr>
          <a:xfrm rot="16200000">
            <a:off x="3830042" y="213573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ight Arrow 321">
            <a:extLst>
              <a:ext uri="{FF2B5EF4-FFF2-40B4-BE49-F238E27FC236}">
                <a16:creationId xmlns:a16="http://schemas.microsoft.com/office/drawing/2014/main" id="{96692320-A818-954A-AABC-7BD076F8D183}"/>
              </a:ext>
            </a:extLst>
          </p:cNvPr>
          <p:cNvSpPr/>
          <p:nvPr/>
        </p:nvSpPr>
        <p:spPr>
          <a:xfrm rot="16200000">
            <a:off x="2253016" y="21318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ight Arrow 322">
            <a:extLst>
              <a:ext uri="{FF2B5EF4-FFF2-40B4-BE49-F238E27FC236}">
                <a16:creationId xmlns:a16="http://schemas.microsoft.com/office/drawing/2014/main" id="{7CE43D04-7D72-4C4E-BB21-8FBCA5FACF97}"/>
              </a:ext>
            </a:extLst>
          </p:cNvPr>
          <p:cNvSpPr/>
          <p:nvPr/>
        </p:nvSpPr>
        <p:spPr>
          <a:xfrm rot="16200000">
            <a:off x="641719" y="213263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502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03E282-F3E0-BD47-81B7-C285E670F13E}"/>
              </a:ext>
            </a:extLst>
          </p:cNvPr>
          <p:cNvSpPr/>
          <p:nvPr/>
        </p:nvSpPr>
        <p:spPr>
          <a:xfrm>
            <a:off x="189967" y="4709344"/>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612748"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478352" y="5913514"/>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24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1850092" y="5913514"/>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3371660" y="590071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4942028" y="5892510"/>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4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659799" y="629498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2264017" y="627721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3818199" y="6289516"/>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5387267" y="627778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2198485" y="56561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3776746" y="564148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5384867" y="56269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C52BD131-A9C9-874C-92B8-F31B590CFE1E}"/>
              </a:ext>
            </a:extLst>
          </p:cNvPr>
          <p:cNvGrpSpPr/>
          <p:nvPr/>
        </p:nvGrpSpPr>
        <p:grpSpPr>
          <a:xfrm rot="16200000">
            <a:off x="2099978" y="1533486"/>
            <a:ext cx="701316" cy="175324"/>
            <a:chOff x="2297660" y="4140835"/>
            <a:chExt cx="1364224" cy="311369"/>
          </a:xfrm>
        </p:grpSpPr>
        <p:sp>
          <p:nvSpPr>
            <p:cNvPr id="170" name="Rounded Rectangle 169">
              <a:extLst>
                <a:ext uri="{FF2B5EF4-FFF2-40B4-BE49-F238E27FC236}">
                  <a16:creationId xmlns:a16="http://schemas.microsoft.com/office/drawing/2014/main" id="{0333804C-140B-E141-B118-C80789E5D2C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E87B15A-6A49-CD44-ACA4-5044AC2E5D3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B2EDFE2-05F6-9049-92A7-7CE63942EE7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678E6B7-C341-1447-A28E-1300616BDB04}"/>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16F164-99ED-0B44-BE17-B6D394B90AA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969D94E-815C-EC4C-A0FE-3DE1CE55C5CB}"/>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ectangle 175">
            <a:extLst>
              <a:ext uri="{FF2B5EF4-FFF2-40B4-BE49-F238E27FC236}">
                <a16:creationId xmlns:a16="http://schemas.microsoft.com/office/drawing/2014/main" id="{303E6E51-CE88-264A-A802-7108BA93D9AF}"/>
              </a:ext>
            </a:extLst>
          </p:cNvPr>
          <p:cNvSpPr/>
          <p:nvPr/>
        </p:nvSpPr>
        <p:spPr>
          <a:xfrm>
            <a:off x="2274210" y="816467"/>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81" name="Group 180">
            <a:extLst>
              <a:ext uri="{FF2B5EF4-FFF2-40B4-BE49-F238E27FC236}">
                <a16:creationId xmlns:a16="http://schemas.microsoft.com/office/drawing/2014/main" id="{AC6E369C-CE19-5B42-A4D2-640C2C99DC61}"/>
              </a:ext>
            </a:extLst>
          </p:cNvPr>
          <p:cNvGrpSpPr/>
          <p:nvPr/>
        </p:nvGrpSpPr>
        <p:grpSpPr>
          <a:xfrm rot="16200000">
            <a:off x="3667107" y="1512956"/>
            <a:ext cx="701316" cy="175324"/>
            <a:chOff x="2297660" y="4140835"/>
            <a:chExt cx="1364224" cy="311369"/>
          </a:xfrm>
        </p:grpSpPr>
        <p:sp>
          <p:nvSpPr>
            <p:cNvPr id="182" name="Rounded Rectangle 181">
              <a:extLst>
                <a:ext uri="{FF2B5EF4-FFF2-40B4-BE49-F238E27FC236}">
                  <a16:creationId xmlns:a16="http://schemas.microsoft.com/office/drawing/2014/main" id="{6198CAAE-D7AB-F645-939A-45C542AF2F88}"/>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D8C132D-1178-824E-9F9A-BF61451285A4}"/>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8DD37A-CDA4-414D-AB6B-17406A0FBE0D}"/>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642F76C-906E-5C41-B01D-F9ABA552029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D626BC2-144A-0546-AB50-1AF58C0B63A9}"/>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43AD74F-6863-8F47-80E1-AD0C5C5B2C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8" name="Rectangle 187">
            <a:extLst>
              <a:ext uri="{FF2B5EF4-FFF2-40B4-BE49-F238E27FC236}">
                <a16:creationId xmlns:a16="http://schemas.microsoft.com/office/drawing/2014/main" id="{12DBA4C3-8981-AC41-8AD4-E475B1298EFB}"/>
              </a:ext>
            </a:extLst>
          </p:cNvPr>
          <p:cNvSpPr/>
          <p:nvPr/>
        </p:nvSpPr>
        <p:spPr>
          <a:xfrm>
            <a:off x="3841339" y="795937"/>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195" name="Right Arrow 194">
            <a:extLst>
              <a:ext uri="{FF2B5EF4-FFF2-40B4-BE49-F238E27FC236}">
                <a16:creationId xmlns:a16="http://schemas.microsoft.com/office/drawing/2014/main" id="{A255318A-99D5-7F46-AD88-F416026958A3}"/>
              </a:ext>
            </a:extLst>
          </p:cNvPr>
          <p:cNvSpPr/>
          <p:nvPr/>
        </p:nvSpPr>
        <p:spPr>
          <a:xfrm rot="16200000">
            <a:off x="5470504" y="4439548"/>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E55FBE02-C165-5D44-9AC0-3847AFA16AE9}"/>
              </a:ext>
            </a:extLst>
          </p:cNvPr>
          <p:cNvGrpSpPr/>
          <p:nvPr/>
        </p:nvGrpSpPr>
        <p:grpSpPr>
          <a:xfrm rot="16200000">
            <a:off x="5285648" y="1489041"/>
            <a:ext cx="701316" cy="175324"/>
            <a:chOff x="2297660" y="4140835"/>
            <a:chExt cx="1364224" cy="311369"/>
          </a:xfrm>
        </p:grpSpPr>
        <p:sp>
          <p:nvSpPr>
            <p:cNvPr id="197" name="Rounded Rectangle 196">
              <a:extLst>
                <a:ext uri="{FF2B5EF4-FFF2-40B4-BE49-F238E27FC236}">
                  <a16:creationId xmlns:a16="http://schemas.microsoft.com/office/drawing/2014/main" id="{DCBE303E-D7F9-2044-B8CA-C2C4F8B7A8D1}"/>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8BE2D5D7-3910-E54D-AA6E-2971B68DF1D5}"/>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6289AF5-6C32-3640-8FF0-C1ABF4CD672B}"/>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1D27BC-2402-BC4A-B64D-7E04E98B3851}"/>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B5BA9-E477-AF43-AB3F-2ED63D06C18C}"/>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11DBA7F9-5A34-4249-99B1-390B7FAC339F}"/>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3" name="Rectangle 202">
            <a:extLst>
              <a:ext uri="{FF2B5EF4-FFF2-40B4-BE49-F238E27FC236}">
                <a16:creationId xmlns:a16="http://schemas.microsoft.com/office/drawing/2014/main" id="{2913906E-905B-324C-9203-D618913B8D84}"/>
              </a:ext>
            </a:extLst>
          </p:cNvPr>
          <p:cNvSpPr/>
          <p:nvPr/>
        </p:nvSpPr>
        <p:spPr>
          <a:xfrm>
            <a:off x="5459880" y="77202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209" name="Rectangle 208">
            <a:extLst>
              <a:ext uri="{FF2B5EF4-FFF2-40B4-BE49-F238E27FC236}">
                <a16:creationId xmlns:a16="http://schemas.microsoft.com/office/drawing/2014/main" id="{ACE4754D-F94A-F247-BB97-14A96EDD3DB3}"/>
              </a:ext>
            </a:extLst>
          </p:cNvPr>
          <p:cNvSpPr/>
          <p:nvPr/>
        </p:nvSpPr>
        <p:spPr>
          <a:xfrm>
            <a:off x="7914821" y="1172132"/>
            <a:ext cx="3761232" cy="2308324"/>
          </a:xfrm>
          <a:prstGeom prst="rect">
            <a:avLst/>
          </a:prstGeom>
        </p:spPr>
        <p:txBody>
          <a:bodyPr wrap="square">
            <a:spAutoFit/>
          </a:bodyPr>
          <a:lstStyle/>
          <a:p>
            <a:r>
              <a:rPr lang="en-US" sz="2400" b="1" dirty="0">
                <a:latin typeface="Avenir Book" panose="02000503020000020003" pitchFamily="2" charset="0"/>
              </a:rPr>
              <a:t>To recap: </a:t>
            </a:r>
            <a:r>
              <a:rPr lang="en-US" sz="2400" dirty="0">
                <a:latin typeface="Avenir Book" panose="02000503020000020003" pitchFamily="2" charset="0"/>
              </a:rPr>
              <a:t>all of this looks fancy, but ultimately it’s just producing a very good </a:t>
            </a:r>
            <a:r>
              <a:rPr lang="en-US" sz="2400" b="1" dirty="0">
                <a:highlight>
                  <a:srgbClr val="FFFF00"/>
                </a:highlight>
                <a:latin typeface="Avenir Book" panose="02000503020000020003" pitchFamily="2" charset="0"/>
              </a:rPr>
              <a:t>context-aware representation</a:t>
            </a:r>
            <a:r>
              <a:rPr lang="en-US" sz="2400" b="1" dirty="0">
                <a:latin typeface="Avenir Book" panose="02000503020000020003" pitchFamily="2" charset="0"/>
              </a:rPr>
              <a:t> </a:t>
            </a:r>
            <a:r>
              <a:rPr lang="en-US" sz="2400" dirty="0">
                <a:latin typeface="Avenir Book" panose="02000503020000020003" pitchFamily="2" charset="0"/>
              </a:rPr>
              <a:t>of each word</a:t>
            </a:r>
          </a:p>
        </p:txBody>
      </p:sp>
      <p:grpSp>
        <p:nvGrpSpPr>
          <p:cNvPr id="299" name="Group 298">
            <a:extLst>
              <a:ext uri="{FF2B5EF4-FFF2-40B4-BE49-F238E27FC236}">
                <a16:creationId xmlns:a16="http://schemas.microsoft.com/office/drawing/2014/main" id="{9F9453CC-E1E7-E243-8704-1A9439A7401B}"/>
              </a:ext>
            </a:extLst>
          </p:cNvPr>
          <p:cNvGrpSpPr/>
          <p:nvPr/>
        </p:nvGrpSpPr>
        <p:grpSpPr>
          <a:xfrm rot="16200000">
            <a:off x="470523" y="1509104"/>
            <a:ext cx="701316" cy="175324"/>
            <a:chOff x="2297660" y="4140835"/>
            <a:chExt cx="1364224" cy="311369"/>
          </a:xfrm>
        </p:grpSpPr>
        <p:sp>
          <p:nvSpPr>
            <p:cNvPr id="300" name="Rounded Rectangle 299">
              <a:extLst>
                <a:ext uri="{FF2B5EF4-FFF2-40B4-BE49-F238E27FC236}">
                  <a16:creationId xmlns:a16="http://schemas.microsoft.com/office/drawing/2014/main" id="{45A75873-F933-224E-BCCE-BE88F6751AD7}"/>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3CC433F-B46E-8F49-AC2A-BD2843591957}"/>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E81FAB2A-552D-A74B-BF15-A94D722BBF51}"/>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CB6703AE-C919-A24F-A56B-41A05463642D}"/>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03F81DB-E578-3C41-9094-3E785B3250CB}"/>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9B3D89A0-2778-DF46-A327-F6BAAD957E95}"/>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6" name="Rectangle 305">
            <a:extLst>
              <a:ext uri="{FF2B5EF4-FFF2-40B4-BE49-F238E27FC236}">
                <a16:creationId xmlns:a16="http://schemas.microsoft.com/office/drawing/2014/main" id="{82FD27DF-88EB-FF4A-998D-D32E2BE3C9EF}"/>
              </a:ext>
            </a:extLst>
          </p:cNvPr>
          <p:cNvSpPr/>
          <p:nvPr/>
        </p:nvSpPr>
        <p:spPr>
          <a:xfrm>
            <a:off x="644755" y="79208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308" name="Rectangle 307">
            <a:extLst>
              <a:ext uri="{FF2B5EF4-FFF2-40B4-BE49-F238E27FC236}">
                <a16:creationId xmlns:a16="http://schemas.microsoft.com/office/drawing/2014/main" id="{6D5489AF-7E88-3F45-8ED8-5F600AB56182}"/>
              </a:ext>
            </a:extLst>
          </p:cNvPr>
          <p:cNvSpPr/>
          <p:nvPr/>
        </p:nvSpPr>
        <p:spPr>
          <a:xfrm>
            <a:off x="2662963" y="485609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2662963" y="488495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277" name="Right Arrow 276">
            <a:extLst>
              <a:ext uri="{FF2B5EF4-FFF2-40B4-BE49-F238E27FC236}">
                <a16:creationId xmlns:a16="http://schemas.microsoft.com/office/drawing/2014/main" id="{643C1512-85D2-1040-876F-1D41824B0DC1}"/>
              </a:ext>
            </a:extLst>
          </p:cNvPr>
          <p:cNvSpPr/>
          <p:nvPr/>
        </p:nvSpPr>
        <p:spPr>
          <a:xfrm rot="16200000">
            <a:off x="3824936" y="444340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ight Arrow 277">
            <a:extLst>
              <a:ext uri="{FF2B5EF4-FFF2-40B4-BE49-F238E27FC236}">
                <a16:creationId xmlns:a16="http://schemas.microsoft.com/office/drawing/2014/main" id="{78C00D14-58EC-894B-A8E7-C989462CBA2E}"/>
              </a:ext>
            </a:extLst>
          </p:cNvPr>
          <p:cNvSpPr/>
          <p:nvPr/>
        </p:nvSpPr>
        <p:spPr>
          <a:xfrm rot="16200000">
            <a:off x="2247910" y="443954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ight Arrow 278">
            <a:extLst>
              <a:ext uri="{FF2B5EF4-FFF2-40B4-BE49-F238E27FC236}">
                <a16:creationId xmlns:a16="http://schemas.microsoft.com/office/drawing/2014/main" id="{FFEDD260-7BC6-CD4B-AD18-A106C76B865A}"/>
              </a:ext>
            </a:extLst>
          </p:cNvPr>
          <p:cNvSpPr/>
          <p:nvPr/>
        </p:nvSpPr>
        <p:spPr>
          <a:xfrm rot="16200000">
            <a:off x="636613" y="4440297"/>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9587F1CA-722B-CE47-AD05-8F8886FACBEF}"/>
              </a:ext>
            </a:extLst>
          </p:cNvPr>
          <p:cNvSpPr/>
          <p:nvPr/>
        </p:nvSpPr>
        <p:spPr>
          <a:xfrm>
            <a:off x="189967" y="3560729"/>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ight Arrow 280">
            <a:extLst>
              <a:ext uri="{FF2B5EF4-FFF2-40B4-BE49-F238E27FC236}">
                <a16:creationId xmlns:a16="http://schemas.microsoft.com/office/drawing/2014/main" id="{EBB20F64-B381-A14F-91AF-EDDCDCB5CFFF}"/>
              </a:ext>
            </a:extLst>
          </p:cNvPr>
          <p:cNvSpPr/>
          <p:nvPr/>
        </p:nvSpPr>
        <p:spPr>
          <a:xfrm rot="16200000">
            <a:off x="5470504" y="3290933"/>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4EB573FB-FEE0-AE4D-9B9F-F3669CC616CA}"/>
              </a:ext>
            </a:extLst>
          </p:cNvPr>
          <p:cNvSpPr/>
          <p:nvPr/>
        </p:nvSpPr>
        <p:spPr>
          <a:xfrm>
            <a:off x="2662963" y="370747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Content Placeholder 2">
            <a:extLst>
              <a:ext uri="{FF2B5EF4-FFF2-40B4-BE49-F238E27FC236}">
                <a16:creationId xmlns:a16="http://schemas.microsoft.com/office/drawing/2014/main" id="{2EA80E84-DA5B-8144-8F01-8840D1F02EA0}"/>
              </a:ext>
            </a:extLst>
          </p:cNvPr>
          <p:cNvSpPr txBox="1">
            <a:spLocks/>
          </p:cNvSpPr>
          <p:nvPr/>
        </p:nvSpPr>
        <p:spPr>
          <a:xfrm>
            <a:off x="2662963" y="373634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284" name="Right Arrow 283">
            <a:extLst>
              <a:ext uri="{FF2B5EF4-FFF2-40B4-BE49-F238E27FC236}">
                <a16:creationId xmlns:a16="http://schemas.microsoft.com/office/drawing/2014/main" id="{AAD29D43-7FE0-A540-A9EF-5D066B806D82}"/>
              </a:ext>
            </a:extLst>
          </p:cNvPr>
          <p:cNvSpPr/>
          <p:nvPr/>
        </p:nvSpPr>
        <p:spPr>
          <a:xfrm rot="16200000">
            <a:off x="3824936" y="3294786"/>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ight Arrow 284">
            <a:extLst>
              <a:ext uri="{FF2B5EF4-FFF2-40B4-BE49-F238E27FC236}">
                <a16:creationId xmlns:a16="http://schemas.microsoft.com/office/drawing/2014/main" id="{9A829B97-7FB1-1744-BCDF-8BC436FB35A1}"/>
              </a:ext>
            </a:extLst>
          </p:cNvPr>
          <p:cNvSpPr/>
          <p:nvPr/>
        </p:nvSpPr>
        <p:spPr>
          <a:xfrm rot="16200000">
            <a:off x="2247910" y="329093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ight Arrow 285">
            <a:extLst>
              <a:ext uri="{FF2B5EF4-FFF2-40B4-BE49-F238E27FC236}">
                <a16:creationId xmlns:a16="http://schemas.microsoft.com/office/drawing/2014/main" id="{BE9747AA-F828-9C49-9DE6-E07DA36C3AB1}"/>
              </a:ext>
            </a:extLst>
          </p:cNvPr>
          <p:cNvSpPr/>
          <p:nvPr/>
        </p:nvSpPr>
        <p:spPr>
          <a:xfrm rot="16200000">
            <a:off x="636613" y="3291682"/>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7A25667B-FC8D-8D47-8610-FF16B5A2DF65}"/>
              </a:ext>
            </a:extLst>
          </p:cNvPr>
          <p:cNvSpPr/>
          <p:nvPr/>
        </p:nvSpPr>
        <p:spPr>
          <a:xfrm>
            <a:off x="195073" y="2401677"/>
            <a:ext cx="6932336" cy="779711"/>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ight Arrow 287">
            <a:extLst>
              <a:ext uri="{FF2B5EF4-FFF2-40B4-BE49-F238E27FC236}">
                <a16:creationId xmlns:a16="http://schemas.microsoft.com/office/drawing/2014/main" id="{D78E94E8-4DF5-1141-A514-3BE890C25D48}"/>
              </a:ext>
            </a:extLst>
          </p:cNvPr>
          <p:cNvSpPr/>
          <p:nvPr/>
        </p:nvSpPr>
        <p:spPr>
          <a:xfrm rot="16200000">
            <a:off x="5475610" y="2131881"/>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AFE3FE78-8086-444B-B463-E7D787C8E57A}"/>
              </a:ext>
            </a:extLst>
          </p:cNvPr>
          <p:cNvSpPr/>
          <p:nvPr/>
        </p:nvSpPr>
        <p:spPr>
          <a:xfrm>
            <a:off x="2668069" y="2548425"/>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Content Placeholder 2">
            <a:extLst>
              <a:ext uri="{FF2B5EF4-FFF2-40B4-BE49-F238E27FC236}">
                <a16:creationId xmlns:a16="http://schemas.microsoft.com/office/drawing/2014/main" id="{EA3B9FFF-3D96-6B48-9E45-AAA9A9619CE4}"/>
              </a:ext>
            </a:extLst>
          </p:cNvPr>
          <p:cNvSpPr txBox="1">
            <a:spLocks/>
          </p:cNvSpPr>
          <p:nvPr/>
        </p:nvSpPr>
        <p:spPr>
          <a:xfrm>
            <a:off x="2668069" y="2577288"/>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#3</a:t>
            </a:r>
          </a:p>
        </p:txBody>
      </p:sp>
      <p:sp>
        <p:nvSpPr>
          <p:cNvPr id="321" name="Right Arrow 320">
            <a:extLst>
              <a:ext uri="{FF2B5EF4-FFF2-40B4-BE49-F238E27FC236}">
                <a16:creationId xmlns:a16="http://schemas.microsoft.com/office/drawing/2014/main" id="{DB81106D-4116-5D44-9CE8-F88CF376C6BB}"/>
              </a:ext>
            </a:extLst>
          </p:cNvPr>
          <p:cNvSpPr/>
          <p:nvPr/>
        </p:nvSpPr>
        <p:spPr>
          <a:xfrm rot="16200000">
            <a:off x="3830042" y="2135734"/>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ight Arrow 321">
            <a:extLst>
              <a:ext uri="{FF2B5EF4-FFF2-40B4-BE49-F238E27FC236}">
                <a16:creationId xmlns:a16="http://schemas.microsoft.com/office/drawing/2014/main" id="{96692320-A818-954A-AABC-7BD076F8D183}"/>
              </a:ext>
            </a:extLst>
          </p:cNvPr>
          <p:cNvSpPr/>
          <p:nvPr/>
        </p:nvSpPr>
        <p:spPr>
          <a:xfrm rot="16200000">
            <a:off x="2253016" y="213188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ight Arrow 322">
            <a:extLst>
              <a:ext uri="{FF2B5EF4-FFF2-40B4-BE49-F238E27FC236}">
                <a16:creationId xmlns:a16="http://schemas.microsoft.com/office/drawing/2014/main" id="{7CE43D04-7D72-4C4E-BB21-8FBCA5FACF97}"/>
              </a:ext>
            </a:extLst>
          </p:cNvPr>
          <p:cNvSpPr/>
          <p:nvPr/>
        </p:nvSpPr>
        <p:spPr>
          <a:xfrm rot="16200000">
            <a:off x="641719" y="2132630"/>
            <a:ext cx="327702" cy="17532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06C1D203-8402-A643-B16C-B748489B1412}"/>
              </a:ext>
            </a:extLst>
          </p:cNvPr>
          <p:cNvSpPr/>
          <p:nvPr/>
        </p:nvSpPr>
        <p:spPr>
          <a:xfrm>
            <a:off x="7914821" y="3824805"/>
            <a:ext cx="3761232" cy="1569660"/>
          </a:xfrm>
          <a:prstGeom prst="rect">
            <a:avLst/>
          </a:prstGeom>
        </p:spPr>
        <p:txBody>
          <a:bodyPr wrap="square">
            <a:spAutoFit/>
          </a:bodyPr>
          <a:lstStyle/>
          <a:p>
            <a:r>
              <a:rPr lang="en-US" sz="2400" dirty="0">
                <a:latin typeface="Avenir Book" panose="02000503020000020003" pitchFamily="2" charset="0"/>
              </a:rPr>
              <a:t>If we wish to output a sequence from this, we need </a:t>
            </a:r>
            <a:r>
              <a:rPr lang="en-US" sz="2400" b="1" dirty="0">
                <a:solidFill>
                  <a:srgbClr val="C00000"/>
                </a:solidFill>
                <a:latin typeface="Avenir Book" panose="02000503020000020003" pitchFamily="2" charset="0"/>
              </a:rPr>
              <a:t>Transformer Decoders</a:t>
            </a:r>
            <a:r>
              <a:rPr lang="en-US" sz="2400" dirty="0">
                <a:latin typeface="Avenir Book" panose="02000503020000020003" pitchFamily="2" charset="0"/>
              </a:rPr>
              <a:t>, too!</a:t>
            </a:r>
          </a:p>
        </p:txBody>
      </p:sp>
    </p:spTree>
    <p:extLst>
      <p:ext uri="{BB962C8B-B14F-4D97-AF65-F5344CB8AC3E}">
        <p14:creationId xmlns:p14="http://schemas.microsoft.com/office/powerpoint/2010/main" val="4024690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CE4754D-F94A-F247-BB97-14A96EDD3DB3}"/>
              </a:ext>
            </a:extLst>
          </p:cNvPr>
          <p:cNvSpPr/>
          <p:nvPr/>
        </p:nvSpPr>
        <p:spPr>
          <a:xfrm>
            <a:off x="8769419" y="2110511"/>
            <a:ext cx="3193195" cy="1323439"/>
          </a:xfrm>
          <a:prstGeom prst="rect">
            <a:avLst/>
          </a:prstGeom>
        </p:spPr>
        <p:txBody>
          <a:bodyPr wrap="square">
            <a:spAutoFit/>
          </a:bodyPr>
          <a:lstStyle/>
          <a:p>
            <a:r>
              <a:rPr lang="en-US" sz="2000" dirty="0">
                <a:solidFill>
                  <a:srgbClr val="C00000"/>
                </a:solidFill>
                <a:latin typeface="Avenir Book" panose="02000503020000020003" pitchFamily="2" charset="0"/>
              </a:rPr>
              <a:t>Transformer Encoders </a:t>
            </a:r>
            <a:r>
              <a:rPr lang="en-US" sz="2000" dirty="0">
                <a:latin typeface="Avenir Book" panose="02000503020000020003" pitchFamily="2" charset="0"/>
              </a:rPr>
              <a:t>produce </a:t>
            </a:r>
            <a:r>
              <a:rPr lang="en-US" sz="2000" b="1" dirty="0">
                <a:highlight>
                  <a:srgbClr val="FFFF00"/>
                </a:highlight>
                <a:latin typeface="Avenir Book" panose="02000503020000020003" pitchFamily="2" charset="0"/>
              </a:rPr>
              <a:t>context-aware representation</a:t>
            </a:r>
            <a:r>
              <a:rPr lang="en-US" sz="2000" b="1" dirty="0">
                <a:latin typeface="Avenir Book" panose="02000503020000020003" pitchFamily="2" charset="0"/>
              </a:rPr>
              <a:t> </a:t>
            </a:r>
            <a:r>
              <a:rPr lang="en-US" sz="2000" dirty="0">
                <a:latin typeface="Avenir Book" panose="02000503020000020003" pitchFamily="2" charset="0"/>
              </a:rPr>
              <a:t>of each word</a:t>
            </a:r>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69419" y="3785226"/>
            <a:ext cx="3094276" cy="1015663"/>
          </a:xfrm>
          <a:prstGeom prst="rect">
            <a:avLst/>
          </a:prstGeom>
        </p:spPr>
        <p:txBody>
          <a:bodyPr wrap="square">
            <a:spAutoFit/>
          </a:bodyPr>
          <a:lstStyle/>
          <a:p>
            <a:r>
              <a:rPr lang="en-US" sz="2000" dirty="0">
                <a:solidFill>
                  <a:srgbClr val="C00000"/>
                </a:solidFill>
                <a:latin typeface="Avenir Book" panose="02000503020000020003" pitchFamily="2" charset="0"/>
              </a:rPr>
              <a:t>Transformer Decoders </a:t>
            </a:r>
            <a:r>
              <a:rPr lang="en-US" sz="2000" dirty="0">
                <a:latin typeface="Avenir Book" panose="02000503020000020003" pitchFamily="2" charset="0"/>
              </a:rPr>
              <a:t>generate new sequences of text</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891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39607" y="2061664"/>
            <a:ext cx="3175927" cy="2862322"/>
          </a:xfrm>
          <a:prstGeom prst="rect">
            <a:avLst/>
          </a:prstGeom>
        </p:spPr>
        <p:txBody>
          <a:bodyPr wrap="square">
            <a:spAutoFit/>
          </a:bodyPr>
          <a:lstStyle/>
          <a:p>
            <a:r>
              <a:rPr lang="en-US" sz="2000" dirty="0">
                <a:solidFill>
                  <a:srgbClr val="C00000"/>
                </a:solidFill>
                <a:latin typeface="Avenir Book" panose="02000503020000020003" pitchFamily="2" charset="0"/>
              </a:rPr>
              <a:t>Transformer Decoders </a:t>
            </a:r>
            <a:r>
              <a:rPr lang="en-US" sz="2000" dirty="0">
                <a:latin typeface="Avenir Book" panose="02000503020000020003" pitchFamily="2" charset="0"/>
              </a:rPr>
              <a:t>are identical to the </a:t>
            </a:r>
            <a:r>
              <a:rPr lang="en-US" sz="2000" dirty="0">
                <a:solidFill>
                  <a:srgbClr val="C00000"/>
                </a:solidFill>
                <a:latin typeface="Avenir Book" panose="02000503020000020003" pitchFamily="2" charset="0"/>
              </a:rPr>
              <a:t>Encoders</a:t>
            </a:r>
            <a:r>
              <a:rPr lang="en-US" sz="2000" dirty="0">
                <a:latin typeface="Avenir Book" panose="02000503020000020003" pitchFamily="2" charset="0"/>
              </a:rPr>
              <a:t>, except they have an additional </a:t>
            </a:r>
            <a:r>
              <a:rPr lang="en-US" sz="2000" dirty="0">
                <a:highlight>
                  <a:srgbClr val="FFFF00"/>
                </a:highlight>
                <a:latin typeface="Avenir Book" panose="02000503020000020003" pitchFamily="2" charset="0"/>
              </a:rPr>
              <a:t>Attention Head</a:t>
            </a:r>
            <a:r>
              <a:rPr lang="en-US" sz="2000" dirty="0">
                <a:latin typeface="Avenir Book" panose="02000503020000020003" pitchFamily="2" charset="0"/>
              </a:rPr>
              <a:t> (in between the Self-Attention and FFNN layers) that focuses on parts of the encoder’s representations.</a:t>
            </a: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139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5A8237-29D4-B142-AC0B-396F6B32C0FB}"/>
              </a:ext>
            </a:extLst>
          </p:cNvPr>
          <p:cNvSpPr/>
          <p:nvPr/>
        </p:nvSpPr>
        <p:spPr>
          <a:xfrm>
            <a:off x="339086" y="1956226"/>
            <a:ext cx="8146563" cy="3680365"/>
          </a:xfrm>
          <a:prstGeom prst="rect">
            <a:avLst/>
          </a:prstGeom>
          <a:solidFill>
            <a:schemeClr val="accent4">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03E282-F3E0-BD47-81B7-C285E670F13E}"/>
              </a:ext>
            </a:extLst>
          </p:cNvPr>
          <p:cNvSpPr/>
          <p:nvPr/>
        </p:nvSpPr>
        <p:spPr>
          <a:xfrm>
            <a:off x="514842" y="4804408"/>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67F1680-4E6A-FF47-A5A3-45A4491667D3}"/>
              </a:ext>
            </a:extLst>
          </p:cNvPr>
          <p:cNvSpPr/>
          <p:nvPr/>
        </p:nvSpPr>
        <p:spPr>
          <a:xfrm>
            <a:off x="899356" y="701553"/>
            <a:ext cx="6482648" cy="8153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 Encoders and Decoders</a:t>
            </a:r>
            <a:endParaRPr lang="en-US" dirty="0">
              <a:solidFill>
                <a:srgbClr val="7030A0"/>
              </a:solidFill>
            </a:endParaRPr>
          </a:p>
        </p:txBody>
      </p:sp>
      <p:sp>
        <p:nvSpPr>
          <p:cNvPr id="15" name="Right Arrow 14">
            <a:extLst>
              <a:ext uri="{FF2B5EF4-FFF2-40B4-BE49-F238E27FC236}">
                <a16:creationId xmlns:a16="http://schemas.microsoft.com/office/drawing/2014/main" id="{5A1CE8DA-B95D-F042-A8AE-C4058DBA49C7}"/>
              </a:ext>
            </a:extLst>
          </p:cNvPr>
          <p:cNvSpPr/>
          <p:nvPr/>
        </p:nvSpPr>
        <p:spPr>
          <a:xfrm rot="16200000">
            <a:off x="539897" y="5517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9874CE75-7690-F744-88D4-CE4AEE94211A}"/>
              </a:ext>
            </a:extLst>
          </p:cNvPr>
          <p:cNvSpPr txBox="1">
            <a:spLocks/>
          </p:cNvSpPr>
          <p:nvPr/>
        </p:nvSpPr>
        <p:spPr>
          <a:xfrm>
            <a:off x="314512" y="5804446"/>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44" name="Content Placeholder 2">
            <a:extLst>
              <a:ext uri="{FF2B5EF4-FFF2-40B4-BE49-F238E27FC236}">
                <a16:creationId xmlns:a16="http://schemas.microsoft.com/office/drawing/2014/main" id="{50933B28-9C0C-484A-9A8B-3A86DA633136}"/>
              </a:ext>
            </a:extLst>
          </p:cNvPr>
          <p:cNvSpPr txBox="1">
            <a:spLocks/>
          </p:cNvSpPr>
          <p:nvPr/>
        </p:nvSpPr>
        <p:spPr>
          <a:xfrm>
            <a:off x="906607"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45" name="Content Placeholder 2">
            <a:extLst>
              <a:ext uri="{FF2B5EF4-FFF2-40B4-BE49-F238E27FC236}">
                <a16:creationId xmlns:a16="http://schemas.microsoft.com/office/drawing/2014/main" id="{39308597-CA44-D248-83DB-57527DF3ACA9}"/>
              </a:ext>
            </a:extLst>
          </p:cNvPr>
          <p:cNvSpPr txBox="1">
            <a:spLocks/>
          </p:cNvSpPr>
          <p:nvPr/>
        </p:nvSpPr>
        <p:spPr>
          <a:xfrm>
            <a:off x="1867361" y="5773536"/>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46" name="Content Placeholder 2">
            <a:extLst>
              <a:ext uri="{FF2B5EF4-FFF2-40B4-BE49-F238E27FC236}">
                <a16:creationId xmlns:a16="http://schemas.microsoft.com/office/drawing/2014/main" id="{1FF2CC36-95F8-0141-964A-3457F8E4D5FD}"/>
              </a:ext>
            </a:extLst>
          </p:cNvPr>
          <p:cNvSpPr txBox="1">
            <a:spLocks/>
          </p:cNvSpPr>
          <p:nvPr/>
        </p:nvSpPr>
        <p:spPr>
          <a:xfrm>
            <a:off x="3004149" y="5782339"/>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2" name="Rectangle 1">
            <a:extLst>
              <a:ext uri="{FF2B5EF4-FFF2-40B4-BE49-F238E27FC236}">
                <a16:creationId xmlns:a16="http://schemas.microsoft.com/office/drawing/2014/main" id="{198B392D-4AC9-A74E-8147-A1C5EDB083C1}"/>
              </a:ext>
            </a:extLst>
          </p:cNvPr>
          <p:cNvSpPr/>
          <p:nvPr/>
        </p:nvSpPr>
        <p:spPr>
          <a:xfrm>
            <a:off x="521801" y="61512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95" name="Rectangle 94">
            <a:extLst>
              <a:ext uri="{FF2B5EF4-FFF2-40B4-BE49-F238E27FC236}">
                <a16:creationId xmlns:a16="http://schemas.microsoft.com/office/drawing/2014/main" id="{F86D5CD8-7B41-A441-8405-F85975085C94}"/>
              </a:ext>
            </a:extLst>
          </p:cNvPr>
          <p:cNvSpPr/>
          <p:nvPr/>
        </p:nvSpPr>
        <p:spPr>
          <a:xfrm>
            <a:off x="1297266" y="6139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96" name="Rectangle 95">
            <a:extLst>
              <a:ext uri="{FF2B5EF4-FFF2-40B4-BE49-F238E27FC236}">
                <a16:creationId xmlns:a16="http://schemas.microsoft.com/office/drawing/2014/main" id="{7CBE4ACA-3358-8E4C-AD39-3D9B04F36370}"/>
              </a:ext>
            </a:extLst>
          </p:cNvPr>
          <p:cNvSpPr/>
          <p:nvPr/>
        </p:nvSpPr>
        <p:spPr>
          <a:xfrm>
            <a:off x="233608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97" name="Rectangle 96">
            <a:extLst>
              <a:ext uri="{FF2B5EF4-FFF2-40B4-BE49-F238E27FC236}">
                <a16:creationId xmlns:a16="http://schemas.microsoft.com/office/drawing/2014/main" id="{83C3ED22-9046-C547-9B66-488BB05FA4F3}"/>
              </a:ext>
            </a:extLst>
          </p:cNvPr>
          <p:cNvSpPr/>
          <p:nvPr/>
        </p:nvSpPr>
        <p:spPr>
          <a:xfrm>
            <a:off x="3418074" y="6139045"/>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44" name="Right Arrow 143">
            <a:extLst>
              <a:ext uri="{FF2B5EF4-FFF2-40B4-BE49-F238E27FC236}">
                <a16:creationId xmlns:a16="http://schemas.microsoft.com/office/drawing/2014/main" id="{0069DC7F-D879-7C46-8AF6-905D3036270C}"/>
              </a:ext>
            </a:extLst>
          </p:cNvPr>
          <p:cNvSpPr/>
          <p:nvPr/>
        </p:nvSpPr>
        <p:spPr>
          <a:xfrm rot="16200000">
            <a:off x="1296862" y="5503215"/>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ight Arrow 226">
            <a:extLst>
              <a:ext uri="{FF2B5EF4-FFF2-40B4-BE49-F238E27FC236}">
                <a16:creationId xmlns:a16="http://schemas.microsoft.com/office/drawing/2014/main" id="{E59E998C-3F7F-8348-BE27-6ABA66B5A383}"/>
              </a:ext>
            </a:extLst>
          </p:cNvPr>
          <p:cNvSpPr/>
          <p:nvPr/>
        </p:nvSpPr>
        <p:spPr>
          <a:xfrm rot="16200000">
            <a:off x="2362590" y="54758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ight Arrow 250">
            <a:extLst>
              <a:ext uri="{FF2B5EF4-FFF2-40B4-BE49-F238E27FC236}">
                <a16:creationId xmlns:a16="http://schemas.microsoft.com/office/drawing/2014/main" id="{0A505EC8-FEFB-4941-A04B-AE88E58F9A73}"/>
              </a:ext>
            </a:extLst>
          </p:cNvPr>
          <p:cNvSpPr/>
          <p:nvPr/>
        </p:nvSpPr>
        <p:spPr>
          <a:xfrm rot="16200000">
            <a:off x="3458727" y="5496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6D5489AF-7E88-3F45-8ED8-5F600AB56182}"/>
              </a:ext>
            </a:extLst>
          </p:cNvPr>
          <p:cNvSpPr/>
          <p:nvPr/>
        </p:nvSpPr>
        <p:spPr>
          <a:xfrm>
            <a:off x="1235853" y="4836808"/>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Content Placeholder 2">
            <a:extLst>
              <a:ext uri="{FF2B5EF4-FFF2-40B4-BE49-F238E27FC236}">
                <a16:creationId xmlns:a16="http://schemas.microsoft.com/office/drawing/2014/main" id="{0F213007-947F-7D4F-A1FB-8BF8CDB1D068}"/>
              </a:ext>
            </a:extLst>
          </p:cNvPr>
          <p:cNvSpPr txBox="1">
            <a:spLocks/>
          </p:cNvSpPr>
          <p:nvPr/>
        </p:nvSpPr>
        <p:spPr>
          <a:xfrm>
            <a:off x="1235853" y="4865671"/>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71" name="Rectangle 70">
            <a:extLst>
              <a:ext uri="{FF2B5EF4-FFF2-40B4-BE49-F238E27FC236}">
                <a16:creationId xmlns:a16="http://schemas.microsoft.com/office/drawing/2014/main" id="{C3E9181C-5DF8-6C48-8EC8-F17FE771E7E1}"/>
              </a:ext>
            </a:extLst>
          </p:cNvPr>
          <p:cNvSpPr/>
          <p:nvPr/>
        </p:nvSpPr>
        <p:spPr>
          <a:xfrm>
            <a:off x="523826" y="3757776"/>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B0EE9E51-D60F-1C4D-834C-65ADE2718F7B}"/>
              </a:ext>
            </a:extLst>
          </p:cNvPr>
          <p:cNvSpPr/>
          <p:nvPr/>
        </p:nvSpPr>
        <p:spPr>
          <a:xfrm rot="16200000">
            <a:off x="548881" y="4471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92B7068E-2919-C749-8716-B55230E27A9E}"/>
              </a:ext>
            </a:extLst>
          </p:cNvPr>
          <p:cNvSpPr/>
          <p:nvPr/>
        </p:nvSpPr>
        <p:spPr>
          <a:xfrm rot="16200000">
            <a:off x="1305846" y="445658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7EBE89E3-7DAE-7E46-AF85-05CA7A2BBEFF}"/>
              </a:ext>
            </a:extLst>
          </p:cNvPr>
          <p:cNvSpPr/>
          <p:nvPr/>
        </p:nvSpPr>
        <p:spPr>
          <a:xfrm rot="16200000">
            <a:off x="2371574" y="442920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F0F7AD0D-6BA4-CB49-BDA9-F18E3DC3E097}"/>
              </a:ext>
            </a:extLst>
          </p:cNvPr>
          <p:cNvSpPr/>
          <p:nvPr/>
        </p:nvSpPr>
        <p:spPr>
          <a:xfrm rot="16200000">
            <a:off x="3467711" y="44495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0EA0F65-AE52-9747-B407-D8019536FE9B}"/>
              </a:ext>
            </a:extLst>
          </p:cNvPr>
          <p:cNvSpPr/>
          <p:nvPr/>
        </p:nvSpPr>
        <p:spPr>
          <a:xfrm>
            <a:off x="1244837" y="3790176"/>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3E86BECE-C110-3F45-9000-8ABD40DF891B}"/>
              </a:ext>
            </a:extLst>
          </p:cNvPr>
          <p:cNvSpPr txBox="1">
            <a:spLocks/>
          </p:cNvSpPr>
          <p:nvPr/>
        </p:nvSpPr>
        <p:spPr>
          <a:xfrm>
            <a:off x="1244837" y="3819039"/>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85" name="Rectangle 84">
            <a:extLst>
              <a:ext uri="{FF2B5EF4-FFF2-40B4-BE49-F238E27FC236}">
                <a16:creationId xmlns:a16="http://schemas.microsoft.com/office/drawing/2014/main" id="{8E05A559-AB62-DD4D-A6BF-4E28B86943AD}"/>
              </a:ext>
            </a:extLst>
          </p:cNvPr>
          <p:cNvSpPr/>
          <p:nvPr/>
        </p:nvSpPr>
        <p:spPr>
          <a:xfrm>
            <a:off x="514842" y="210393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9FD5F79F-8488-AD4B-B576-8F7E3D0FAA61}"/>
              </a:ext>
            </a:extLst>
          </p:cNvPr>
          <p:cNvSpPr/>
          <p:nvPr/>
        </p:nvSpPr>
        <p:spPr>
          <a:xfrm rot="16200000">
            <a:off x="539897" y="2817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9EE496F-F28F-0243-B7C5-D56DA9F1A8FC}"/>
              </a:ext>
            </a:extLst>
          </p:cNvPr>
          <p:cNvSpPr/>
          <p:nvPr/>
        </p:nvSpPr>
        <p:spPr>
          <a:xfrm rot="16200000">
            <a:off x="1296862" y="280273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87">
            <a:extLst>
              <a:ext uri="{FF2B5EF4-FFF2-40B4-BE49-F238E27FC236}">
                <a16:creationId xmlns:a16="http://schemas.microsoft.com/office/drawing/2014/main" id="{5D1F46ED-67B4-A949-9730-0C028E003E39}"/>
              </a:ext>
            </a:extLst>
          </p:cNvPr>
          <p:cNvSpPr/>
          <p:nvPr/>
        </p:nvSpPr>
        <p:spPr>
          <a:xfrm rot="16200000">
            <a:off x="2362590" y="277536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a:extLst>
              <a:ext uri="{FF2B5EF4-FFF2-40B4-BE49-F238E27FC236}">
                <a16:creationId xmlns:a16="http://schemas.microsoft.com/office/drawing/2014/main" id="{ABEBF1D7-AAD1-5244-9A8B-F7B21EE14184}"/>
              </a:ext>
            </a:extLst>
          </p:cNvPr>
          <p:cNvSpPr/>
          <p:nvPr/>
        </p:nvSpPr>
        <p:spPr>
          <a:xfrm rot="16200000">
            <a:off x="3458727" y="279571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C4F77D-5379-EB42-9ACE-9D33625E9728}"/>
              </a:ext>
            </a:extLst>
          </p:cNvPr>
          <p:cNvSpPr/>
          <p:nvPr/>
        </p:nvSpPr>
        <p:spPr>
          <a:xfrm>
            <a:off x="1235853" y="213633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ontent Placeholder 2">
            <a:extLst>
              <a:ext uri="{FF2B5EF4-FFF2-40B4-BE49-F238E27FC236}">
                <a16:creationId xmlns:a16="http://schemas.microsoft.com/office/drawing/2014/main" id="{8AC82B0B-CC1E-664A-824A-299ADB0188F3}"/>
              </a:ext>
            </a:extLst>
          </p:cNvPr>
          <p:cNvSpPr txBox="1">
            <a:spLocks/>
          </p:cNvSpPr>
          <p:nvPr/>
        </p:nvSpPr>
        <p:spPr>
          <a:xfrm>
            <a:off x="1235853" y="216519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3" name="Oval 2">
            <a:extLst>
              <a:ext uri="{FF2B5EF4-FFF2-40B4-BE49-F238E27FC236}">
                <a16:creationId xmlns:a16="http://schemas.microsoft.com/office/drawing/2014/main" id="{3DF40828-6F48-A748-95CB-3A8C340A656D}"/>
              </a:ext>
            </a:extLst>
          </p:cNvPr>
          <p:cNvSpPr/>
          <p:nvPr/>
        </p:nvSpPr>
        <p:spPr>
          <a:xfrm>
            <a:off x="1215205" y="324871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E54EF0E-8108-CA41-A0B1-21408A7C02AE}"/>
              </a:ext>
            </a:extLst>
          </p:cNvPr>
          <p:cNvSpPr/>
          <p:nvPr/>
        </p:nvSpPr>
        <p:spPr>
          <a:xfrm rot="5400000">
            <a:off x="1903094" y="323860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100647F-0A80-8C4D-9CFC-A8292A3B3515}"/>
              </a:ext>
            </a:extLst>
          </p:cNvPr>
          <p:cNvSpPr/>
          <p:nvPr/>
        </p:nvSpPr>
        <p:spPr>
          <a:xfrm rot="5215788">
            <a:off x="2581907" y="324237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B66F6267-1E78-9246-A377-FCD7609ED5F1}"/>
              </a:ext>
            </a:extLst>
          </p:cNvPr>
          <p:cNvSpPr/>
          <p:nvPr/>
        </p:nvSpPr>
        <p:spPr>
          <a:xfrm>
            <a:off x="8781007" y="910091"/>
            <a:ext cx="3175927" cy="5286062"/>
          </a:xfrm>
          <a:prstGeom prst="rect">
            <a:avLst/>
          </a:prstGeom>
        </p:spPr>
        <p:txBody>
          <a:bodyPr wrap="square">
            <a:spAutoFit/>
          </a:bodyPr>
          <a:lstStyle/>
          <a:p>
            <a:r>
              <a:rPr lang="en-US" sz="2000" b="1" dirty="0">
                <a:latin typeface="Avenir Book" panose="02000503020000020003" pitchFamily="2" charset="0"/>
              </a:rPr>
              <a:t>Additional Details:</a:t>
            </a:r>
          </a:p>
          <a:p>
            <a:pPr marL="342900" indent="-342900">
              <a:spcBef>
                <a:spcPts val="1500"/>
              </a:spcBef>
              <a:buFont typeface="Arial" panose="020B0604020202020204" pitchFamily="34" charset="0"/>
              <a:buChar char="•"/>
            </a:pPr>
            <a:r>
              <a:rPr lang="en-US" sz="2000" dirty="0">
                <a:latin typeface="Avenir Book" panose="02000503020000020003" pitchFamily="2" charset="0"/>
              </a:rPr>
              <a:t>We also input </a:t>
            </a:r>
            <a:r>
              <a:rPr lang="en-US" sz="2000" b="1" dirty="0">
                <a:latin typeface="Avenir Book" panose="02000503020000020003" pitchFamily="2" charset="0"/>
              </a:rPr>
              <a:t>positional information </a:t>
            </a:r>
            <a:r>
              <a:rPr lang="en-US" sz="2000" dirty="0">
                <a:latin typeface="Avenir Book" panose="02000503020000020003" pitchFamily="2" charset="0"/>
              </a:rPr>
              <a:t>into the </a:t>
            </a:r>
            <a:r>
              <a:rPr lang="en-US" sz="2000" dirty="0">
                <a:solidFill>
                  <a:srgbClr val="C00000"/>
                </a:solidFill>
                <a:latin typeface="Avenir Book" panose="02000503020000020003" pitchFamily="2" charset="0"/>
              </a:rPr>
              <a:t>Encoder</a:t>
            </a:r>
            <a:r>
              <a:rPr lang="en-US" sz="2000" dirty="0">
                <a:latin typeface="Avenir Book" panose="02000503020000020003" pitchFamily="2" charset="0"/>
              </a:rPr>
              <a:t> for each word</a:t>
            </a:r>
          </a:p>
          <a:p>
            <a:pPr marL="342900" indent="-342900">
              <a:spcBef>
                <a:spcPts val="1500"/>
              </a:spcBef>
              <a:buFont typeface="Arial" panose="020B0604020202020204" pitchFamily="34" charset="0"/>
              <a:buChar char="•"/>
            </a:pPr>
            <a:r>
              <a:rPr lang="en-US" sz="2000" dirty="0">
                <a:latin typeface="Avenir Book" panose="02000503020000020003" pitchFamily="2" charset="0"/>
              </a:rPr>
              <a:t>To help ensure integrity, </a:t>
            </a:r>
            <a:r>
              <a:rPr lang="en-US" sz="2000" dirty="0">
                <a:highlight>
                  <a:srgbClr val="FFFF00"/>
                </a:highlight>
                <a:latin typeface="Avenir Book" panose="02000503020000020003" pitchFamily="2" charset="0"/>
              </a:rPr>
              <a:t>residual connections </a:t>
            </a:r>
            <a:r>
              <a:rPr lang="en-US" sz="2000" dirty="0">
                <a:latin typeface="Avenir Book" panose="02000503020000020003" pitchFamily="2" charset="0"/>
              </a:rPr>
              <a:t>are made before each FFNN</a:t>
            </a:r>
          </a:p>
          <a:p>
            <a:pPr marL="342900" indent="-342900">
              <a:spcBef>
                <a:spcPts val="1500"/>
              </a:spcBef>
              <a:buFont typeface="Arial" panose="020B0604020202020204" pitchFamily="34" charset="0"/>
              <a:buChar char="•"/>
            </a:pPr>
            <a:r>
              <a:rPr lang="en-US" sz="2000" dirty="0">
                <a:latin typeface="Avenir Book" panose="02000503020000020003" pitchFamily="2" charset="0"/>
              </a:rPr>
              <a:t>It’s common to chunk words into </a:t>
            </a:r>
            <a:r>
              <a:rPr lang="en-US" sz="2000" b="1" dirty="0">
                <a:latin typeface="Avenir Book" panose="02000503020000020003" pitchFamily="2" charset="0"/>
              </a:rPr>
              <a:t>sub-word pieces</a:t>
            </a:r>
            <a:r>
              <a:rPr lang="en-US" sz="2000" dirty="0">
                <a:latin typeface="Avenir Book" panose="02000503020000020003" pitchFamily="2" charset="0"/>
              </a:rPr>
              <a:t>, to prevent sparsity</a:t>
            </a:r>
          </a:p>
          <a:p>
            <a:pPr marL="342900" indent="-342900">
              <a:buFont typeface="Arial" panose="020B0604020202020204" pitchFamily="34" charset="0"/>
              <a:buChar char="•"/>
            </a:pPr>
            <a:endParaRPr lang="en-US" sz="2000" dirty="0">
              <a:latin typeface="Avenir Book" panose="02000503020000020003" pitchFamily="2" charset="0"/>
            </a:endParaRPr>
          </a:p>
          <a:p>
            <a:pPr marL="342900" indent="-342900">
              <a:buFont typeface="Arial" panose="020B0604020202020204" pitchFamily="34" charset="0"/>
              <a:buChar char="•"/>
            </a:pPr>
            <a:endParaRPr lang="en-US" sz="2000" dirty="0">
              <a:latin typeface="Avenir Book" panose="02000503020000020003" pitchFamily="2" charset="0"/>
            </a:endParaRPr>
          </a:p>
        </p:txBody>
      </p:sp>
      <p:sp>
        <p:nvSpPr>
          <p:cNvPr id="103" name="Rectangle 102">
            <a:extLst>
              <a:ext uri="{FF2B5EF4-FFF2-40B4-BE49-F238E27FC236}">
                <a16:creationId xmlns:a16="http://schemas.microsoft.com/office/drawing/2014/main" id="{4C039C3B-F3FE-3B4F-B98C-77C76B1D6EF1}"/>
              </a:ext>
            </a:extLst>
          </p:cNvPr>
          <p:cNvSpPr/>
          <p:nvPr/>
        </p:nvSpPr>
        <p:spPr>
          <a:xfrm>
            <a:off x="5031435" y="4857959"/>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B8304AB-2970-EA44-96E9-58E12F153927}"/>
              </a:ext>
            </a:extLst>
          </p:cNvPr>
          <p:cNvSpPr/>
          <p:nvPr/>
        </p:nvSpPr>
        <p:spPr>
          <a:xfrm>
            <a:off x="5752446" y="4890359"/>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Content Placeholder 2">
            <a:extLst>
              <a:ext uri="{FF2B5EF4-FFF2-40B4-BE49-F238E27FC236}">
                <a16:creationId xmlns:a16="http://schemas.microsoft.com/office/drawing/2014/main" id="{1763411B-8A2F-1049-9BF6-353A47192EC2}"/>
              </a:ext>
            </a:extLst>
          </p:cNvPr>
          <p:cNvSpPr txBox="1">
            <a:spLocks/>
          </p:cNvSpPr>
          <p:nvPr/>
        </p:nvSpPr>
        <p:spPr>
          <a:xfrm>
            <a:off x="5752446" y="4919222"/>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#1</a:t>
            </a:r>
          </a:p>
        </p:txBody>
      </p:sp>
      <p:sp>
        <p:nvSpPr>
          <p:cNvPr id="118" name="Rectangle 117">
            <a:extLst>
              <a:ext uri="{FF2B5EF4-FFF2-40B4-BE49-F238E27FC236}">
                <a16:creationId xmlns:a16="http://schemas.microsoft.com/office/drawing/2014/main" id="{A3BA3854-55A0-DE44-A3DB-BF1618EE52CB}"/>
              </a:ext>
            </a:extLst>
          </p:cNvPr>
          <p:cNvSpPr/>
          <p:nvPr/>
        </p:nvSpPr>
        <p:spPr>
          <a:xfrm>
            <a:off x="5040419" y="3811327"/>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a:extLst>
              <a:ext uri="{FF2B5EF4-FFF2-40B4-BE49-F238E27FC236}">
                <a16:creationId xmlns:a16="http://schemas.microsoft.com/office/drawing/2014/main" id="{674FE87C-0979-6148-A503-335039FD4A33}"/>
              </a:ext>
            </a:extLst>
          </p:cNvPr>
          <p:cNvSpPr/>
          <p:nvPr/>
        </p:nvSpPr>
        <p:spPr>
          <a:xfrm rot="16200000">
            <a:off x="5065474" y="4524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ight Arrow 119">
            <a:extLst>
              <a:ext uri="{FF2B5EF4-FFF2-40B4-BE49-F238E27FC236}">
                <a16:creationId xmlns:a16="http://schemas.microsoft.com/office/drawing/2014/main" id="{26C26852-6E58-C246-B7C5-34843B69EC10}"/>
              </a:ext>
            </a:extLst>
          </p:cNvPr>
          <p:cNvSpPr/>
          <p:nvPr/>
        </p:nvSpPr>
        <p:spPr>
          <a:xfrm rot="16200000">
            <a:off x="5822439" y="451013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ight Arrow 121">
            <a:extLst>
              <a:ext uri="{FF2B5EF4-FFF2-40B4-BE49-F238E27FC236}">
                <a16:creationId xmlns:a16="http://schemas.microsoft.com/office/drawing/2014/main" id="{661AE14D-CBB1-B842-A12D-EED892A76CE4}"/>
              </a:ext>
            </a:extLst>
          </p:cNvPr>
          <p:cNvSpPr/>
          <p:nvPr/>
        </p:nvSpPr>
        <p:spPr>
          <a:xfrm rot="16200000">
            <a:off x="6888167" y="448275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Arrow 122">
            <a:extLst>
              <a:ext uri="{FF2B5EF4-FFF2-40B4-BE49-F238E27FC236}">
                <a16:creationId xmlns:a16="http://schemas.microsoft.com/office/drawing/2014/main" id="{D9C863AA-E30F-674C-BEC4-9FA2944EC03D}"/>
              </a:ext>
            </a:extLst>
          </p:cNvPr>
          <p:cNvSpPr/>
          <p:nvPr/>
        </p:nvSpPr>
        <p:spPr>
          <a:xfrm rot="16200000">
            <a:off x="7984304" y="45031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9C742E66-86B2-F74B-A42B-F6CC6C9F24E4}"/>
              </a:ext>
            </a:extLst>
          </p:cNvPr>
          <p:cNvSpPr/>
          <p:nvPr/>
        </p:nvSpPr>
        <p:spPr>
          <a:xfrm>
            <a:off x="5761430" y="3843727"/>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4A6F53B5-C62F-7B49-8858-C30DDECFA36A}"/>
              </a:ext>
            </a:extLst>
          </p:cNvPr>
          <p:cNvSpPr txBox="1">
            <a:spLocks/>
          </p:cNvSpPr>
          <p:nvPr/>
        </p:nvSpPr>
        <p:spPr>
          <a:xfrm>
            <a:off x="5761430" y="3872590"/>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#2</a:t>
            </a:r>
          </a:p>
        </p:txBody>
      </p:sp>
      <p:sp>
        <p:nvSpPr>
          <p:cNvPr id="126" name="Rectangle 125">
            <a:extLst>
              <a:ext uri="{FF2B5EF4-FFF2-40B4-BE49-F238E27FC236}">
                <a16:creationId xmlns:a16="http://schemas.microsoft.com/office/drawing/2014/main" id="{D15307F3-80CC-2244-BABE-B58049E7EA66}"/>
              </a:ext>
            </a:extLst>
          </p:cNvPr>
          <p:cNvSpPr/>
          <p:nvPr/>
        </p:nvSpPr>
        <p:spPr>
          <a:xfrm>
            <a:off x="5031435" y="215748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a:extLst>
              <a:ext uri="{FF2B5EF4-FFF2-40B4-BE49-F238E27FC236}">
                <a16:creationId xmlns:a16="http://schemas.microsoft.com/office/drawing/2014/main" id="{087B729E-0493-AB40-A2C3-7C2B8B72B4D9}"/>
              </a:ext>
            </a:extLst>
          </p:cNvPr>
          <p:cNvSpPr/>
          <p:nvPr/>
        </p:nvSpPr>
        <p:spPr>
          <a:xfrm rot="16200000">
            <a:off x="5056490" y="2870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ight Arrow 127">
            <a:extLst>
              <a:ext uri="{FF2B5EF4-FFF2-40B4-BE49-F238E27FC236}">
                <a16:creationId xmlns:a16="http://schemas.microsoft.com/office/drawing/2014/main" id="{FFF41EE5-52B1-9145-A73F-99CCA1D39B29}"/>
              </a:ext>
            </a:extLst>
          </p:cNvPr>
          <p:cNvSpPr/>
          <p:nvPr/>
        </p:nvSpPr>
        <p:spPr>
          <a:xfrm rot="16200000">
            <a:off x="5813455" y="285628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a:extLst>
              <a:ext uri="{FF2B5EF4-FFF2-40B4-BE49-F238E27FC236}">
                <a16:creationId xmlns:a16="http://schemas.microsoft.com/office/drawing/2014/main" id="{05B20DD6-B967-0A43-982F-A5024F88B80D}"/>
              </a:ext>
            </a:extLst>
          </p:cNvPr>
          <p:cNvSpPr/>
          <p:nvPr/>
        </p:nvSpPr>
        <p:spPr>
          <a:xfrm rot="16200000">
            <a:off x="6879183" y="282891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Arrow 129">
            <a:extLst>
              <a:ext uri="{FF2B5EF4-FFF2-40B4-BE49-F238E27FC236}">
                <a16:creationId xmlns:a16="http://schemas.microsoft.com/office/drawing/2014/main" id="{5C3BD9BB-FE41-0643-86FE-49A0C628B1C1}"/>
              </a:ext>
            </a:extLst>
          </p:cNvPr>
          <p:cNvSpPr/>
          <p:nvPr/>
        </p:nvSpPr>
        <p:spPr>
          <a:xfrm rot="16200000">
            <a:off x="7975320" y="284926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5DF332C-9975-6742-835E-068522FCD347}"/>
              </a:ext>
            </a:extLst>
          </p:cNvPr>
          <p:cNvSpPr/>
          <p:nvPr/>
        </p:nvSpPr>
        <p:spPr>
          <a:xfrm>
            <a:off x="5752446" y="218988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ontent Placeholder 2">
            <a:extLst>
              <a:ext uri="{FF2B5EF4-FFF2-40B4-BE49-F238E27FC236}">
                <a16:creationId xmlns:a16="http://schemas.microsoft.com/office/drawing/2014/main" id="{8B29C652-2A30-5E47-9C36-0E00524F8EF1}"/>
              </a:ext>
            </a:extLst>
          </p:cNvPr>
          <p:cNvSpPr txBox="1">
            <a:spLocks/>
          </p:cNvSpPr>
          <p:nvPr/>
        </p:nvSpPr>
        <p:spPr>
          <a:xfrm>
            <a:off x="5752446" y="221874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Decoder #8</a:t>
            </a:r>
          </a:p>
        </p:txBody>
      </p:sp>
      <p:sp>
        <p:nvSpPr>
          <p:cNvPr id="133" name="Oval 132">
            <a:extLst>
              <a:ext uri="{FF2B5EF4-FFF2-40B4-BE49-F238E27FC236}">
                <a16:creationId xmlns:a16="http://schemas.microsoft.com/office/drawing/2014/main" id="{583F314F-5E7B-3747-9038-4BE34A63D456}"/>
              </a:ext>
            </a:extLst>
          </p:cNvPr>
          <p:cNvSpPr/>
          <p:nvPr/>
        </p:nvSpPr>
        <p:spPr>
          <a:xfrm>
            <a:off x="5731798" y="3302263"/>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11DC5B6-B001-BB43-96FD-384C42F27C5F}"/>
              </a:ext>
            </a:extLst>
          </p:cNvPr>
          <p:cNvSpPr/>
          <p:nvPr/>
        </p:nvSpPr>
        <p:spPr>
          <a:xfrm rot="5400000">
            <a:off x="6419687" y="3292160"/>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2ACE02B-D4B6-9B48-9F85-F692470DEE94}"/>
              </a:ext>
            </a:extLst>
          </p:cNvPr>
          <p:cNvSpPr/>
          <p:nvPr/>
        </p:nvSpPr>
        <p:spPr>
          <a:xfrm rot="5215788">
            <a:off x="7098500" y="3295926"/>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Arrow 135">
            <a:extLst>
              <a:ext uri="{FF2B5EF4-FFF2-40B4-BE49-F238E27FC236}">
                <a16:creationId xmlns:a16="http://schemas.microsoft.com/office/drawing/2014/main" id="{8241A231-CEE7-D54C-8D77-6F8E0A0D708B}"/>
              </a:ext>
            </a:extLst>
          </p:cNvPr>
          <p:cNvSpPr/>
          <p:nvPr/>
        </p:nvSpPr>
        <p:spPr>
          <a:xfrm rot="16200000">
            <a:off x="5465838" y="185932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a:extLst>
              <a:ext uri="{FF2B5EF4-FFF2-40B4-BE49-F238E27FC236}">
                <a16:creationId xmlns:a16="http://schemas.microsoft.com/office/drawing/2014/main" id="{B53BFFFC-C155-544C-98AF-DBD737BFF69C}"/>
              </a:ext>
            </a:extLst>
          </p:cNvPr>
          <p:cNvSpPr/>
          <p:nvPr/>
        </p:nvSpPr>
        <p:spPr>
          <a:xfrm rot="16200000">
            <a:off x="6494052" y="186225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ight Arrow 137">
            <a:extLst>
              <a:ext uri="{FF2B5EF4-FFF2-40B4-BE49-F238E27FC236}">
                <a16:creationId xmlns:a16="http://schemas.microsoft.com/office/drawing/2014/main" id="{1AA7A48C-A4D2-0B43-BD91-4D7B136091DA}"/>
              </a:ext>
            </a:extLst>
          </p:cNvPr>
          <p:cNvSpPr/>
          <p:nvPr/>
        </p:nvSpPr>
        <p:spPr>
          <a:xfrm rot="16200000">
            <a:off x="7522266" y="1878193"/>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ontent Placeholder 2">
            <a:extLst>
              <a:ext uri="{FF2B5EF4-FFF2-40B4-BE49-F238E27FC236}">
                <a16:creationId xmlns:a16="http://schemas.microsoft.com/office/drawing/2014/main" id="{ED3E15D0-38AF-C447-88D4-43630834B72F}"/>
              </a:ext>
            </a:extLst>
          </p:cNvPr>
          <p:cNvSpPr txBox="1">
            <a:spLocks/>
          </p:cNvSpPr>
          <p:nvPr/>
        </p:nvSpPr>
        <p:spPr>
          <a:xfrm>
            <a:off x="5173181" y="1326991"/>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err="1">
                <a:solidFill>
                  <a:schemeClr val="accent6">
                    <a:lumMod val="75000"/>
                  </a:schemeClr>
                </a:solidFill>
                <a:latin typeface="Avenir Light" panose="020B0402020203020204" pitchFamily="34" charset="77"/>
              </a:rPr>
              <a:t>hnědý</a:t>
            </a:r>
            <a:endParaRPr lang="en-US" sz="1800" dirty="0">
              <a:solidFill>
                <a:schemeClr val="accent6">
                  <a:lumMod val="75000"/>
                </a:schemeClr>
              </a:solidFill>
              <a:latin typeface="Avenir Light" panose="020B0402020203020204" pitchFamily="34" charset="77"/>
            </a:endParaRPr>
          </a:p>
        </p:txBody>
      </p:sp>
      <p:sp>
        <p:nvSpPr>
          <p:cNvPr id="140" name="Content Placeholder 2">
            <a:extLst>
              <a:ext uri="{FF2B5EF4-FFF2-40B4-BE49-F238E27FC236}">
                <a16:creationId xmlns:a16="http://schemas.microsoft.com/office/drawing/2014/main" id="{474EB221-E3FE-ED43-ADB6-622E9B9BD58B}"/>
              </a:ext>
            </a:extLst>
          </p:cNvPr>
          <p:cNvSpPr txBox="1">
            <a:spLocks/>
          </p:cNvSpPr>
          <p:nvPr/>
        </p:nvSpPr>
        <p:spPr>
          <a:xfrm>
            <a:off x="6235332" y="1348568"/>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solidFill>
                  <a:schemeClr val="accent6">
                    <a:lumMod val="75000"/>
                  </a:schemeClr>
                </a:solidFill>
                <a:latin typeface="Avenir Light" panose="020B0402020203020204" pitchFamily="34" charset="77"/>
              </a:rPr>
              <a:t>pes</a:t>
            </a:r>
          </a:p>
        </p:txBody>
      </p:sp>
      <p:sp>
        <p:nvSpPr>
          <p:cNvPr id="141" name="Content Placeholder 2">
            <a:extLst>
              <a:ext uri="{FF2B5EF4-FFF2-40B4-BE49-F238E27FC236}">
                <a16:creationId xmlns:a16="http://schemas.microsoft.com/office/drawing/2014/main" id="{735EB8FA-5A76-834F-8B31-29EDEE20A54B}"/>
              </a:ext>
            </a:extLst>
          </p:cNvPr>
          <p:cNvSpPr txBox="1">
            <a:spLocks/>
          </p:cNvSpPr>
          <p:nvPr/>
        </p:nvSpPr>
        <p:spPr>
          <a:xfrm>
            <a:off x="7301805" y="1356907"/>
            <a:ext cx="840329"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cs-CZ" sz="1800" dirty="0">
                <a:solidFill>
                  <a:schemeClr val="accent6">
                    <a:lumMod val="75000"/>
                  </a:schemeClr>
                </a:solidFill>
              </a:rPr>
              <a:t>běžel</a:t>
            </a:r>
            <a:endParaRPr lang="en-US" sz="1800" dirty="0">
              <a:solidFill>
                <a:schemeClr val="accent6">
                  <a:lumMod val="75000"/>
                </a:schemeClr>
              </a:solidFill>
              <a:latin typeface="Avenir Light" panose="020B0402020203020204" pitchFamily="34" charset="77"/>
            </a:endParaRPr>
          </a:p>
        </p:txBody>
      </p:sp>
      <p:sp>
        <p:nvSpPr>
          <p:cNvPr id="143" name="Rectangle 142">
            <a:extLst>
              <a:ext uri="{FF2B5EF4-FFF2-40B4-BE49-F238E27FC236}">
                <a16:creationId xmlns:a16="http://schemas.microsoft.com/office/drawing/2014/main" id="{014C1946-8BB4-8F43-8362-1057B3EE0A95}"/>
              </a:ext>
            </a:extLst>
          </p:cNvPr>
          <p:cNvSpPr/>
          <p:nvPr/>
        </p:nvSpPr>
        <p:spPr>
          <a:xfrm>
            <a:off x="2876746" y="1599981"/>
            <a:ext cx="2154689" cy="343875"/>
          </a:xfrm>
          <a:prstGeom prst="rect">
            <a:avLst/>
          </a:prstGeom>
          <a:solidFill>
            <a:schemeClr val="accent4">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Content Placeholder 2">
            <a:extLst>
              <a:ext uri="{FF2B5EF4-FFF2-40B4-BE49-F238E27FC236}">
                <a16:creationId xmlns:a16="http://schemas.microsoft.com/office/drawing/2014/main" id="{0CA80118-7737-A74C-AB21-E52531598F50}"/>
              </a:ext>
            </a:extLst>
          </p:cNvPr>
          <p:cNvSpPr txBox="1">
            <a:spLocks/>
          </p:cNvSpPr>
          <p:nvPr/>
        </p:nvSpPr>
        <p:spPr>
          <a:xfrm>
            <a:off x="2879020" y="1569032"/>
            <a:ext cx="2108050"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b="1" dirty="0">
                <a:latin typeface="Avenir Light" panose="020B0402020203020204" pitchFamily="34" charset="77"/>
              </a:rPr>
              <a:t>Transformer</a:t>
            </a:r>
          </a:p>
        </p:txBody>
      </p:sp>
      <p:sp>
        <p:nvSpPr>
          <p:cNvPr id="146" name="Right Arrow 145">
            <a:extLst>
              <a:ext uri="{FF2B5EF4-FFF2-40B4-BE49-F238E27FC236}">
                <a16:creationId xmlns:a16="http://schemas.microsoft.com/office/drawing/2014/main" id="{E0811FD4-E318-5343-B38D-A88C107F23D9}"/>
              </a:ext>
            </a:extLst>
          </p:cNvPr>
          <p:cNvSpPr/>
          <p:nvPr/>
        </p:nvSpPr>
        <p:spPr>
          <a:xfrm rot="14695145" flipH="1">
            <a:off x="3073067" y="3715624"/>
            <a:ext cx="2683410" cy="2490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ight Arrow 146">
            <a:extLst>
              <a:ext uri="{FF2B5EF4-FFF2-40B4-BE49-F238E27FC236}">
                <a16:creationId xmlns:a16="http://schemas.microsoft.com/office/drawing/2014/main" id="{82ADE934-7BCA-404C-A452-E5A9B981FAF5}"/>
              </a:ext>
            </a:extLst>
          </p:cNvPr>
          <p:cNvSpPr/>
          <p:nvPr/>
        </p:nvSpPr>
        <p:spPr>
          <a:xfrm rot="13662289" flipH="1">
            <a:off x="3566436" y="3023990"/>
            <a:ext cx="1764879" cy="249748"/>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ight Arrow 147">
            <a:extLst>
              <a:ext uri="{FF2B5EF4-FFF2-40B4-BE49-F238E27FC236}">
                <a16:creationId xmlns:a16="http://schemas.microsoft.com/office/drawing/2014/main" id="{84011957-5672-F84B-9744-6DA3F9C72467}"/>
              </a:ext>
            </a:extLst>
          </p:cNvPr>
          <p:cNvSpPr/>
          <p:nvPr/>
        </p:nvSpPr>
        <p:spPr>
          <a:xfrm rot="10800000" flipH="1">
            <a:off x="3830366" y="2333215"/>
            <a:ext cx="1189931" cy="20187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332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122026" y="1015920"/>
            <a:ext cx="9617747" cy="5245860"/>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To recap:</a:t>
            </a:r>
          </a:p>
          <a:p>
            <a:pPr marL="342900" indent="-342900">
              <a:lnSpc>
                <a:spcPct val="150000"/>
              </a:lnSpc>
              <a:spcBef>
                <a:spcPts val="1500"/>
              </a:spcBef>
              <a:buFont typeface="Arial" panose="020B0604020202020204" pitchFamily="34" charset="0"/>
              <a:buChar char="•"/>
            </a:pPr>
            <a:r>
              <a:rPr lang="en-US" sz="2400" dirty="0">
                <a:solidFill>
                  <a:srgbClr val="7030A0"/>
                </a:solidFill>
                <a:latin typeface="Avenir Medium" panose="02000503020000020003" pitchFamily="2" charset="0"/>
              </a:rPr>
              <a:t>Attention</a:t>
            </a:r>
            <a:r>
              <a:rPr lang="en-US" sz="2400" dirty="0">
                <a:solidFill>
                  <a:schemeClr val="tx1">
                    <a:lumMod val="75000"/>
                    <a:lumOff val="25000"/>
                  </a:schemeClr>
                </a:solidFill>
                <a:latin typeface="Avenir Medium" panose="02000503020000020003" pitchFamily="2" charset="0"/>
              </a:rPr>
              <a:t> determines which pieces of </a:t>
            </a:r>
            <a:r>
              <a:rPr lang="en-US" sz="2400" dirty="0">
                <a:solidFill>
                  <a:srgbClr val="C00000"/>
                </a:solidFill>
                <a:latin typeface="Avenir Medium" panose="02000503020000020003" pitchFamily="2" charset="0"/>
              </a:rPr>
              <a:t>sequence A </a:t>
            </a:r>
            <a:r>
              <a:rPr lang="en-US" sz="2400" dirty="0">
                <a:solidFill>
                  <a:schemeClr val="tx1">
                    <a:lumMod val="75000"/>
                    <a:lumOff val="25000"/>
                  </a:schemeClr>
                </a:solidFill>
                <a:latin typeface="Avenir Medium" panose="02000503020000020003" pitchFamily="2" charset="0"/>
              </a:rPr>
              <a:t>are most relevant </a:t>
            </a:r>
            <a:r>
              <a:rPr lang="en-US" sz="2400" dirty="0" err="1">
                <a:solidFill>
                  <a:schemeClr val="tx1">
                    <a:lumMod val="75000"/>
                    <a:lumOff val="25000"/>
                  </a:schemeClr>
                </a:solidFill>
                <a:latin typeface="Avenir Medium" panose="02000503020000020003" pitchFamily="2" charset="0"/>
              </a:rPr>
              <a:t>w.r.t</a:t>
            </a:r>
            <a:r>
              <a:rPr lang="en-US" sz="2400" dirty="0">
                <a:solidFill>
                  <a:schemeClr val="tx1">
                    <a:lumMod val="75000"/>
                    <a:lumOff val="25000"/>
                  </a:schemeClr>
                </a:solidFill>
                <a:latin typeface="Avenir Medium" panose="02000503020000020003" pitchFamily="2" charset="0"/>
              </a:rPr>
              <a:t>. </a:t>
            </a:r>
            <a:r>
              <a:rPr lang="en-US" sz="2400" dirty="0">
                <a:solidFill>
                  <a:srgbClr val="C00000"/>
                </a:solidFill>
                <a:latin typeface="Avenir Medium" panose="02000503020000020003" pitchFamily="2" charset="0"/>
              </a:rPr>
              <a:t>sequence B</a:t>
            </a:r>
          </a:p>
          <a:p>
            <a:pPr marL="342900" indent="-342900">
              <a:lnSpc>
                <a:spcPct val="150000"/>
              </a:lnSpc>
              <a:spcBef>
                <a:spcPts val="1500"/>
              </a:spcBef>
              <a:buFont typeface="Arial" panose="020B0604020202020204" pitchFamily="34" charset="0"/>
              <a:buChar char="•"/>
            </a:pPr>
            <a:r>
              <a:rPr lang="en-US" sz="2400" dirty="0">
                <a:solidFill>
                  <a:srgbClr val="7030A0"/>
                </a:solidFill>
                <a:latin typeface="Avenir Medium" panose="02000503020000020003" pitchFamily="2" charset="0"/>
              </a:rPr>
              <a:t>Self-attention</a:t>
            </a:r>
            <a:r>
              <a:rPr lang="en-US" sz="2400" dirty="0">
                <a:solidFill>
                  <a:schemeClr val="tx1">
                    <a:lumMod val="75000"/>
                    <a:lumOff val="25000"/>
                  </a:schemeClr>
                </a:solidFill>
                <a:latin typeface="Avenir Medium" panose="02000503020000020003" pitchFamily="2" charset="0"/>
              </a:rPr>
              <a:t> determines which pieces of </a:t>
            </a:r>
            <a:r>
              <a:rPr lang="en-US" sz="2400" dirty="0">
                <a:solidFill>
                  <a:srgbClr val="C00000"/>
                </a:solidFill>
                <a:latin typeface="Avenir Medium" panose="02000503020000020003" pitchFamily="2" charset="0"/>
              </a:rPr>
              <a:t>sequence A </a:t>
            </a:r>
            <a:r>
              <a:rPr lang="en-US" sz="2400" dirty="0">
                <a:solidFill>
                  <a:schemeClr val="tx1">
                    <a:lumMod val="75000"/>
                    <a:lumOff val="25000"/>
                  </a:schemeClr>
                </a:solidFill>
                <a:latin typeface="Avenir Medium" panose="02000503020000020003" pitchFamily="2" charset="0"/>
              </a:rPr>
              <a:t>are most relevant </a:t>
            </a:r>
            <a:r>
              <a:rPr lang="en-US" sz="2400" dirty="0" err="1">
                <a:solidFill>
                  <a:schemeClr val="tx1">
                    <a:lumMod val="75000"/>
                    <a:lumOff val="25000"/>
                  </a:schemeClr>
                </a:solidFill>
                <a:latin typeface="Avenir Medium" panose="02000503020000020003" pitchFamily="2" charset="0"/>
              </a:rPr>
              <a:t>w.r.t</a:t>
            </a:r>
            <a:r>
              <a:rPr lang="en-US" sz="2400" dirty="0">
                <a:solidFill>
                  <a:schemeClr val="tx1">
                    <a:lumMod val="75000"/>
                    <a:lumOff val="25000"/>
                  </a:schemeClr>
                </a:solidFill>
                <a:latin typeface="Avenir Medium" panose="02000503020000020003" pitchFamily="2" charset="0"/>
              </a:rPr>
              <a:t>. </a:t>
            </a:r>
            <a:r>
              <a:rPr lang="en-US" sz="2400" dirty="0">
                <a:solidFill>
                  <a:srgbClr val="C00000"/>
                </a:solidFill>
                <a:latin typeface="Avenir Medium" panose="02000503020000020003" pitchFamily="2" charset="0"/>
              </a:rPr>
              <a:t>sequence A</a:t>
            </a:r>
          </a:p>
          <a:p>
            <a:pPr marL="342900" indent="-342900">
              <a:lnSpc>
                <a:spcPct val="150000"/>
              </a:lnSpc>
              <a:spcBef>
                <a:spcPts val="1500"/>
              </a:spcBef>
              <a:buFont typeface="Arial" panose="020B0604020202020204" pitchFamily="34" charset="0"/>
              <a:buChar char="•"/>
            </a:pPr>
            <a:r>
              <a:rPr lang="en-US" sz="2400" dirty="0">
                <a:solidFill>
                  <a:schemeClr val="tx1">
                    <a:lumMod val="85000"/>
                    <a:lumOff val="15000"/>
                  </a:schemeClr>
                </a:solidFill>
                <a:latin typeface="Avenir Medium" panose="02000503020000020003" pitchFamily="2" charset="0"/>
              </a:rPr>
              <a:t>A </a:t>
            </a:r>
            <a:r>
              <a:rPr lang="en-US" sz="2400" dirty="0">
                <a:solidFill>
                  <a:srgbClr val="7030A0"/>
                </a:solidFill>
                <a:latin typeface="Avenir Medium" panose="02000503020000020003" pitchFamily="2" charset="0"/>
              </a:rPr>
              <a:t>Transformer</a:t>
            </a:r>
            <a:r>
              <a:rPr lang="en-US" sz="2400" dirty="0">
                <a:solidFill>
                  <a:schemeClr val="tx1">
                    <a:lumMod val="85000"/>
                    <a:lumOff val="15000"/>
                  </a:schemeClr>
                </a:solidFill>
                <a:latin typeface="Avenir Medium" panose="02000503020000020003" pitchFamily="2" charset="0"/>
              </a:rPr>
              <a:t> combines both</a:t>
            </a:r>
          </a:p>
          <a:p>
            <a:pPr marL="342900" indent="-342900">
              <a:lnSpc>
                <a:spcPct val="150000"/>
              </a:lnSpc>
              <a:spcBef>
                <a:spcPts val="1500"/>
              </a:spcBef>
              <a:buFont typeface="Arial" panose="020B0604020202020204" pitchFamily="34" charset="0"/>
              <a:buChar char="•"/>
            </a:pPr>
            <a:r>
              <a:rPr lang="en-US" sz="2400" dirty="0">
                <a:solidFill>
                  <a:schemeClr val="tx1">
                    <a:lumMod val="85000"/>
                    <a:lumOff val="15000"/>
                  </a:schemeClr>
                </a:solidFill>
                <a:latin typeface="Avenir Medium" panose="02000503020000020003" pitchFamily="2" charset="0"/>
              </a:rPr>
              <a:t>Transformers yield state-of-the-art results on most of the common NLP tasks</a:t>
            </a:r>
            <a:endParaRPr lang="en-US" sz="2400" dirty="0">
              <a:solidFill>
                <a:srgbClr val="C00000"/>
              </a:solidFill>
              <a:latin typeface="Avenir Medium" panose="02000503020000020003" pitchFamily="2" charset="0"/>
            </a:endParaRPr>
          </a:p>
        </p:txBody>
      </p:sp>
    </p:spTree>
    <p:extLst>
      <p:ext uri="{BB962C8B-B14F-4D97-AF65-F5344CB8AC3E}">
        <p14:creationId xmlns:p14="http://schemas.microsoft.com/office/powerpoint/2010/main" val="2738369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1152431"/>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don’t want to generate a new output sequence, but just use the rich </a:t>
            </a:r>
            <a:r>
              <a:rPr lang="en-US" sz="2400" dirty="0">
                <a:solidFill>
                  <a:srgbClr val="C00000"/>
                </a:solidFill>
                <a:latin typeface="Avenir Medium" panose="02000503020000020003" pitchFamily="2" charset="0"/>
              </a:rPr>
              <a:t>Encoder</a:t>
            </a:r>
            <a:r>
              <a:rPr lang="en-US" sz="2400" dirty="0">
                <a:solidFill>
                  <a:schemeClr val="tx1">
                    <a:lumMod val="75000"/>
                    <a:lumOff val="25000"/>
                  </a:schemeClr>
                </a:solidFill>
                <a:latin typeface="Avenir Medium" panose="02000503020000020003" pitchFamily="2" charset="0"/>
              </a:rPr>
              <a:t> representations?</a:t>
            </a:r>
            <a:endParaRPr lang="en-US" sz="2400" dirty="0">
              <a:solidFill>
                <a:srgbClr val="C00000"/>
              </a:solidFill>
              <a:latin typeface="Avenir Medium" panose="02000503020000020003" pitchFamily="2" charset="0"/>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070851" y="3581400"/>
            <a:ext cx="3187700" cy="3187700"/>
          </a:xfrm>
          <a:prstGeom prst="rect">
            <a:avLst/>
          </a:prstGeom>
        </p:spPr>
      </p:pic>
      <p:sp>
        <p:nvSpPr>
          <p:cNvPr id="6" name="Title 1">
            <a:extLst>
              <a:ext uri="{FF2B5EF4-FFF2-40B4-BE49-F238E27FC236}">
                <a16:creationId xmlns:a16="http://schemas.microsoft.com/office/drawing/2014/main" id="{D0988FEC-243E-144B-99EB-EBF1F390F621}"/>
              </a:ext>
            </a:extLst>
          </p:cNvPr>
          <p:cNvSpPr txBox="1">
            <a:spLocks/>
          </p:cNvSpPr>
          <p:nvPr/>
        </p:nvSpPr>
        <p:spPr>
          <a:xfrm>
            <a:off x="1236326" y="3467100"/>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r>
              <a:rPr lang="en-US" dirty="0"/>
              <a:t>BERT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1236325" y="4095676"/>
            <a:ext cx="6834525" cy="400110"/>
          </a:xfrm>
          <a:prstGeom prst="rect">
            <a:avLst/>
          </a:prstGeom>
        </p:spPr>
        <p:txBody>
          <a:bodyPr wrap="square">
            <a:spAutoFit/>
          </a:bodyPr>
          <a:lstStyle/>
          <a:p>
            <a:r>
              <a:rPr lang="en-US" sz="2000" b="1" dirty="0">
                <a:solidFill>
                  <a:srgbClr val="4D5156"/>
                </a:solidFill>
                <a:latin typeface="Avenir Book" panose="02000503020000020003" pitchFamily="2" charset="0"/>
              </a:rPr>
              <a:t>B</a:t>
            </a:r>
            <a:r>
              <a:rPr lang="en-US" sz="2000" dirty="0">
                <a:solidFill>
                  <a:srgbClr val="4D5156"/>
                </a:solidFill>
                <a:latin typeface="Avenir Book" panose="02000503020000020003" pitchFamily="2" charset="0"/>
              </a:rPr>
              <a:t>idirectional </a:t>
            </a:r>
            <a:r>
              <a:rPr lang="en-US" sz="2000" b="1" dirty="0">
                <a:solidFill>
                  <a:srgbClr val="4D5156"/>
                </a:solidFill>
                <a:latin typeface="Avenir Book" panose="02000503020000020003" pitchFamily="2" charset="0"/>
              </a:rPr>
              <a:t>E</a:t>
            </a:r>
            <a:r>
              <a:rPr lang="en-US" sz="2000" dirty="0">
                <a:solidFill>
                  <a:srgbClr val="4D5156"/>
                </a:solidFill>
                <a:latin typeface="Avenir Book" panose="02000503020000020003" pitchFamily="2" charset="0"/>
              </a:rPr>
              <a:t>ncoder </a:t>
            </a:r>
            <a:r>
              <a:rPr lang="en-US" sz="2000" b="1" dirty="0">
                <a:solidFill>
                  <a:srgbClr val="4D5156"/>
                </a:solidFill>
                <a:latin typeface="Avenir Book" panose="02000503020000020003" pitchFamily="2" charset="0"/>
              </a:rPr>
              <a:t>R</a:t>
            </a:r>
            <a:r>
              <a:rPr lang="en-US" sz="2000" dirty="0">
                <a:solidFill>
                  <a:srgbClr val="4D5156"/>
                </a:solidFill>
                <a:latin typeface="Avenir Book" panose="02000503020000020003" pitchFamily="2" charset="0"/>
              </a:rPr>
              <a:t>epresentations from </a:t>
            </a:r>
            <a:r>
              <a:rPr lang="en-US" sz="2000" b="1" dirty="0">
                <a:solidFill>
                  <a:srgbClr val="4D5156"/>
                </a:solidFill>
                <a:latin typeface="Avenir Book" panose="02000503020000020003" pitchFamily="2" charset="0"/>
              </a:rPr>
              <a:t>T</a:t>
            </a:r>
            <a:r>
              <a:rPr lang="en-US" sz="2000" dirty="0">
                <a:solidFill>
                  <a:srgbClr val="4D5156"/>
                </a:solidFill>
                <a:latin typeface="Avenir Book" panose="02000503020000020003" pitchFamily="2" charset="0"/>
              </a:rPr>
              <a:t>ransformers</a:t>
            </a:r>
            <a:endParaRPr lang="en-US" sz="2000" dirty="0">
              <a:latin typeface="Avenir Book" panose="02000503020000020003" pitchFamily="2" charset="0"/>
            </a:endParaRPr>
          </a:p>
        </p:txBody>
      </p:sp>
      <p:sp>
        <p:nvSpPr>
          <p:cNvPr id="11" name="Title 1">
            <a:extLst>
              <a:ext uri="{FF2B5EF4-FFF2-40B4-BE49-F238E27FC236}">
                <a16:creationId xmlns:a16="http://schemas.microsoft.com/office/drawing/2014/main" id="{9067CE31-04B2-B240-A18B-F6926ACDFD2B}"/>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spTree>
    <p:extLst>
      <p:ext uri="{BB962C8B-B14F-4D97-AF65-F5344CB8AC3E}">
        <p14:creationId xmlns:p14="http://schemas.microsoft.com/office/powerpoint/2010/main" val="3638071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482601" y="1041400"/>
            <a:ext cx="8631573" cy="613841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BERT uses only </a:t>
            </a:r>
            <a:r>
              <a:rPr lang="en-US" sz="2400" dirty="0">
                <a:solidFill>
                  <a:srgbClr val="C00000"/>
                </a:solidFill>
                <a:latin typeface="Avenir Medium" panose="02000503020000020003" pitchFamily="2" charset="0"/>
              </a:rPr>
              <a:t>Transformer Encoders </a:t>
            </a:r>
            <a:r>
              <a:rPr lang="en-US" sz="2400" dirty="0">
                <a:solidFill>
                  <a:schemeClr val="tx1">
                    <a:lumMod val="75000"/>
                    <a:lumOff val="25000"/>
                  </a:schemeClr>
                </a:solidFill>
                <a:latin typeface="Avenir Medium" panose="02000503020000020003" pitchFamily="2" charset="0"/>
              </a:rPr>
              <a:t>(no Decoders) to learn great representations of word sequences.</a:t>
            </a:r>
          </a:p>
          <a:p>
            <a:pPr marL="342900" indent="-342900">
              <a:lnSpc>
                <a:spcPct val="150000"/>
              </a:lnSpc>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It’s </a:t>
            </a:r>
            <a:r>
              <a:rPr lang="en-US" sz="2400" dirty="0">
                <a:solidFill>
                  <a:srgbClr val="C00000"/>
                </a:solidFill>
                <a:latin typeface="Avenir Medium" panose="02000503020000020003" pitchFamily="2" charset="0"/>
              </a:rPr>
              <a:t>bidirectional</a:t>
            </a:r>
            <a:r>
              <a:rPr lang="en-US" sz="2400" dirty="0">
                <a:solidFill>
                  <a:schemeClr val="tx1">
                    <a:lumMod val="75000"/>
                    <a:lumOff val="25000"/>
                  </a:schemeClr>
                </a:solidFill>
                <a:latin typeface="Avenir Medium" panose="02000503020000020003" pitchFamily="2" charset="0"/>
              </a:rPr>
              <a:t>; can see words at any position</a:t>
            </a:r>
          </a:p>
          <a:p>
            <a:pPr marL="342900" indent="-342900">
              <a:lnSpc>
                <a:spcPct val="150000"/>
              </a:lnSpc>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It’s trained by:</a:t>
            </a:r>
          </a:p>
          <a:p>
            <a:pPr marL="800100" lvl="1" indent="-342900">
              <a:lnSpc>
                <a:spcPct val="150000"/>
              </a:lnSpc>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masking random words (15%) and aiming to predict them</a:t>
            </a:r>
          </a:p>
          <a:p>
            <a:pPr marL="800100" lvl="1" indent="-342900">
              <a:lnSpc>
                <a:spcPct val="150000"/>
              </a:lnSpc>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Being given two sentences at a time and forced to predict if sentence B logically follows sentence A or not (helps learn coherence)</a:t>
            </a:r>
          </a:p>
          <a:p>
            <a:pPr marL="342900" indent="-342900">
              <a:lnSpc>
                <a:spcPct val="150000"/>
              </a:lnSpc>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marL="342900" indent="-342900">
              <a:lnSpc>
                <a:spcPct val="150000"/>
              </a:lnSpc>
              <a:buFont typeface="Arial" panose="020B0604020202020204" pitchFamily="34" charset="0"/>
              <a:buChar char="•"/>
            </a:pPr>
            <a:endParaRPr lang="en-US" sz="2400" dirty="0">
              <a:solidFill>
                <a:srgbClr val="C00000"/>
              </a:solidFill>
              <a:latin typeface="Avenir Medium" panose="02000503020000020003" pitchFamily="2" charset="0"/>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Tree>
    <p:extLst>
      <p:ext uri="{BB962C8B-B14F-4D97-AF65-F5344CB8AC3E}">
        <p14:creationId xmlns:p14="http://schemas.microsoft.com/office/powerpoint/2010/main" val="580038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3" name="Rectangle 82">
            <a:extLst>
              <a:ext uri="{FF2B5EF4-FFF2-40B4-BE49-F238E27FC236}">
                <a16:creationId xmlns:a16="http://schemas.microsoft.com/office/drawing/2014/main" id="{6FFA9E3C-D698-EB4B-A4F8-98A494FF32C3}"/>
              </a:ext>
            </a:extLst>
          </p:cNvPr>
          <p:cNvSpPr/>
          <p:nvPr/>
        </p:nvSpPr>
        <p:spPr>
          <a:xfrm>
            <a:off x="1113118" y="372149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4267E97-CE8C-BE40-81EF-C484EC4FCE67}"/>
              </a:ext>
            </a:extLst>
          </p:cNvPr>
          <p:cNvSpPr/>
          <p:nvPr/>
        </p:nvSpPr>
        <p:spPr>
          <a:xfrm>
            <a:off x="1834129" y="375389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ontent Placeholder 2">
            <a:extLst>
              <a:ext uri="{FF2B5EF4-FFF2-40B4-BE49-F238E27FC236}">
                <a16:creationId xmlns:a16="http://schemas.microsoft.com/office/drawing/2014/main" id="{F694E750-1322-0341-B13B-B1DD250E6AD9}"/>
              </a:ext>
            </a:extLst>
          </p:cNvPr>
          <p:cNvSpPr txBox="1">
            <a:spLocks/>
          </p:cNvSpPr>
          <p:nvPr/>
        </p:nvSpPr>
        <p:spPr>
          <a:xfrm>
            <a:off x="1834129" y="378275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#2</a:t>
            </a:r>
          </a:p>
        </p:txBody>
      </p:sp>
      <p:sp>
        <p:nvSpPr>
          <p:cNvPr id="90" name="Rectangle 89">
            <a:extLst>
              <a:ext uri="{FF2B5EF4-FFF2-40B4-BE49-F238E27FC236}">
                <a16:creationId xmlns:a16="http://schemas.microsoft.com/office/drawing/2014/main" id="{E3B24A5E-1DBA-7142-9562-89BE5F11F561}"/>
              </a:ext>
            </a:extLst>
          </p:cNvPr>
          <p:cNvSpPr/>
          <p:nvPr/>
        </p:nvSpPr>
        <p:spPr>
          <a:xfrm>
            <a:off x="1104134" y="2281861"/>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30ECCBB3-CDB2-F84C-A674-0B8D26D21E57}"/>
              </a:ext>
            </a:extLst>
          </p:cNvPr>
          <p:cNvSpPr/>
          <p:nvPr/>
        </p:nvSpPr>
        <p:spPr>
          <a:xfrm rot="16200000">
            <a:off x="1129189" y="299529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a:extLst>
              <a:ext uri="{FF2B5EF4-FFF2-40B4-BE49-F238E27FC236}">
                <a16:creationId xmlns:a16="http://schemas.microsoft.com/office/drawing/2014/main" id="{29109560-9813-E648-989A-ABC92D3DC9D5}"/>
              </a:ext>
            </a:extLst>
          </p:cNvPr>
          <p:cNvSpPr/>
          <p:nvPr/>
        </p:nvSpPr>
        <p:spPr>
          <a:xfrm rot="16200000">
            <a:off x="1886154" y="2980668"/>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ight Arrow 92">
            <a:extLst>
              <a:ext uri="{FF2B5EF4-FFF2-40B4-BE49-F238E27FC236}">
                <a16:creationId xmlns:a16="http://schemas.microsoft.com/office/drawing/2014/main" id="{B311F0B2-319E-BA42-AB64-2F1941BB945C}"/>
              </a:ext>
            </a:extLst>
          </p:cNvPr>
          <p:cNvSpPr/>
          <p:nvPr/>
        </p:nvSpPr>
        <p:spPr>
          <a:xfrm rot="16200000">
            <a:off x="2951882" y="295329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Arrow 93">
            <a:extLst>
              <a:ext uri="{FF2B5EF4-FFF2-40B4-BE49-F238E27FC236}">
                <a16:creationId xmlns:a16="http://schemas.microsoft.com/office/drawing/2014/main" id="{A2824B11-1E72-5F4C-B1B0-6D8B9001BA1E}"/>
              </a:ext>
            </a:extLst>
          </p:cNvPr>
          <p:cNvSpPr/>
          <p:nvPr/>
        </p:nvSpPr>
        <p:spPr>
          <a:xfrm rot="16200000">
            <a:off x="4048019" y="2973646"/>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25145" y="2314261"/>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25145" y="2343124"/>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sp>
        <p:nvSpPr>
          <p:cNvPr id="97" name="Oval 96">
            <a:extLst>
              <a:ext uri="{FF2B5EF4-FFF2-40B4-BE49-F238E27FC236}">
                <a16:creationId xmlns:a16="http://schemas.microsoft.com/office/drawing/2014/main" id="{D6EC44B6-D3FF-B84E-9CC3-5AF77126C715}"/>
              </a:ext>
            </a:extLst>
          </p:cNvPr>
          <p:cNvSpPr/>
          <p:nvPr/>
        </p:nvSpPr>
        <p:spPr>
          <a:xfrm>
            <a:off x="1804497" y="3426642"/>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3FFF008-5891-7C42-95C9-F5AE17E71466}"/>
              </a:ext>
            </a:extLst>
          </p:cNvPr>
          <p:cNvSpPr/>
          <p:nvPr/>
        </p:nvSpPr>
        <p:spPr>
          <a:xfrm rot="5400000">
            <a:off x="2492386" y="3416539"/>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1163414-28D5-AB4E-96A8-FD7CB92309DC}"/>
              </a:ext>
            </a:extLst>
          </p:cNvPr>
          <p:cNvSpPr/>
          <p:nvPr/>
        </p:nvSpPr>
        <p:spPr>
          <a:xfrm rot="5215788">
            <a:off x="3171199" y="3420305"/>
            <a:ext cx="164122" cy="1602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60530" y="1618719"/>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34762" y="901700"/>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906585" y="1624532"/>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80817" y="90751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63876" y="1610128"/>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55303" y="1635180"/>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29535" y="9181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41928" y="92200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Tree>
    <p:extLst>
      <p:ext uri="{BB962C8B-B14F-4D97-AF65-F5344CB8AC3E}">
        <p14:creationId xmlns:p14="http://schemas.microsoft.com/office/powerpoint/2010/main" val="371226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018407C-8079-D948-9F12-E38312ADE478}"/>
              </a:ext>
            </a:extLst>
          </p:cNvPr>
          <p:cNvSpPr>
            <a:spLocks noGrp="1"/>
          </p:cNvSpPr>
          <p:nvPr>
            <p:ph type="sldNum" sz="quarter" idx="12"/>
          </p:nvPr>
        </p:nvSpPr>
        <p:spPr/>
        <p:txBody>
          <a:bodyPr/>
          <a:lstStyle/>
          <a:p>
            <a:fld id="{6BCA73C5-4051-2D45-AC51-FD5A1C1C157A}" type="slidenum">
              <a:rPr lang="en-US" smtClean="0"/>
              <a:t>9</a:t>
            </a:fld>
            <a:endParaRPr lang="en-US"/>
          </a:p>
        </p:txBody>
      </p:sp>
      <p:sp>
        <p:nvSpPr>
          <p:cNvPr id="19" name="Content Placeholder 2">
            <a:extLst>
              <a:ext uri="{FF2B5EF4-FFF2-40B4-BE49-F238E27FC236}">
                <a16:creationId xmlns:a16="http://schemas.microsoft.com/office/drawing/2014/main" id="{4D74BB82-7955-D343-A53F-7553C8551D06}"/>
              </a:ext>
            </a:extLst>
          </p:cNvPr>
          <p:cNvSpPr txBox="1">
            <a:spLocks/>
          </p:cNvSpPr>
          <p:nvPr/>
        </p:nvSpPr>
        <p:spPr>
          <a:xfrm>
            <a:off x="1077684" y="1485373"/>
            <a:ext cx="5776827" cy="436947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t>Morphology</a:t>
            </a:r>
          </a:p>
          <a:p>
            <a:pPr>
              <a:spcBef>
                <a:spcPts val="1200"/>
              </a:spcBef>
            </a:pPr>
            <a:r>
              <a:rPr lang="en-US" sz="2000" dirty="0">
                <a:sym typeface="Wingdings" pitchFamily="2" charset="2"/>
              </a:rPr>
              <a:t>Word Segmentation</a:t>
            </a:r>
          </a:p>
          <a:p>
            <a:pPr>
              <a:spcBef>
                <a:spcPts val="1200"/>
              </a:spcBef>
            </a:pPr>
            <a:r>
              <a:rPr lang="en-US" sz="2000" dirty="0">
                <a:sym typeface="Wingdings" pitchFamily="2" charset="2"/>
              </a:rPr>
              <a:t>Part-of-Speech Tagging</a:t>
            </a:r>
          </a:p>
          <a:p>
            <a:pPr>
              <a:spcBef>
                <a:spcPts val="1200"/>
              </a:spcBef>
            </a:pPr>
            <a:r>
              <a:rPr lang="en-US" sz="2000" dirty="0">
                <a:sym typeface="Wingdings" pitchFamily="2" charset="2"/>
              </a:rPr>
              <a:t>Parsing</a:t>
            </a:r>
          </a:p>
          <a:p>
            <a:pPr>
              <a:spcBef>
                <a:spcPts val="1200"/>
              </a:spcBef>
            </a:pPr>
            <a:r>
              <a:rPr lang="en-US" sz="2000" dirty="0">
                <a:sym typeface="Wingdings" pitchFamily="2" charset="2"/>
              </a:rPr>
              <a:t>	Constituency</a:t>
            </a:r>
          </a:p>
          <a:p>
            <a:pPr>
              <a:spcBef>
                <a:spcPts val="1200"/>
              </a:spcBef>
            </a:pPr>
            <a:r>
              <a:rPr lang="en-US" sz="2000" dirty="0">
                <a:sym typeface="Wingdings" pitchFamily="2" charset="2"/>
              </a:rPr>
              <a:t>	Dependency</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2" name="Content Placeholder 2">
            <a:extLst>
              <a:ext uri="{FF2B5EF4-FFF2-40B4-BE49-F238E27FC236}">
                <a16:creationId xmlns:a16="http://schemas.microsoft.com/office/drawing/2014/main" id="{C5BC4793-B318-FE42-A1E9-411F4FACDE5D}"/>
              </a:ext>
            </a:extLst>
          </p:cNvPr>
          <p:cNvSpPr txBox="1">
            <a:spLocks/>
          </p:cNvSpPr>
          <p:nvPr/>
        </p:nvSpPr>
        <p:spPr>
          <a:xfrm>
            <a:off x="1077685"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Syntax</a:t>
            </a:r>
          </a:p>
        </p:txBody>
      </p:sp>
      <p:sp>
        <p:nvSpPr>
          <p:cNvPr id="23" name="Content Placeholder 2">
            <a:extLst>
              <a:ext uri="{FF2B5EF4-FFF2-40B4-BE49-F238E27FC236}">
                <a16:creationId xmlns:a16="http://schemas.microsoft.com/office/drawing/2014/main" id="{D3B5C191-F563-1545-9F4D-52CBC2A162E2}"/>
              </a:ext>
            </a:extLst>
          </p:cNvPr>
          <p:cNvSpPr txBox="1">
            <a:spLocks/>
          </p:cNvSpPr>
          <p:nvPr/>
        </p:nvSpPr>
        <p:spPr>
          <a:xfrm>
            <a:off x="6187406" y="1498426"/>
            <a:ext cx="5776827" cy="510788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Sentiment Analysis</a:t>
            </a:r>
          </a:p>
          <a:p>
            <a:pPr>
              <a:spcBef>
                <a:spcPts val="1200"/>
              </a:spcBef>
            </a:pPr>
            <a:r>
              <a:rPr lang="en-US" sz="2000" dirty="0">
                <a:sym typeface="Wingdings" pitchFamily="2" charset="2"/>
              </a:rPr>
              <a:t>Topic Modelling</a:t>
            </a:r>
          </a:p>
          <a:p>
            <a:pPr>
              <a:spcBef>
                <a:spcPts val="1200"/>
              </a:spcBef>
            </a:pPr>
            <a:r>
              <a:rPr lang="en-US" sz="2000" dirty="0">
                <a:sym typeface="Wingdings" pitchFamily="2" charset="2"/>
              </a:rPr>
              <a:t>Named Entity Recognition (NER)</a:t>
            </a:r>
          </a:p>
          <a:p>
            <a:pPr>
              <a:spcBef>
                <a:spcPts val="1200"/>
              </a:spcBef>
            </a:pPr>
            <a:r>
              <a:rPr lang="en-US" sz="2000" dirty="0">
                <a:sym typeface="Wingdings" pitchFamily="2" charset="2"/>
              </a:rPr>
              <a:t>Relation Extraction</a:t>
            </a:r>
          </a:p>
          <a:p>
            <a:pPr>
              <a:spcBef>
                <a:spcPts val="1200"/>
              </a:spcBef>
            </a:pPr>
            <a:r>
              <a:rPr lang="en-US" sz="2000" dirty="0">
                <a:sym typeface="Wingdings" pitchFamily="2" charset="2"/>
              </a:rPr>
              <a:t>Word Sense Disambiguation</a:t>
            </a:r>
          </a:p>
          <a:p>
            <a:pPr>
              <a:spcBef>
                <a:spcPts val="1200"/>
              </a:spcBef>
            </a:pPr>
            <a:r>
              <a:rPr lang="en-US" sz="2000" dirty="0">
                <a:sym typeface="Wingdings" pitchFamily="2" charset="2"/>
              </a:rPr>
              <a:t>Natural Language Understanding (NLU)</a:t>
            </a:r>
          </a:p>
          <a:p>
            <a:pPr>
              <a:spcBef>
                <a:spcPts val="1200"/>
              </a:spcBef>
            </a:pPr>
            <a:r>
              <a:rPr lang="en-US" sz="2000" dirty="0">
                <a:sym typeface="Wingdings" pitchFamily="2" charset="2"/>
              </a:rPr>
              <a:t>Natural Language Generation (NLG)</a:t>
            </a:r>
          </a:p>
          <a:p>
            <a:pPr>
              <a:spcBef>
                <a:spcPts val="1200"/>
              </a:spcBef>
            </a:pPr>
            <a:r>
              <a:rPr lang="en-US" sz="2000" dirty="0">
                <a:sym typeface="Wingdings" pitchFamily="2" charset="2"/>
              </a:rPr>
              <a:t>Machine Translation</a:t>
            </a:r>
          </a:p>
          <a:p>
            <a:pPr>
              <a:spcBef>
                <a:spcPts val="1200"/>
              </a:spcBef>
            </a:pPr>
            <a:r>
              <a:rPr lang="en-US" sz="2000" dirty="0">
                <a:sym typeface="Wingdings" pitchFamily="2" charset="2"/>
              </a:rPr>
              <a:t>Entailment</a:t>
            </a:r>
          </a:p>
          <a:p>
            <a:pPr>
              <a:spcBef>
                <a:spcPts val="1200"/>
              </a:spcBef>
            </a:pPr>
            <a:r>
              <a:rPr lang="en-US" sz="2000" dirty="0">
                <a:sym typeface="Wingdings" pitchFamily="2" charset="2"/>
              </a:rPr>
              <a:t>Question Answering</a:t>
            </a:r>
          </a:p>
          <a:p>
            <a:pPr>
              <a:spcBef>
                <a:spcPts val="1200"/>
              </a:spcBef>
            </a:pPr>
            <a:r>
              <a:rPr lang="en-US" sz="2000" dirty="0">
                <a:sym typeface="Wingdings" pitchFamily="2" charset="2"/>
              </a:rPr>
              <a:t>Language Modelling</a:t>
            </a:r>
          </a:p>
          <a:p>
            <a:pPr>
              <a:spcBef>
                <a:spcPts val="1200"/>
              </a:spcBef>
            </a:pPr>
            <a:endParaRPr lang="en-US" sz="2000" dirty="0">
              <a:sym typeface="Wingdings" pitchFamily="2" charset="2"/>
            </a:endParaRPr>
          </a:p>
          <a:p>
            <a:pPr>
              <a:spcBef>
                <a:spcPts val="1200"/>
              </a:spcBef>
            </a:pPr>
            <a:endParaRPr lang="en-US" sz="2000" dirty="0">
              <a:sym typeface="Wingdings" pitchFamily="2" charset="2"/>
            </a:endParaRPr>
          </a:p>
        </p:txBody>
      </p:sp>
      <p:sp>
        <p:nvSpPr>
          <p:cNvPr id="24" name="Content Placeholder 2">
            <a:extLst>
              <a:ext uri="{FF2B5EF4-FFF2-40B4-BE49-F238E27FC236}">
                <a16:creationId xmlns:a16="http://schemas.microsoft.com/office/drawing/2014/main" id="{8A29EC0D-E196-B345-9075-469157006A52}"/>
              </a:ext>
            </a:extLst>
          </p:cNvPr>
          <p:cNvSpPr txBox="1">
            <a:spLocks/>
          </p:cNvSpPr>
          <p:nvPr/>
        </p:nvSpPr>
        <p:spPr>
          <a:xfrm>
            <a:off x="6183396" y="955228"/>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Semantics</a:t>
            </a:r>
          </a:p>
        </p:txBody>
      </p:sp>
      <p:sp>
        <p:nvSpPr>
          <p:cNvPr id="25" name="Content Placeholder 2">
            <a:extLst>
              <a:ext uri="{FF2B5EF4-FFF2-40B4-BE49-F238E27FC236}">
                <a16:creationId xmlns:a16="http://schemas.microsoft.com/office/drawing/2014/main" id="{39073F64-A0C0-F44F-99AE-CADEF39B9002}"/>
              </a:ext>
            </a:extLst>
          </p:cNvPr>
          <p:cNvSpPr txBox="1">
            <a:spLocks/>
          </p:cNvSpPr>
          <p:nvPr/>
        </p:nvSpPr>
        <p:spPr>
          <a:xfrm>
            <a:off x="1077685" y="4606565"/>
            <a:ext cx="2427204"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5">
                    <a:lumMod val="75000"/>
                  </a:schemeClr>
                </a:solidFill>
              </a:rPr>
              <a:t>Discourse</a:t>
            </a:r>
          </a:p>
        </p:txBody>
      </p:sp>
      <p:sp>
        <p:nvSpPr>
          <p:cNvPr id="31" name="Content Placeholder 2">
            <a:extLst>
              <a:ext uri="{FF2B5EF4-FFF2-40B4-BE49-F238E27FC236}">
                <a16:creationId xmlns:a16="http://schemas.microsoft.com/office/drawing/2014/main" id="{913F79F8-E311-B849-B05A-7C91D1B52057}"/>
              </a:ext>
            </a:extLst>
          </p:cNvPr>
          <p:cNvSpPr txBox="1">
            <a:spLocks/>
          </p:cNvSpPr>
          <p:nvPr/>
        </p:nvSpPr>
        <p:spPr>
          <a:xfrm>
            <a:off x="1077684" y="5136710"/>
            <a:ext cx="5776827" cy="115346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000" dirty="0">
                <a:sym typeface="Wingdings" pitchFamily="2" charset="2"/>
              </a:rPr>
              <a:t>Summarization</a:t>
            </a:r>
          </a:p>
          <a:p>
            <a:pPr>
              <a:spcBef>
                <a:spcPts val="1200"/>
              </a:spcBef>
            </a:pPr>
            <a:r>
              <a:rPr lang="en-US" sz="2000" dirty="0">
                <a:sym typeface="Wingdings" pitchFamily="2" charset="2"/>
              </a:rPr>
              <a:t>Coreference Resolution</a:t>
            </a:r>
          </a:p>
        </p:txBody>
      </p:sp>
      <p:sp>
        <p:nvSpPr>
          <p:cNvPr id="32" name="Content Placeholder 2">
            <a:extLst>
              <a:ext uri="{FF2B5EF4-FFF2-40B4-BE49-F238E27FC236}">
                <a16:creationId xmlns:a16="http://schemas.microsoft.com/office/drawing/2014/main" id="{4F48E6C0-554F-D44C-8B98-4BE0BA6695C8}"/>
              </a:ext>
            </a:extLst>
          </p:cNvPr>
          <p:cNvSpPr txBox="1">
            <a:spLocks/>
          </p:cNvSpPr>
          <p:nvPr/>
        </p:nvSpPr>
        <p:spPr>
          <a:xfrm>
            <a:off x="2650361" y="236931"/>
            <a:ext cx="7097485" cy="550664"/>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Common NLP Tasks (aka problems)</a:t>
            </a:r>
          </a:p>
        </p:txBody>
      </p:sp>
      <p:sp>
        <p:nvSpPr>
          <p:cNvPr id="27" name="Rectangle 26">
            <a:extLst>
              <a:ext uri="{FF2B5EF4-FFF2-40B4-BE49-F238E27FC236}">
                <a16:creationId xmlns:a16="http://schemas.microsoft.com/office/drawing/2014/main" id="{63A3FA15-FEA5-5C4E-A161-1870C00A1736}"/>
              </a:ext>
            </a:extLst>
          </p:cNvPr>
          <p:cNvSpPr/>
          <p:nvPr/>
        </p:nvSpPr>
        <p:spPr>
          <a:xfrm>
            <a:off x="6095999" y="4214191"/>
            <a:ext cx="5018315" cy="2251919"/>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54CC121-5212-BB49-BA3C-64C6EB0C1BC5}"/>
              </a:ext>
            </a:extLst>
          </p:cNvPr>
          <p:cNvSpPr/>
          <p:nvPr/>
        </p:nvSpPr>
        <p:spPr>
          <a:xfrm>
            <a:off x="830704" y="763227"/>
            <a:ext cx="3124200" cy="5593123"/>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4F91C39-9E44-FA46-9670-B6139C05DB6B}"/>
              </a:ext>
            </a:extLst>
          </p:cNvPr>
          <p:cNvSpPr/>
          <p:nvPr/>
        </p:nvSpPr>
        <p:spPr>
          <a:xfrm>
            <a:off x="6114533" y="787595"/>
            <a:ext cx="5018315" cy="2940307"/>
          </a:xfrm>
          <a:prstGeom prst="rect">
            <a:avLst/>
          </a:prstGeom>
          <a:solidFill>
            <a:schemeClr val="lt1">
              <a:alpha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111DE415-C944-9444-B7D6-26D14A0A0BBE}"/>
              </a:ext>
            </a:extLst>
          </p:cNvPr>
          <p:cNvSpPr/>
          <p:nvPr/>
        </p:nvSpPr>
        <p:spPr>
          <a:xfrm>
            <a:off x="2508967" y="1273884"/>
            <a:ext cx="7042538" cy="2510010"/>
          </a:xfrm>
          <a:custGeom>
            <a:avLst/>
            <a:gdLst>
              <a:gd name="connsiteX0" fmla="*/ 0 w 3327399"/>
              <a:gd name="connsiteY0" fmla="*/ 0 h 5930349"/>
              <a:gd name="connsiteX1" fmla="*/ 554567 w 3327399"/>
              <a:gd name="connsiteY1" fmla="*/ 0 h 5930349"/>
              <a:gd name="connsiteX2" fmla="*/ 554567 w 3327399"/>
              <a:gd name="connsiteY2" fmla="*/ 0 h 5930349"/>
              <a:gd name="connsiteX3" fmla="*/ 1386416 w 3327399"/>
              <a:gd name="connsiteY3" fmla="*/ 0 h 5930349"/>
              <a:gd name="connsiteX4" fmla="*/ 3327399 w 3327399"/>
              <a:gd name="connsiteY4" fmla="*/ 0 h 5930349"/>
              <a:gd name="connsiteX5" fmla="*/ 3327399 w 3327399"/>
              <a:gd name="connsiteY5" fmla="*/ 3459370 h 5930349"/>
              <a:gd name="connsiteX6" fmla="*/ 3327399 w 3327399"/>
              <a:gd name="connsiteY6" fmla="*/ 3459370 h 5930349"/>
              <a:gd name="connsiteX7" fmla="*/ 3327399 w 3327399"/>
              <a:gd name="connsiteY7" fmla="*/ 4941958 h 5930349"/>
              <a:gd name="connsiteX8" fmla="*/ 3327399 w 3327399"/>
              <a:gd name="connsiteY8" fmla="*/ 5930349 h 5930349"/>
              <a:gd name="connsiteX9" fmla="*/ 1386416 w 3327399"/>
              <a:gd name="connsiteY9" fmla="*/ 5930349 h 5930349"/>
              <a:gd name="connsiteX10" fmla="*/ 325553 w 3327399"/>
              <a:gd name="connsiteY10" fmla="*/ 6612636 h 5930349"/>
              <a:gd name="connsiteX11" fmla="*/ 554567 w 3327399"/>
              <a:gd name="connsiteY11" fmla="*/ 5930349 h 5930349"/>
              <a:gd name="connsiteX12" fmla="*/ 0 w 3327399"/>
              <a:gd name="connsiteY12" fmla="*/ 5930349 h 5930349"/>
              <a:gd name="connsiteX13" fmla="*/ 0 w 3327399"/>
              <a:gd name="connsiteY13" fmla="*/ 4941958 h 5930349"/>
              <a:gd name="connsiteX14" fmla="*/ 0 w 3327399"/>
              <a:gd name="connsiteY14" fmla="*/ 3459370 h 5930349"/>
              <a:gd name="connsiteX15" fmla="*/ 0 w 3327399"/>
              <a:gd name="connsiteY15" fmla="*/ 3459370 h 5930349"/>
              <a:gd name="connsiteX16" fmla="*/ 0 w 3327399"/>
              <a:gd name="connsiteY16" fmla="*/ 0 h 5930349"/>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386416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667959 w 3327399"/>
              <a:gd name="connsiteY9" fmla="*/ 5930349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12636"/>
              <a:gd name="connsiteX1" fmla="*/ 554567 w 3327399"/>
              <a:gd name="connsiteY1" fmla="*/ 0 h 6612636"/>
              <a:gd name="connsiteX2" fmla="*/ 554567 w 3327399"/>
              <a:gd name="connsiteY2" fmla="*/ 0 h 6612636"/>
              <a:gd name="connsiteX3" fmla="*/ 1386416 w 3327399"/>
              <a:gd name="connsiteY3" fmla="*/ 0 h 6612636"/>
              <a:gd name="connsiteX4" fmla="*/ 3327399 w 3327399"/>
              <a:gd name="connsiteY4" fmla="*/ 0 h 6612636"/>
              <a:gd name="connsiteX5" fmla="*/ 3327399 w 3327399"/>
              <a:gd name="connsiteY5" fmla="*/ 3459370 h 6612636"/>
              <a:gd name="connsiteX6" fmla="*/ 3327399 w 3327399"/>
              <a:gd name="connsiteY6" fmla="*/ 3459370 h 6612636"/>
              <a:gd name="connsiteX7" fmla="*/ 3327399 w 3327399"/>
              <a:gd name="connsiteY7" fmla="*/ 4941958 h 6612636"/>
              <a:gd name="connsiteX8" fmla="*/ 3327399 w 3327399"/>
              <a:gd name="connsiteY8" fmla="*/ 5930349 h 6612636"/>
              <a:gd name="connsiteX9" fmla="*/ 1672035 w 3327399"/>
              <a:gd name="connsiteY9" fmla="*/ 5911868 h 6612636"/>
              <a:gd name="connsiteX10" fmla="*/ 325553 w 3327399"/>
              <a:gd name="connsiteY10" fmla="*/ 6612636 h 6612636"/>
              <a:gd name="connsiteX11" fmla="*/ 227995 w 3327399"/>
              <a:gd name="connsiteY11" fmla="*/ 5930349 h 6612636"/>
              <a:gd name="connsiteX12" fmla="*/ 0 w 3327399"/>
              <a:gd name="connsiteY12" fmla="*/ 5930349 h 6612636"/>
              <a:gd name="connsiteX13" fmla="*/ 0 w 3327399"/>
              <a:gd name="connsiteY13" fmla="*/ 4941958 h 6612636"/>
              <a:gd name="connsiteX14" fmla="*/ 0 w 3327399"/>
              <a:gd name="connsiteY14" fmla="*/ 3459370 h 6612636"/>
              <a:gd name="connsiteX15" fmla="*/ 0 w 3327399"/>
              <a:gd name="connsiteY15" fmla="*/ 3459370 h 6612636"/>
              <a:gd name="connsiteX16" fmla="*/ 0 w 3327399"/>
              <a:gd name="connsiteY16" fmla="*/ 0 h 6612636"/>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33629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5930350"/>
              <a:gd name="connsiteX1" fmla="*/ 554567 w 3327399"/>
              <a:gd name="connsiteY1" fmla="*/ 0 h 5930350"/>
              <a:gd name="connsiteX2" fmla="*/ 554567 w 3327399"/>
              <a:gd name="connsiteY2" fmla="*/ 0 h 5930350"/>
              <a:gd name="connsiteX3" fmla="*/ 1386416 w 3327399"/>
              <a:gd name="connsiteY3" fmla="*/ 0 h 5930350"/>
              <a:gd name="connsiteX4" fmla="*/ 3327399 w 3327399"/>
              <a:gd name="connsiteY4" fmla="*/ 0 h 5930350"/>
              <a:gd name="connsiteX5" fmla="*/ 3327399 w 3327399"/>
              <a:gd name="connsiteY5" fmla="*/ 3459370 h 5930350"/>
              <a:gd name="connsiteX6" fmla="*/ 3327399 w 3327399"/>
              <a:gd name="connsiteY6" fmla="*/ 3459370 h 5930350"/>
              <a:gd name="connsiteX7" fmla="*/ 3327399 w 3327399"/>
              <a:gd name="connsiteY7" fmla="*/ 4941958 h 5930350"/>
              <a:gd name="connsiteX8" fmla="*/ 3327399 w 3327399"/>
              <a:gd name="connsiteY8" fmla="*/ 5930349 h 5930350"/>
              <a:gd name="connsiteX9" fmla="*/ 1672035 w 3327399"/>
              <a:gd name="connsiteY9" fmla="*/ 5911868 h 5930350"/>
              <a:gd name="connsiteX10" fmla="*/ 1225621 w 3327399"/>
              <a:gd name="connsiteY10" fmla="*/ 5910327 h 5930350"/>
              <a:gd name="connsiteX11" fmla="*/ 227995 w 3327399"/>
              <a:gd name="connsiteY11" fmla="*/ 5930349 h 5930350"/>
              <a:gd name="connsiteX12" fmla="*/ 0 w 3327399"/>
              <a:gd name="connsiteY12" fmla="*/ 5930349 h 5930350"/>
              <a:gd name="connsiteX13" fmla="*/ 0 w 3327399"/>
              <a:gd name="connsiteY13" fmla="*/ 4941958 h 5930350"/>
              <a:gd name="connsiteX14" fmla="*/ 0 w 3327399"/>
              <a:gd name="connsiteY14" fmla="*/ 3459370 h 5930350"/>
              <a:gd name="connsiteX15" fmla="*/ 0 w 3327399"/>
              <a:gd name="connsiteY15" fmla="*/ 3459370 h 5930350"/>
              <a:gd name="connsiteX16" fmla="*/ 0 w 3327399"/>
              <a:gd name="connsiteY16" fmla="*/ 0 h 5930350"/>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227995 w 3327399"/>
              <a:gd name="connsiteY11" fmla="*/ 5930349 h 6686564"/>
              <a:gd name="connsiteX12" fmla="*/ 0 w 3327399"/>
              <a:gd name="connsiteY12" fmla="*/ 5930349 h 6686564"/>
              <a:gd name="connsiteX13" fmla="*/ 0 w 3327399"/>
              <a:gd name="connsiteY13" fmla="*/ 4941958 h 6686564"/>
              <a:gd name="connsiteX14" fmla="*/ 0 w 3327399"/>
              <a:gd name="connsiteY14" fmla="*/ 3459370 h 6686564"/>
              <a:gd name="connsiteX15" fmla="*/ 0 w 3327399"/>
              <a:gd name="connsiteY15" fmla="*/ 3459370 h 6686564"/>
              <a:gd name="connsiteX16" fmla="*/ 0 w 3327399"/>
              <a:gd name="connsiteY16"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227995 w 3327399"/>
              <a:gd name="connsiteY12" fmla="*/ 5930349 h 6686564"/>
              <a:gd name="connsiteX13" fmla="*/ 0 w 3327399"/>
              <a:gd name="connsiteY13" fmla="*/ 5930349 h 6686564"/>
              <a:gd name="connsiteX14" fmla="*/ 0 w 3327399"/>
              <a:gd name="connsiteY14" fmla="*/ 4941958 h 6686564"/>
              <a:gd name="connsiteX15" fmla="*/ 0 w 3327399"/>
              <a:gd name="connsiteY15" fmla="*/ 3459370 h 6686564"/>
              <a:gd name="connsiteX16" fmla="*/ 0 w 3327399"/>
              <a:gd name="connsiteY16" fmla="*/ 3459370 h 6686564"/>
              <a:gd name="connsiteX17" fmla="*/ 0 w 3327399"/>
              <a:gd name="connsiteY17"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229621 w 3327399"/>
              <a:gd name="connsiteY10" fmla="*/ 6686564 h 6686564"/>
              <a:gd name="connsiteX11" fmla="*/ 1223239 w 3327399"/>
              <a:gd name="connsiteY11" fmla="*/ 6651981 h 6686564"/>
              <a:gd name="connsiteX12" fmla="*/ 767205 w 3327399"/>
              <a:gd name="connsiteY12" fmla="*/ 6300826 h 6686564"/>
              <a:gd name="connsiteX13" fmla="*/ 227995 w 3327399"/>
              <a:gd name="connsiteY13" fmla="*/ 5930349 h 6686564"/>
              <a:gd name="connsiteX14" fmla="*/ 0 w 3327399"/>
              <a:gd name="connsiteY14" fmla="*/ 5930349 h 6686564"/>
              <a:gd name="connsiteX15" fmla="*/ 0 w 3327399"/>
              <a:gd name="connsiteY15" fmla="*/ 4941958 h 6686564"/>
              <a:gd name="connsiteX16" fmla="*/ 0 w 3327399"/>
              <a:gd name="connsiteY16" fmla="*/ 3459370 h 6686564"/>
              <a:gd name="connsiteX17" fmla="*/ 0 w 3327399"/>
              <a:gd name="connsiteY17" fmla="*/ 3459370 h 6686564"/>
              <a:gd name="connsiteX18" fmla="*/ 0 w 3327399"/>
              <a:gd name="connsiteY18"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451257 w 3327399"/>
              <a:gd name="connsiteY10" fmla="*/ 6319309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95253 w 3327399"/>
              <a:gd name="connsiteY10" fmla="*/ 6023600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767205 w 3327399"/>
              <a:gd name="connsiteY13" fmla="*/ 6300826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379252 w 3327399"/>
              <a:gd name="connsiteY10" fmla="*/ 5894227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1672035 w 3327399"/>
              <a:gd name="connsiteY9" fmla="*/ 5911868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1500284 w 3327399"/>
              <a:gd name="connsiteY10" fmla="*/ 585726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223239 w 3327399"/>
              <a:gd name="connsiteY12" fmla="*/ 6651981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686564"/>
              <a:gd name="connsiteX1" fmla="*/ 554567 w 3327399"/>
              <a:gd name="connsiteY1" fmla="*/ 0 h 6686564"/>
              <a:gd name="connsiteX2" fmla="*/ 554567 w 3327399"/>
              <a:gd name="connsiteY2" fmla="*/ 0 h 6686564"/>
              <a:gd name="connsiteX3" fmla="*/ 1386416 w 3327399"/>
              <a:gd name="connsiteY3" fmla="*/ 0 h 6686564"/>
              <a:gd name="connsiteX4" fmla="*/ 3327399 w 3327399"/>
              <a:gd name="connsiteY4" fmla="*/ 0 h 6686564"/>
              <a:gd name="connsiteX5" fmla="*/ 3327399 w 3327399"/>
              <a:gd name="connsiteY5" fmla="*/ 3459370 h 6686564"/>
              <a:gd name="connsiteX6" fmla="*/ 3327399 w 3327399"/>
              <a:gd name="connsiteY6" fmla="*/ 3459370 h 6686564"/>
              <a:gd name="connsiteX7" fmla="*/ 3327399 w 3327399"/>
              <a:gd name="connsiteY7" fmla="*/ 4941958 h 6686564"/>
              <a:gd name="connsiteX8" fmla="*/ 3327399 w 3327399"/>
              <a:gd name="connsiteY8" fmla="*/ 5930349 h 6686564"/>
              <a:gd name="connsiteX9" fmla="*/ 3003392 w 3327399"/>
              <a:gd name="connsiteY9" fmla="*/ 5967313 h 6686564"/>
              <a:gd name="connsiteX10" fmla="*/ 2775780 w 3327399"/>
              <a:gd name="connsiteY10" fmla="*/ 5968154 h 6686564"/>
              <a:gd name="connsiteX11" fmla="*/ 1229621 w 3327399"/>
              <a:gd name="connsiteY11" fmla="*/ 6686564 h 6686564"/>
              <a:gd name="connsiteX12" fmla="*/ 1986674 w 3327399"/>
              <a:gd name="connsiteY12" fmla="*/ 5968155 h 6686564"/>
              <a:gd name="connsiteX13" fmla="*/ 1103230 w 3327399"/>
              <a:gd name="connsiteY13" fmla="*/ 5931190 h 6686564"/>
              <a:gd name="connsiteX14" fmla="*/ 227995 w 3327399"/>
              <a:gd name="connsiteY14" fmla="*/ 5930349 h 6686564"/>
              <a:gd name="connsiteX15" fmla="*/ 0 w 3327399"/>
              <a:gd name="connsiteY15" fmla="*/ 5930349 h 6686564"/>
              <a:gd name="connsiteX16" fmla="*/ 0 w 3327399"/>
              <a:gd name="connsiteY16" fmla="*/ 4941958 h 6686564"/>
              <a:gd name="connsiteX17" fmla="*/ 0 w 3327399"/>
              <a:gd name="connsiteY17" fmla="*/ 3459370 h 6686564"/>
              <a:gd name="connsiteX18" fmla="*/ 0 w 3327399"/>
              <a:gd name="connsiteY18" fmla="*/ 3459370 h 6686564"/>
              <a:gd name="connsiteX19" fmla="*/ 0 w 3327399"/>
              <a:gd name="connsiteY19" fmla="*/ 0 h 6686564"/>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1986674 w 3327399"/>
              <a:gd name="connsiteY12" fmla="*/ 5968155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03392 w 3327399"/>
              <a:gd name="connsiteY9" fmla="*/ 5967313 h 6353890"/>
              <a:gd name="connsiteX10" fmla="*/ 2775780 w 3327399"/>
              <a:gd name="connsiteY10" fmla="*/ 5968154 h 6353890"/>
              <a:gd name="connsiteX11" fmla="*/ 2481841 w 3327399"/>
              <a:gd name="connsiteY11" fmla="*/ 6353890 h 6353890"/>
              <a:gd name="connsiteX12" fmla="*/ 2400978 w 3327399"/>
              <a:gd name="connsiteY12" fmla="*/ 5931192 h 6353890"/>
              <a:gd name="connsiteX13" fmla="*/ 1103230 w 3327399"/>
              <a:gd name="connsiteY13" fmla="*/ 5931190 h 6353890"/>
              <a:gd name="connsiteX14" fmla="*/ 227995 w 3327399"/>
              <a:gd name="connsiteY14" fmla="*/ 5930349 h 6353890"/>
              <a:gd name="connsiteX15" fmla="*/ 0 w 3327399"/>
              <a:gd name="connsiteY15" fmla="*/ 5930349 h 6353890"/>
              <a:gd name="connsiteX16" fmla="*/ 0 w 3327399"/>
              <a:gd name="connsiteY16" fmla="*/ 4941958 h 6353890"/>
              <a:gd name="connsiteX17" fmla="*/ 0 w 3327399"/>
              <a:gd name="connsiteY17" fmla="*/ 3459370 h 6353890"/>
              <a:gd name="connsiteX18" fmla="*/ 0 w 3327399"/>
              <a:gd name="connsiteY18" fmla="*/ 3459370 h 6353890"/>
              <a:gd name="connsiteX19" fmla="*/ 0 w 3327399"/>
              <a:gd name="connsiteY19"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2775780 w 3327399"/>
              <a:gd name="connsiteY9" fmla="*/ 5968154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53890"/>
              <a:gd name="connsiteX1" fmla="*/ 554567 w 3327399"/>
              <a:gd name="connsiteY1" fmla="*/ 0 h 6353890"/>
              <a:gd name="connsiteX2" fmla="*/ 554567 w 3327399"/>
              <a:gd name="connsiteY2" fmla="*/ 0 h 6353890"/>
              <a:gd name="connsiteX3" fmla="*/ 1386416 w 3327399"/>
              <a:gd name="connsiteY3" fmla="*/ 0 h 6353890"/>
              <a:gd name="connsiteX4" fmla="*/ 3327399 w 3327399"/>
              <a:gd name="connsiteY4" fmla="*/ 0 h 6353890"/>
              <a:gd name="connsiteX5" fmla="*/ 3327399 w 3327399"/>
              <a:gd name="connsiteY5" fmla="*/ 3459370 h 6353890"/>
              <a:gd name="connsiteX6" fmla="*/ 3327399 w 3327399"/>
              <a:gd name="connsiteY6" fmla="*/ 3459370 h 6353890"/>
              <a:gd name="connsiteX7" fmla="*/ 3327399 w 3327399"/>
              <a:gd name="connsiteY7" fmla="*/ 4941958 h 6353890"/>
              <a:gd name="connsiteX8" fmla="*/ 3327399 w 3327399"/>
              <a:gd name="connsiteY8" fmla="*/ 5930349 h 6353890"/>
              <a:gd name="connsiteX9" fmla="*/ 3031810 w 3327399"/>
              <a:gd name="connsiteY9" fmla="*/ 5931190 h 6353890"/>
              <a:gd name="connsiteX10" fmla="*/ 2481841 w 3327399"/>
              <a:gd name="connsiteY10" fmla="*/ 6353890 h 6353890"/>
              <a:gd name="connsiteX11" fmla="*/ 2400978 w 3327399"/>
              <a:gd name="connsiteY11" fmla="*/ 5931192 h 6353890"/>
              <a:gd name="connsiteX12" fmla="*/ 1103230 w 3327399"/>
              <a:gd name="connsiteY12" fmla="*/ 5931190 h 6353890"/>
              <a:gd name="connsiteX13" fmla="*/ 227995 w 3327399"/>
              <a:gd name="connsiteY13" fmla="*/ 5930349 h 6353890"/>
              <a:gd name="connsiteX14" fmla="*/ 0 w 3327399"/>
              <a:gd name="connsiteY14" fmla="*/ 5930349 h 6353890"/>
              <a:gd name="connsiteX15" fmla="*/ 0 w 3327399"/>
              <a:gd name="connsiteY15" fmla="*/ 4941958 h 6353890"/>
              <a:gd name="connsiteX16" fmla="*/ 0 w 3327399"/>
              <a:gd name="connsiteY16" fmla="*/ 3459370 h 6353890"/>
              <a:gd name="connsiteX17" fmla="*/ 0 w 3327399"/>
              <a:gd name="connsiteY17" fmla="*/ 3459370 h 6353890"/>
              <a:gd name="connsiteX18" fmla="*/ 0 w 3327399"/>
              <a:gd name="connsiteY18" fmla="*/ 0 h 6353890"/>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400978 w 3327399"/>
              <a:gd name="connsiteY11" fmla="*/ 5931192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 name="connsiteX0" fmla="*/ 0 w 3327399"/>
              <a:gd name="connsiteY0" fmla="*/ 0 h 6335408"/>
              <a:gd name="connsiteX1" fmla="*/ 554567 w 3327399"/>
              <a:gd name="connsiteY1" fmla="*/ 0 h 6335408"/>
              <a:gd name="connsiteX2" fmla="*/ 554567 w 3327399"/>
              <a:gd name="connsiteY2" fmla="*/ 0 h 6335408"/>
              <a:gd name="connsiteX3" fmla="*/ 1386416 w 3327399"/>
              <a:gd name="connsiteY3" fmla="*/ 0 h 6335408"/>
              <a:gd name="connsiteX4" fmla="*/ 3327399 w 3327399"/>
              <a:gd name="connsiteY4" fmla="*/ 0 h 6335408"/>
              <a:gd name="connsiteX5" fmla="*/ 3327399 w 3327399"/>
              <a:gd name="connsiteY5" fmla="*/ 3459370 h 6335408"/>
              <a:gd name="connsiteX6" fmla="*/ 3327399 w 3327399"/>
              <a:gd name="connsiteY6" fmla="*/ 3459370 h 6335408"/>
              <a:gd name="connsiteX7" fmla="*/ 3327399 w 3327399"/>
              <a:gd name="connsiteY7" fmla="*/ 4941958 h 6335408"/>
              <a:gd name="connsiteX8" fmla="*/ 3327399 w 3327399"/>
              <a:gd name="connsiteY8" fmla="*/ 5930349 h 6335408"/>
              <a:gd name="connsiteX9" fmla="*/ 3031810 w 3327399"/>
              <a:gd name="connsiteY9" fmla="*/ 5931190 h 6335408"/>
              <a:gd name="connsiteX10" fmla="*/ 3012522 w 3327399"/>
              <a:gd name="connsiteY10" fmla="*/ 6335408 h 6335408"/>
              <a:gd name="connsiteX11" fmla="*/ 2801316 w 3327399"/>
              <a:gd name="connsiteY11" fmla="*/ 5911281 h 6335408"/>
              <a:gd name="connsiteX12" fmla="*/ 1103230 w 3327399"/>
              <a:gd name="connsiteY12" fmla="*/ 5931190 h 6335408"/>
              <a:gd name="connsiteX13" fmla="*/ 227995 w 3327399"/>
              <a:gd name="connsiteY13" fmla="*/ 5930349 h 6335408"/>
              <a:gd name="connsiteX14" fmla="*/ 0 w 3327399"/>
              <a:gd name="connsiteY14" fmla="*/ 5930349 h 6335408"/>
              <a:gd name="connsiteX15" fmla="*/ 0 w 3327399"/>
              <a:gd name="connsiteY15" fmla="*/ 4941958 h 6335408"/>
              <a:gd name="connsiteX16" fmla="*/ 0 w 3327399"/>
              <a:gd name="connsiteY16" fmla="*/ 3459370 h 6335408"/>
              <a:gd name="connsiteX17" fmla="*/ 0 w 3327399"/>
              <a:gd name="connsiteY17" fmla="*/ 3459370 h 6335408"/>
              <a:gd name="connsiteX18" fmla="*/ 0 w 3327399"/>
              <a:gd name="connsiteY18" fmla="*/ 0 h 633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27399" h="6335408">
                <a:moveTo>
                  <a:pt x="0" y="0"/>
                </a:moveTo>
                <a:lnTo>
                  <a:pt x="554567" y="0"/>
                </a:lnTo>
                <a:lnTo>
                  <a:pt x="554567" y="0"/>
                </a:lnTo>
                <a:lnTo>
                  <a:pt x="1386416" y="0"/>
                </a:lnTo>
                <a:lnTo>
                  <a:pt x="3327399" y="0"/>
                </a:lnTo>
                <a:lnTo>
                  <a:pt x="3327399" y="3459370"/>
                </a:lnTo>
                <a:lnTo>
                  <a:pt x="3327399" y="3459370"/>
                </a:lnTo>
                <a:lnTo>
                  <a:pt x="3327399" y="4941958"/>
                </a:lnTo>
                <a:lnTo>
                  <a:pt x="3327399" y="5930349"/>
                </a:lnTo>
                <a:lnTo>
                  <a:pt x="3031810" y="5931190"/>
                </a:lnTo>
                <a:lnTo>
                  <a:pt x="3012522" y="6335408"/>
                </a:lnTo>
                <a:lnTo>
                  <a:pt x="2801316" y="5911281"/>
                </a:lnTo>
                <a:lnTo>
                  <a:pt x="1103230" y="5931190"/>
                </a:lnTo>
                <a:lnTo>
                  <a:pt x="227995" y="5930349"/>
                </a:lnTo>
                <a:lnTo>
                  <a:pt x="0" y="5930349"/>
                </a:lnTo>
                <a:lnTo>
                  <a:pt x="0" y="4941958"/>
                </a:lnTo>
                <a:lnTo>
                  <a:pt x="0" y="3459370"/>
                </a:lnTo>
                <a:lnTo>
                  <a:pt x="0" y="3459370"/>
                </a:lnTo>
                <a:lnTo>
                  <a:pt x="0" y="0"/>
                </a:lnTo>
                <a:close/>
              </a:path>
            </a:pathLst>
          </a:custGeom>
          <a:solidFill>
            <a:srgbClr val="FFF2CC"/>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E6EE126A-6113-DF43-A17D-7DFDE2CCFD9C}"/>
              </a:ext>
            </a:extLst>
          </p:cNvPr>
          <p:cNvSpPr/>
          <p:nvPr/>
        </p:nvSpPr>
        <p:spPr>
          <a:xfrm rot="5400000">
            <a:off x="5992028" y="2144011"/>
            <a:ext cx="477486" cy="329483"/>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E9FAA67-FFE3-B94F-938E-FFE0D6AAC551}"/>
              </a:ext>
            </a:extLst>
          </p:cNvPr>
          <p:cNvSpPr/>
          <p:nvPr/>
        </p:nvSpPr>
        <p:spPr>
          <a:xfrm>
            <a:off x="4324366" y="2638955"/>
            <a:ext cx="2148301" cy="367777"/>
          </a:xfrm>
          <a:prstGeom prst="rect">
            <a:avLst/>
          </a:prstGeom>
          <a:solidFill>
            <a:srgbClr val="FF7B79">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33189490-5571-7D42-9422-4C3D53D51137}"/>
              </a:ext>
            </a:extLst>
          </p:cNvPr>
          <p:cNvSpPr/>
          <p:nvPr/>
        </p:nvSpPr>
        <p:spPr>
          <a:xfrm>
            <a:off x="6927384" y="2638955"/>
            <a:ext cx="2086756" cy="390728"/>
          </a:xfrm>
          <a:prstGeom prst="rect">
            <a:avLst/>
          </a:prstGeom>
          <a:solidFill>
            <a:srgbClr val="00B0F0">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29C9D02-FB21-DD4B-893A-2B8E9286AA15}"/>
              </a:ext>
            </a:extLst>
          </p:cNvPr>
          <p:cNvSpPr/>
          <p:nvPr/>
        </p:nvSpPr>
        <p:spPr>
          <a:xfrm>
            <a:off x="3608785" y="2653658"/>
            <a:ext cx="691680" cy="367777"/>
          </a:xfrm>
          <a:prstGeom prst="rect">
            <a:avLst/>
          </a:prstGeom>
          <a:solidFill>
            <a:schemeClr val="accent6">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4FD6616D-A33F-AC49-9F50-B8012DC2FE2A}"/>
              </a:ext>
            </a:extLst>
          </p:cNvPr>
          <p:cNvSpPr txBox="1">
            <a:spLocks/>
          </p:cNvSpPr>
          <p:nvPr/>
        </p:nvSpPr>
        <p:spPr>
          <a:xfrm>
            <a:off x="3409830" y="3031335"/>
            <a:ext cx="1176919" cy="59599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INTENT</a:t>
            </a:r>
          </a:p>
        </p:txBody>
      </p:sp>
      <p:sp>
        <p:nvSpPr>
          <p:cNvPr id="39" name="Content Placeholder 2">
            <a:extLst>
              <a:ext uri="{FF2B5EF4-FFF2-40B4-BE49-F238E27FC236}">
                <a16:creationId xmlns:a16="http://schemas.microsoft.com/office/drawing/2014/main" id="{9471B67E-080E-8A43-8824-24F28716B197}"/>
              </a:ext>
            </a:extLst>
          </p:cNvPr>
          <p:cNvSpPr txBox="1">
            <a:spLocks/>
          </p:cNvSpPr>
          <p:nvPr/>
        </p:nvSpPr>
        <p:spPr>
          <a:xfrm>
            <a:off x="7331086" y="3021435"/>
            <a:ext cx="1215553" cy="3907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solidFill>
                  <a:schemeClr val="accent5">
                    <a:lumMod val="75000"/>
                  </a:schemeClr>
                </a:solidFill>
                <a:latin typeface="Courier" pitchFamily="2" charset="0"/>
              </a:rPr>
              <a:t>ARTIST</a:t>
            </a:r>
          </a:p>
        </p:txBody>
      </p:sp>
      <p:sp>
        <p:nvSpPr>
          <p:cNvPr id="40" name="Content Placeholder 2">
            <a:extLst>
              <a:ext uri="{FF2B5EF4-FFF2-40B4-BE49-F238E27FC236}">
                <a16:creationId xmlns:a16="http://schemas.microsoft.com/office/drawing/2014/main" id="{AA77BE3E-07FA-2D46-B1C5-D1CF8D91ADD3}"/>
              </a:ext>
            </a:extLst>
          </p:cNvPr>
          <p:cNvSpPr txBox="1">
            <a:spLocks/>
          </p:cNvSpPr>
          <p:nvPr/>
        </p:nvSpPr>
        <p:spPr>
          <a:xfrm>
            <a:off x="4860571" y="3031335"/>
            <a:ext cx="733708" cy="38082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accent5">
                    <a:lumMod val="75000"/>
                  </a:schemeClr>
                </a:solidFill>
                <a:latin typeface="Courier" pitchFamily="2" charset="0"/>
              </a:rPr>
              <a:t>SONG</a:t>
            </a:r>
          </a:p>
        </p:txBody>
      </p:sp>
      <p:sp>
        <p:nvSpPr>
          <p:cNvPr id="42" name="Content Placeholder 2">
            <a:extLst>
              <a:ext uri="{FF2B5EF4-FFF2-40B4-BE49-F238E27FC236}">
                <a16:creationId xmlns:a16="http://schemas.microsoft.com/office/drawing/2014/main" id="{9274A0AF-5DE6-5C49-B8A6-53459159D792}"/>
              </a:ext>
            </a:extLst>
          </p:cNvPr>
          <p:cNvSpPr txBox="1">
            <a:spLocks/>
          </p:cNvSpPr>
          <p:nvPr/>
        </p:nvSpPr>
        <p:spPr>
          <a:xfrm>
            <a:off x="2544417" y="150505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
        <p:nvSpPr>
          <p:cNvPr id="43" name="Content Placeholder 2">
            <a:extLst>
              <a:ext uri="{FF2B5EF4-FFF2-40B4-BE49-F238E27FC236}">
                <a16:creationId xmlns:a16="http://schemas.microsoft.com/office/drawing/2014/main" id="{34DDA7A6-2CD6-334A-91FA-508C6D9ECF5C}"/>
              </a:ext>
            </a:extLst>
          </p:cNvPr>
          <p:cNvSpPr txBox="1">
            <a:spLocks/>
          </p:cNvSpPr>
          <p:nvPr/>
        </p:nvSpPr>
        <p:spPr>
          <a:xfrm>
            <a:off x="2508967" y="2642878"/>
            <a:ext cx="6690878" cy="40430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Avenir Next" panose="020B0503020202020204" pitchFamily="34" charset="0"/>
                <a:ea typeface="+mn-ea"/>
                <a:cs typeface="Avenir Next" panose="020B0503020202020204" pitchFamily="34" charset="0"/>
              </a:defRPr>
            </a:lvl1pPr>
            <a:lvl2pPr marL="742920" indent="-285738" algn="l" defTabSz="457182" rtl="0" eaLnBrk="1" latinLnBrk="0" hangingPunct="1">
              <a:spcBef>
                <a:spcPct val="20000"/>
              </a:spcBef>
              <a:buFont typeface="Arial"/>
              <a:buChar char="–"/>
              <a:defRPr sz="2400" kern="1200">
                <a:solidFill>
                  <a:srgbClr val="464646"/>
                </a:solidFill>
                <a:latin typeface="Avenir Next" panose="020B0503020202020204" pitchFamily="34" charset="0"/>
                <a:ea typeface="+mn-ea"/>
                <a:cs typeface="Avenir Next" panose="020B0503020202020204" pitchFamily="34" charset="0"/>
              </a:defRPr>
            </a:lvl2pPr>
            <a:lvl3pPr marL="1142954" indent="-228590" algn="l" defTabSz="457182" rtl="0" eaLnBrk="1" latinLnBrk="0" hangingPunct="1">
              <a:spcBef>
                <a:spcPct val="20000"/>
              </a:spcBef>
              <a:buFont typeface="Arial"/>
              <a:buChar char="•"/>
              <a:defRPr sz="2000" kern="1200">
                <a:solidFill>
                  <a:srgbClr val="464646"/>
                </a:solidFill>
                <a:latin typeface="Avenir Next" panose="020B0503020202020204" pitchFamily="34" charset="0"/>
                <a:ea typeface="+mn-ea"/>
                <a:cs typeface="Avenir Next" panose="020B0503020202020204" pitchFamily="34" charset="0"/>
              </a:defRPr>
            </a:lvl3pPr>
            <a:lvl4pPr marL="1600136"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4pPr>
            <a:lvl5pPr marL="2057317" indent="-228590" algn="l" defTabSz="457182" rtl="0" eaLnBrk="1" latinLnBrk="0" hangingPunct="1">
              <a:spcBef>
                <a:spcPct val="20000"/>
              </a:spcBef>
              <a:buFont typeface="Arial"/>
              <a:buChar char="»"/>
              <a:defRPr sz="1800" kern="1200">
                <a:solidFill>
                  <a:srgbClr val="464646"/>
                </a:solidFill>
                <a:latin typeface="Avenir Next" panose="020B0503020202020204" pitchFamily="34" charset="0"/>
                <a:ea typeface="+mn-ea"/>
                <a:cs typeface="Avenir Next" panose="020B0503020202020204" pitchFamily="34" charset="0"/>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solidFill>
                  <a:schemeClr val="tx1"/>
                </a:solidFill>
                <a:sym typeface="Wingdings" pitchFamily="2" charset="2"/>
              </a:rPr>
              <a:t>“Alexa, play Drivers License by Olivia Rodrigo”</a:t>
            </a:r>
          </a:p>
        </p:txBody>
      </p:sp>
    </p:spTree>
    <p:extLst>
      <p:ext uri="{BB962C8B-B14F-4D97-AF65-F5344CB8AC3E}">
        <p14:creationId xmlns:p14="http://schemas.microsoft.com/office/powerpoint/2010/main" val="4236908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B24A5E-1DBA-7142-9562-89BE5F11F561}"/>
              </a:ext>
            </a:extLst>
          </p:cNvPr>
          <p:cNvSpPr/>
          <p:nvPr/>
        </p:nvSpPr>
        <p:spPr>
          <a:xfrm>
            <a:off x="1082352" y="362826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03363" y="366066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03363" y="368952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38748" y="2965120"/>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12980" y="22481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884803" y="2970933"/>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59035" y="225391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42094" y="2956529"/>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33521" y="2981581"/>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07753" y="226456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20146" y="226840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
        <p:nvSpPr>
          <p:cNvPr id="105" name="Rounded Rectangle 104">
            <a:extLst>
              <a:ext uri="{FF2B5EF4-FFF2-40B4-BE49-F238E27FC236}">
                <a16:creationId xmlns:a16="http://schemas.microsoft.com/office/drawing/2014/main" id="{B23A0FD6-D67E-1643-85A9-97A0DFFCFFAA}"/>
              </a:ext>
            </a:extLst>
          </p:cNvPr>
          <p:cNvSpPr/>
          <p:nvPr/>
        </p:nvSpPr>
        <p:spPr>
          <a:xfrm rot="10800000">
            <a:off x="2344348" y="159672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FC810ED-3622-1E40-B1ED-D48592D0EA0E}"/>
              </a:ext>
            </a:extLst>
          </p:cNvPr>
          <p:cNvSpPr/>
          <p:nvPr/>
        </p:nvSpPr>
        <p:spPr>
          <a:xfrm rot="10800000">
            <a:off x="2897738"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9DF0BE-024F-C949-9A27-4FAFD2E52739}"/>
              </a:ext>
            </a:extLst>
          </p:cNvPr>
          <p:cNvSpPr/>
          <p:nvPr/>
        </p:nvSpPr>
        <p:spPr>
          <a:xfrm rot="10800000">
            <a:off x="2771142"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3F0B9CF-1D2D-E746-B163-1CE3FC0010D7}"/>
              </a:ext>
            </a:extLst>
          </p:cNvPr>
          <p:cNvSpPr/>
          <p:nvPr/>
        </p:nvSpPr>
        <p:spPr>
          <a:xfrm rot="10800000">
            <a:off x="264454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AFE8B1E-30F2-7743-BE69-4244E908125A}"/>
              </a:ext>
            </a:extLst>
          </p:cNvPr>
          <p:cNvSpPr/>
          <p:nvPr/>
        </p:nvSpPr>
        <p:spPr>
          <a:xfrm rot="10800000">
            <a:off x="251506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33CDBA7-7669-3B41-BD0A-B482A6F9D9F2}"/>
              </a:ext>
            </a:extLst>
          </p:cNvPr>
          <p:cNvSpPr/>
          <p:nvPr/>
        </p:nvSpPr>
        <p:spPr>
          <a:xfrm rot="10800000">
            <a:off x="2382436" y="162634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0218CC0-4148-D64A-A426-5F3B8D788E3E}"/>
              </a:ext>
            </a:extLst>
          </p:cNvPr>
          <p:cNvSpPr/>
          <p:nvPr/>
        </p:nvSpPr>
        <p:spPr>
          <a:xfrm>
            <a:off x="2513084" y="111420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140" name="Right Arrow 139">
            <a:extLst>
              <a:ext uri="{FF2B5EF4-FFF2-40B4-BE49-F238E27FC236}">
                <a16:creationId xmlns:a16="http://schemas.microsoft.com/office/drawing/2014/main" id="{A241A9E9-AAD5-5E41-AFE2-AAFF4F366B69}"/>
              </a:ext>
            </a:extLst>
          </p:cNvPr>
          <p:cNvSpPr/>
          <p:nvPr/>
        </p:nvSpPr>
        <p:spPr>
          <a:xfrm rot="19833112">
            <a:off x="1408420" y="196811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4AEB0A38-EDBD-A541-8963-4EC32F33CB0F}"/>
              </a:ext>
            </a:extLst>
          </p:cNvPr>
          <p:cNvSpPr/>
          <p:nvPr/>
        </p:nvSpPr>
        <p:spPr>
          <a:xfrm rot="12412972">
            <a:off x="3072692" y="190374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F3872478-8DC6-A04A-A5AF-8957604A5584}"/>
              </a:ext>
            </a:extLst>
          </p:cNvPr>
          <p:cNvSpPr/>
          <p:nvPr/>
        </p:nvSpPr>
        <p:spPr>
          <a:xfrm rot="17948926">
            <a:off x="2157107" y="195934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18E0D3F0-0D11-1F41-AA1A-75E879283105}"/>
              </a:ext>
            </a:extLst>
          </p:cNvPr>
          <p:cNvSpPr/>
          <p:nvPr/>
        </p:nvSpPr>
        <p:spPr>
          <a:xfrm rot="14400006">
            <a:off x="2828152" y="198434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586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BERT (a Transformer variant)</a:t>
            </a:r>
            <a:endParaRPr lang="en-US" dirty="0">
              <a:solidFill>
                <a:srgbClr val="7030A0"/>
              </a:solidFill>
            </a:endParaRPr>
          </a:p>
        </p:txBody>
      </p:sp>
      <p:pic>
        <p:nvPicPr>
          <p:cNvPr id="5" name="Picture 4">
            <a:extLst>
              <a:ext uri="{FF2B5EF4-FFF2-40B4-BE49-F238E27FC236}">
                <a16:creationId xmlns:a16="http://schemas.microsoft.com/office/drawing/2014/main" id="{70771D4A-104E-DB4C-83C8-5C6BB86C79E7}"/>
              </a:ext>
            </a:extLst>
          </p:cNvPr>
          <p:cNvPicPr>
            <a:picLocks noChangeAspect="1"/>
          </p:cNvPicPr>
          <p:nvPr/>
        </p:nvPicPr>
        <p:blipFill>
          <a:blip r:embed="rId3"/>
          <a:stretch>
            <a:fillRect/>
          </a:stretch>
        </p:blipFill>
        <p:spPr>
          <a:xfrm>
            <a:off x="8909051" y="3581400"/>
            <a:ext cx="3187700" cy="3187700"/>
          </a:xfrm>
          <a:prstGeom prst="rect">
            <a:avLst/>
          </a:prstGeom>
        </p:spPr>
      </p:pic>
      <p:sp>
        <p:nvSpPr>
          <p:cNvPr id="69" name="Rectangle 68">
            <a:extLst>
              <a:ext uri="{FF2B5EF4-FFF2-40B4-BE49-F238E27FC236}">
                <a16:creationId xmlns:a16="http://schemas.microsoft.com/office/drawing/2014/main" id="{3AC12C5E-29A3-BD4C-925D-7F183547EDAA}"/>
              </a:ext>
            </a:extLst>
          </p:cNvPr>
          <p:cNvSpPr/>
          <p:nvPr/>
        </p:nvSpPr>
        <p:spPr>
          <a:xfrm>
            <a:off x="1104134" y="4768124"/>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43D1E23-CDCB-9547-9385-23BBECFD398A}"/>
              </a:ext>
            </a:extLst>
          </p:cNvPr>
          <p:cNvSpPr/>
          <p:nvPr/>
        </p:nvSpPr>
        <p:spPr>
          <a:xfrm rot="16200000">
            <a:off x="1129189" y="5481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ntent Placeholder 2">
            <a:extLst>
              <a:ext uri="{FF2B5EF4-FFF2-40B4-BE49-F238E27FC236}">
                <a16:creationId xmlns:a16="http://schemas.microsoft.com/office/drawing/2014/main" id="{C4528B3F-645E-A14F-BA62-80C24AD83B70}"/>
              </a:ext>
            </a:extLst>
          </p:cNvPr>
          <p:cNvSpPr txBox="1">
            <a:spLocks/>
          </p:cNvSpPr>
          <p:nvPr/>
        </p:nvSpPr>
        <p:spPr>
          <a:xfrm>
            <a:off x="903804" y="5768162"/>
            <a:ext cx="701328"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buNone/>
            </a:pPr>
            <a:r>
              <a:rPr lang="en-US" sz="1800" dirty="0">
                <a:latin typeface="Avenir Light" panose="020B0402020203020204" pitchFamily="34" charset="77"/>
              </a:rPr>
              <a:t>The</a:t>
            </a:r>
          </a:p>
        </p:txBody>
      </p:sp>
      <p:sp>
        <p:nvSpPr>
          <p:cNvPr id="72" name="Content Placeholder 2">
            <a:extLst>
              <a:ext uri="{FF2B5EF4-FFF2-40B4-BE49-F238E27FC236}">
                <a16:creationId xmlns:a16="http://schemas.microsoft.com/office/drawing/2014/main" id="{4FC60AF9-197F-1D45-AFFC-49C4E89DD8F5}"/>
              </a:ext>
            </a:extLst>
          </p:cNvPr>
          <p:cNvSpPr txBox="1">
            <a:spLocks/>
          </p:cNvSpPr>
          <p:nvPr/>
        </p:nvSpPr>
        <p:spPr>
          <a:xfrm>
            <a:off x="1495899" y="5746055"/>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brown</a:t>
            </a:r>
          </a:p>
        </p:txBody>
      </p:sp>
      <p:sp>
        <p:nvSpPr>
          <p:cNvPr id="73" name="Content Placeholder 2">
            <a:extLst>
              <a:ext uri="{FF2B5EF4-FFF2-40B4-BE49-F238E27FC236}">
                <a16:creationId xmlns:a16="http://schemas.microsoft.com/office/drawing/2014/main" id="{DC42DD33-2A6C-E747-9AD6-7B6FD8592FD9}"/>
              </a:ext>
            </a:extLst>
          </p:cNvPr>
          <p:cNvSpPr txBox="1">
            <a:spLocks/>
          </p:cNvSpPr>
          <p:nvPr/>
        </p:nvSpPr>
        <p:spPr>
          <a:xfrm>
            <a:off x="2456653" y="5737252"/>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dog</a:t>
            </a:r>
          </a:p>
        </p:txBody>
      </p:sp>
      <p:sp>
        <p:nvSpPr>
          <p:cNvPr id="74" name="Rectangle 73">
            <a:extLst>
              <a:ext uri="{FF2B5EF4-FFF2-40B4-BE49-F238E27FC236}">
                <a16:creationId xmlns:a16="http://schemas.microsoft.com/office/drawing/2014/main" id="{60BFA2AB-93FE-204E-BB2B-7D65A4C8D3F2}"/>
              </a:ext>
            </a:extLst>
          </p:cNvPr>
          <p:cNvSpPr/>
          <p:nvPr/>
        </p:nvSpPr>
        <p:spPr>
          <a:xfrm>
            <a:off x="1111093" y="61149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75" name="Rectangle 74">
            <a:extLst>
              <a:ext uri="{FF2B5EF4-FFF2-40B4-BE49-F238E27FC236}">
                <a16:creationId xmlns:a16="http://schemas.microsoft.com/office/drawing/2014/main" id="{CD640C51-3905-7D40-92B7-177EC3CAE75B}"/>
              </a:ext>
            </a:extLst>
          </p:cNvPr>
          <p:cNvSpPr/>
          <p:nvPr/>
        </p:nvSpPr>
        <p:spPr>
          <a:xfrm>
            <a:off x="1886558" y="6103229"/>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sp>
        <p:nvSpPr>
          <p:cNvPr id="76" name="Rectangle 75">
            <a:extLst>
              <a:ext uri="{FF2B5EF4-FFF2-40B4-BE49-F238E27FC236}">
                <a16:creationId xmlns:a16="http://schemas.microsoft.com/office/drawing/2014/main" id="{0CBEC6CC-904E-CC4A-B2A6-97149043D6EA}"/>
              </a:ext>
            </a:extLst>
          </p:cNvPr>
          <p:cNvSpPr/>
          <p:nvPr/>
        </p:nvSpPr>
        <p:spPr>
          <a:xfrm>
            <a:off x="2925376" y="610276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sp>
        <p:nvSpPr>
          <p:cNvPr id="78" name="Right Arrow 77">
            <a:extLst>
              <a:ext uri="{FF2B5EF4-FFF2-40B4-BE49-F238E27FC236}">
                <a16:creationId xmlns:a16="http://schemas.microsoft.com/office/drawing/2014/main" id="{8C778F53-520F-414D-B78F-E1350109DF85}"/>
              </a:ext>
            </a:extLst>
          </p:cNvPr>
          <p:cNvSpPr/>
          <p:nvPr/>
        </p:nvSpPr>
        <p:spPr>
          <a:xfrm rot="16200000">
            <a:off x="1886154" y="5466931"/>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20B526BA-D6E7-D54C-A956-9E253D2A7338}"/>
              </a:ext>
            </a:extLst>
          </p:cNvPr>
          <p:cNvSpPr/>
          <p:nvPr/>
        </p:nvSpPr>
        <p:spPr>
          <a:xfrm rot="16200000">
            <a:off x="2951882" y="5439554"/>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a:extLst>
              <a:ext uri="{FF2B5EF4-FFF2-40B4-BE49-F238E27FC236}">
                <a16:creationId xmlns:a16="http://schemas.microsoft.com/office/drawing/2014/main" id="{255F8917-93CA-A745-B5BB-07921B131C8A}"/>
              </a:ext>
            </a:extLst>
          </p:cNvPr>
          <p:cNvSpPr/>
          <p:nvPr/>
        </p:nvSpPr>
        <p:spPr>
          <a:xfrm rot="16200000">
            <a:off x="4048019" y="545990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911B4-6ABF-E646-92D6-2AC092719CA8}"/>
              </a:ext>
            </a:extLst>
          </p:cNvPr>
          <p:cNvSpPr/>
          <p:nvPr/>
        </p:nvSpPr>
        <p:spPr>
          <a:xfrm>
            <a:off x="1825145" y="4800524"/>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ontent Placeholder 2">
            <a:extLst>
              <a:ext uri="{FF2B5EF4-FFF2-40B4-BE49-F238E27FC236}">
                <a16:creationId xmlns:a16="http://schemas.microsoft.com/office/drawing/2014/main" id="{4839E648-6999-A940-8C88-96815A327162}"/>
              </a:ext>
            </a:extLst>
          </p:cNvPr>
          <p:cNvSpPr txBox="1">
            <a:spLocks/>
          </p:cNvSpPr>
          <p:nvPr/>
        </p:nvSpPr>
        <p:spPr>
          <a:xfrm>
            <a:off x="1825145" y="4829387"/>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#1</a:t>
            </a:r>
          </a:p>
        </p:txBody>
      </p:sp>
      <p:sp>
        <p:nvSpPr>
          <p:cNvPr id="84" name="Right Arrow 83">
            <a:extLst>
              <a:ext uri="{FF2B5EF4-FFF2-40B4-BE49-F238E27FC236}">
                <a16:creationId xmlns:a16="http://schemas.microsoft.com/office/drawing/2014/main" id="{204383A3-8094-F14D-B1F5-9AB7428D0C0E}"/>
              </a:ext>
            </a:extLst>
          </p:cNvPr>
          <p:cNvSpPr/>
          <p:nvPr/>
        </p:nvSpPr>
        <p:spPr>
          <a:xfrm rot="16200000">
            <a:off x="1138173" y="4434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a:extLst>
              <a:ext uri="{FF2B5EF4-FFF2-40B4-BE49-F238E27FC236}">
                <a16:creationId xmlns:a16="http://schemas.microsoft.com/office/drawing/2014/main" id="{45AF5122-2F27-4C42-B685-1144E474FD2C}"/>
              </a:ext>
            </a:extLst>
          </p:cNvPr>
          <p:cNvSpPr/>
          <p:nvPr/>
        </p:nvSpPr>
        <p:spPr>
          <a:xfrm rot="16200000">
            <a:off x="1895138" y="4420299"/>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E2287272-7559-664F-A918-25DDCB812EDC}"/>
              </a:ext>
            </a:extLst>
          </p:cNvPr>
          <p:cNvSpPr/>
          <p:nvPr/>
        </p:nvSpPr>
        <p:spPr>
          <a:xfrm rot="16200000">
            <a:off x="2960866" y="4392922"/>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a:extLst>
              <a:ext uri="{FF2B5EF4-FFF2-40B4-BE49-F238E27FC236}">
                <a16:creationId xmlns:a16="http://schemas.microsoft.com/office/drawing/2014/main" id="{12A2BECA-63F0-1E4D-8CE8-B05EF1363C5B}"/>
              </a:ext>
            </a:extLst>
          </p:cNvPr>
          <p:cNvSpPr/>
          <p:nvPr/>
        </p:nvSpPr>
        <p:spPr>
          <a:xfrm rot="16200000">
            <a:off x="4057003" y="4413277"/>
            <a:ext cx="400110" cy="173106"/>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3B24A5E-1DBA-7142-9562-89BE5F11F561}"/>
              </a:ext>
            </a:extLst>
          </p:cNvPr>
          <p:cNvSpPr/>
          <p:nvPr/>
        </p:nvSpPr>
        <p:spPr>
          <a:xfrm>
            <a:off x="1082352" y="3628262"/>
            <a:ext cx="3307377" cy="546376"/>
          </a:xfrm>
          <a:prstGeom prst="rect">
            <a:avLst/>
          </a:prstGeom>
          <a:solidFill>
            <a:schemeClr val="accent3">
              <a:lumMod val="20000"/>
              <a:lumOff val="80000"/>
            </a:schemeClr>
          </a:solidFill>
          <a:ln w="349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9558E22-D01B-9146-A190-B8F86A35EEA4}"/>
              </a:ext>
            </a:extLst>
          </p:cNvPr>
          <p:cNvSpPr/>
          <p:nvPr/>
        </p:nvSpPr>
        <p:spPr>
          <a:xfrm>
            <a:off x="1803363" y="3660662"/>
            <a:ext cx="1640893" cy="466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ntent Placeholder 2">
            <a:extLst>
              <a:ext uri="{FF2B5EF4-FFF2-40B4-BE49-F238E27FC236}">
                <a16:creationId xmlns:a16="http://schemas.microsoft.com/office/drawing/2014/main" id="{1A40132F-7538-194B-803B-39BC0E95D76F}"/>
              </a:ext>
            </a:extLst>
          </p:cNvPr>
          <p:cNvSpPr txBox="1">
            <a:spLocks/>
          </p:cNvSpPr>
          <p:nvPr/>
        </p:nvSpPr>
        <p:spPr>
          <a:xfrm>
            <a:off x="1803363" y="3689525"/>
            <a:ext cx="1640893" cy="354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2000" dirty="0">
                <a:solidFill>
                  <a:schemeClr val="bg1">
                    <a:lumMod val="85000"/>
                  </a:schemeClr>
                </a:solidFill>
                <a:latin typeface="Avenir Light" panose="020B0402020203020204" pitchFamily="34" charset="77"/>
              </a:rPr>
              <a:t>Encoder #8</a:t>
            </a:r>
          </a:p>
        </p:txBody>
      </p:sp>
      <p:grpSp>
        <p:nvGrpSpPr>
          <p:cNvPr id="100" name="Group 99">
            <a:extLst>
              <a:ext uri="{FF2B5EF4-FFF2-40B4-BE49-F238E27FC236}">
                <a16:creationId xmlns:a16="http://schemas.microsoft.com/office/drawing/2014/main" id="{930439A4-0535-0C41-B7CA-70258704F688}"/>
              </a:ext>
            </a:extLst>
          </p:cNvPr>
          <p:cNvGrpSpPr/>
          <p:nvPr/>
        </p:nvGrpSpPr>
        <p:grpSpPr>
          <a:xfrm rot="16200000">
            <a:off x="1838748" y="2965120"/>
            <a:ext cx="701316" cy="175324"/>
            <a:chOff x="2297660" y="4140835"/>
            <a:chExt cx="1364224" cy="311369"/>
          </a:xfrm>
        </p:grpSpPr>
        <p:sp>
          <p:nvSpPr>
            <p:cNvPr id="101" name="Rounded Rectangle 100">
              <a:extLst>
                <a:ext uri="{FF2B5EF4-FFF2-40B4-BE49-F238E27FC236}">
                  <a16:creationId xmlns:a16="http://schemas.microsoft.com/office/drawing/2014/main" id="{FAEAF88F-7F60-4649-8E41-5E0386FAD5E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DCE38F3-BC5E-374E-A81C-B16FEE45F3E6}"/>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AC994E6-F3D3-3642-8CD6-14DD4EAD9CF0}"/>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ED35CDF-82D2-E943-B009-3C22C2C9178B}"/>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E74C028-C5F1-904B-958C-E33B6F841023}"/>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17A9506-9F62-B64E-8BCC-9799A1524F3D}"/>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FD2D6942-C078-A94C-A4CB-10D7F1895AD3}"/>
              </a:ext>
            </a:extLst>
          </p:cNvPr>
          <p:cNvSpPr/>
          <p:nvPr/>
        </p:nvSpPr>
        <p:spPr>
          <a:xfrm>
            <a:off x="2012980" y="2248101"/>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2</a:t>
            </a:r>
            <a:endParaRPr lang="en-US" sz="2000" dirty="0">
              <a:solidFill>
                <a:srgbClr val="0070C0"/>
              </a:solidFill>
            </a:endParaRPr>
          </a:p>
        </p:txBody>
      </p:sp>
      <p:grpSp>
        <p:nvGrpSpPr>
          <p:cNvPr id="109" name="Group 108">
            <a:extLst>
              <a:ext uri="{FF2B5EF4-FFF2-40B4-BE49-F238E27FC236}">
                <a16:creationId xmlns:a16="http://schemas.microsoft.com/office/drawing/2014/main" id="{65EF4056-A777-284F-9E62-B0C03593050D}"/>
              </a:ext>
            </a:extLst>
          </p:cNvPr>
          <p:cNvGrpSpPr/>
          <p:nvPr/>
        </p:nvGrpSpPr>
        <p:grpSpPr>
          <a:xfrm rot="16200000">
            <a:off x="2884803" y="2970933"/>
            <a:ext cx="701316" cy="175324"/>
            <a:chOff x="2297660" y="4140835"/>
            <a:chExt cx="1364224" cy="311369"/>
          </a:xfrm>
        </p:grpSpPr>
        <p:sp>
          <p:nvSpPr>
            <p:cNvPr id="110" name="Rounded Rectangle 109">
              <a:extLst>
                <a:ext uri="{FF2B5EF4-FFF2-40B4-BE49-F238E27FC236}">
                  <a16:creationId xmlns:a16="http://schemas.microsoft.com/office/drawing/2014/main" id="{5550A453-E1DB-0B48-97AB-E80E8F52E8BA}"/>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391878-FC1A-6940-940E-7182EDCA8BFA}"/>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7BF5347-25F5-C646-834D-4588DACC6882}"/>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C2DCE91-E767-5C45-9548-146E6642ACA3}"/>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433C83-BB65-8547-B5B3-ABF1DAF05390}"/>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C9EBD0D7-CB8E-2648-A596-F3F2A795D3B9}"/>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Rectangle 115">
            <a:extLst>
              <a:ext uri="{FF2B5EF4-FFF2-40B4-BE49-F238E27FC236}">
                <a16:creationId xmlns:a16="http://schemas.microsoft.com/office/drawing/2014/main" id="{EEA1524D-974E-CB48-9C1A-EA3A4A69FB4D}"/>
              </a:ext>
            </a:extLst>
          </p:cNvPr>
          <p:cNvSpPr/>
          <p:nvPr/>
        </p:nvSpPr>
        <p:spPr>
          <a:xfrm>
            <a:off x="3059035" y="225391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3</a:t>
            </a:r>
            <a:endParaRPr lang="en-US" sz="2000" dirty="0">
              <a:solidFill>
                <a:srgbClr val="0070C0"/>
              </a:solidFill>
            </a:endParaRPr>
          </a:p>
        </p:txBody>
      </p:sp>
      <p:grpSp>
        <p:nvGrpSpPr>
          <p:cNvPr id="117" name="Group 116">
            <a:extLst>
              <a:ext uri="{FF2B5EF4-FFF2-40B4-BE49-F238E27FC236}">
                <a16:creationId xmlns:a16="http://schemas.microsoft.com/office/drawing/2014/main" id="{B10A6BB2-C511-114F-9F6C-74CB38BABB08}"/>
              </a:ext>
            </a:extLst>
          </p:cNvPr>
          <p:cNvGrpSpPr/>
          <p:nvPr/>
        </p:nvGrpSpPr>
        <p:grpSpPr>
          <a:xfrm rot="16200000">
            <a:off x="3842094" y="2956529"/>
            <a:ext cx="701316" cy="175324"/>
            <a:chOff x="2297660" y="4140835"/>
            <a:chExt cx="1364224" cy="311369"/>
          </a:xfrm>
        </p:grpSpPr>
        <p:sp>
          <p:nvSpPr>
            <p:cNvPr id="118" name="Rounded Rectangle 117">
              <a:extLst>
                <a:ext uri="{FF2B5EF4-FFF2-40B4-BE49-F238E27FC236}">
                  <a16:creationId xmlns:a16="http://schemas.microsoft.com/office/drawing/2014/main" id="{945E4E7D-C3B2-CE4B-9C5D-CA6B3999471E}"/>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D913BA1-3463-4541-9F8C-AE9C82F5F8F3}"/>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D193E99-5671-3449-A75C-8F868712F7CC}"/>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133DA56-0C9A-324E-B039-46CE1263F692}"/>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C163BC2F-5F5B-0A41-B47B-B3F34286E00F}"/>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2C14857-AF47-B941-8367-41D94051B6BA}"/>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960390E1-7C53-574D-9E96-B9BFCBDF3C24}"/>
              </a:ext>
            </a:extLst>
          </p:cNvPr>
          <p:cNvGrpSpPr/>
          <p:nvPr/>
        </p:nvGrpSpPr>
        <p:grpSpPr>
          <a:xfrm rot="16200000">
            <a:off x="933521" y="2981581"/>
            <a:ext cx="701316" cy="175324"/>
            <a:chOff x="2297660" y="4140835"/>
            <a:chExt cx="1364224" cy="311369"/>
          </a:xfrm>
        </p:grpSpPr>
        <p:sp>
          <p:nvSpPr>
            <p:cNvPr id="126" name="Rounded Rectangle 125">
              <a:extLst>
                <a:ext uri="{FF2B5EF4-FFF2-40B4-BE49-F238E27FC236}">
                  <a16:creationId xmlns:a16="http://schemas.microsoft.com/office/drawing/2014/main" id="{049E6916-888E-D14F-BCB9-CD22A1EC8585}"/>
                </a:ext>
              </a:extLst>
            </p:cNvPr>
            <p:cNvSpPr/>
            <p:nvPr/>
          </p:nvSpPr>
          <p:spPr>
            <a:xfrm>
              <a:off x="2297660" y="4140835"/>
              <a:ext cx="1364224" cy="31136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1E85D60-499C-2A4B-8B93-A8C037D751DC}"/>
                </a:ext>
              </a:extLst>
            </p:cNvPr>
            <p:cNvSpPr/>
            <p:nvPr/>
          </p:nvSpPr>
          <p:spPr>
            <a:xfrm>
              <a:off x="2382210"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5864327-7DE2-7240-886D-B75B90BFAB47}"/>
                </a:ext>
              </a:extLst>
            </p:cNvPr>
            <p:cNvSpPr/>
            <p:nvPr/>
          </p:nvSpPr>
          <p:spPr>
            <a:xfrm>
              <a:off x="2628469"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1A7BD0F-2C7F-234E-AF45-8698A9BF4158}"/>
                </a:ext>
              </a:extLst>
            </p:cNvPr>
            <p:cNvSpPr/>
            <p:nvPr/>
          </p:nvSpPr>
          <p:spPr>
            <a:xfrm>
              <a:off x="2874728"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8CBF42-6910-4F45-BE84-2145A062E446}"/>
                </a:ext>
              </a:extLst>
            </p:cNvPr>
            <p:cNvSpPr/>
            <p:nvPr/>
          </p:nvSpPr>
          <p:spPr>
            <a:xfrm>
              <a:off x="3126597" y="4194102"/>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21CD782-8CC4-5546-BD96-5FC22D874E88}"/>
                </a:ext>
              </a:extLst>
            </p:cNvPr>
            <p:cNvSpPr/>
            <p:nvPr/>
          </p:nvSpPr>
          <p:spPr>
            <a:xfrm>
              <a:off x="3384593" y="4196386"/>
              <a:ext cx="203200" cy="203200"/>
            </a:xfrm>
            <a:prstGeom prst="ellipse">
              <a:avLst/>
            </a:prstGeom>
            <a:solidFill>
              <a:schemeClr val="accent5">
                <a:lumMod val="60000"/>
                <a:lumOff val="40000"/>
              </a:schemeClr>
            </a:solidFill>
            <a:ln w="190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F916391A-E2A4-8341-BC18-8C9D64FCB08A}"/>
              </a:ext>
            </a:extLst>
          </p:cNvPr>
          <p:cNvSpPr/>
          <p:nvPr/>
        </p:nvSpPr>
        <p:spPr>
          <a:xfrm>
            <a:off x="1107753" y="2264562"/>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1</a:t>
            </a:r>
            <a:endParaRPr lang="en-US" sz="2000" dirty="0">
              <a:solidFill>
                <a:srgbClr val="0070C0"/>
              </a:solidFill>
            </a:endParaRPr>
          </a:p>
        </p:txBody>
      </p:sp>
      <p:sp>
        <p:nvSpPr>
          <p:cNvPr id="164" name="Rectangle 163">
            <a:extLst>
              <a:ext uri="{FF2B5EF4-FFF2-40B4-BE49-F238E27FC236}">
                <a16:creationId xmlns:a16="http://schemas.microsoft.com/office/drawing/2014/main" id="{C559F906-C9C0-0C44-A58C-730348683E89}"/>
              </a:ext>
            </a:extLst>
          </p:cNvPr>
          <p:cNvSpPr/>
          <p:nvPr/>
        </p:nvSpPr>
        <p:spPr>
          <a:xfrm>
            <a:off x="4020146" y="2268404"/>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r</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5" name="Content Placeholder 2">
            <a:extLst>
              <a:ext uri="{FF2B5EF4-FFF2-40B4-BE49-F238E27FC236}">
                <a16:creationId xmlns:a16="http://schemas.microsoft.com/office/drawing/2014/main" id="{FDDE5DF9-E52A-EE4F-A1DC-C992D1391778}"/>
              </a:ext>
            </a:extLst>
          </p:cNvPr>
          <p:cNvSpPr txBox="1">
            <a:spLocks/>
          </p:cNvSpPr>
          <p:nvPr/>
        </p:nvSpPr>
        <p:spPr>
          <a:xfrm>
            <a:off x="3602971" y="5768057"/>
            <a:ext cx="1240142" cy="5035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800" dirty="0">
                <a:latin typeface="Avenir Light" panose="020B0402020203020204" pitchFamily="34" charset="77"/>
              </a:rPr>
              <a:t>ran</a:t>
            </a:r>
          </a:p>
        </p:txBody>
      </p:sp>
      <p:sp>
        <p:nvSpPr>
          <p:cNvPr id="166" name="Rectangle 165">
            <a:extLst>
              <a:ext uri="{FF2B5EF4-FFF2-40B4-BE49-F238E27FC236}">
                <a16:creationId xmlns:a16="http://schemas.microsoft.com/office/drawing/2014/main" id="{9B0B05DC-D174-3C46-A10C-2D7C88C5971F}"/>
              </a:ext>
            </a:extLst>
          </p:cNvPr>
          <p:cNvSpPr/>
          <p:nvPr/>
        </p:nvSpPr>
        <p:spPr>
          <a:xfrm>
            <a:off x="4016896" y="6124763"/>
            <a:ext cx="412292" cy="400110"/>
          </a:xfrm>
          <a:prstGeom prst="rect">
            <a:avLst/>
          </a:prstGeom>
        </p:spPr>
        <p:txBody>
          <a:bodyPr wrap="square">
            <a:spAutoFit/>
          </a:bodyPr>
          <a:lstStyle/>
          <a:p>
            <a:r>
              <a:rPr lang="en-US" sz="2000" dirty="0">
                <a:solidFill>
                  <a:srgbClr val="0070C0"/>
                </a:solidFill>
                <a:latin typeface="Avenir Medium" panose="02000503020000020003" pitchFamily="2" charset="0"/>
              </a:rPr>
              <a:t>x</a:t>
            </a:r>
            <a:r>
              <a:rPr lang="en-US" sz="2000" baseline="-25000" dirty="0">
                <a:solidFill>
                  <a:srgbClr val="0070C0"/>
                </a:solidFill>
                <a:latin typeface="Avenir Medium" panose="02000503020000020003" pitchFamily="2" charset="0"/>
              </a:rPr>
              <a:t>4</a:t>
            </a:r>
            <a:endParaRPr lang="en-US" sz="2000" dirty="0">
              <a:solidFill>
                <a:srgbClr val="0070C0"/>
              </a:solidFill>
            </a:endParaRPr>
          </a:p>
        </p:txBody>
      </p:sp>
      <p:sp>
        <p:nvSpPr>
          <p:cNvPr id="167" name="Rectangle 166">
            <a:extLst>
              <a:ext uri="{FF2B5EF4-FFF2-40B4-BE49-F238E27FC236}">
                <a16:creationId xmlns:a16="http://schemas.microsoft.com/office/drawing/2014/main" id="{89CEA22E-3806-9947-8275-C5847A9BF73D}"/>
              </a:ext>
            </a:extLst>
          </p:cNvPr>
          <p:cNvSpPr/>
          <p:nvPr/>
        </p:nvSpPr>
        <p:spPr>
          <a:xfrm>
            <a:off x="5608072" y="1301810"/>
            <a:ext cx="5682642" cy="2260427"/>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Typically, one uses BERT’s awesome embeddings to fine-tune toward a different NLP task (this is called </a:t>
            </a:r>
            <a:r>
              <a:rPr lang="en-US" sz="2400" dirty="0">
                <a:solidFill>
                  <a:schemeClr val="tx1">
                    <a:lumMod val="75000"/>
                    <a:lumOff val="25000"/>
                  </a:schemeClr>
                </a:solidFill>
                <a:highlight>
                  <a:srgbClr val="FFFF00"/>
                </a:highlight>
                <a:latin typeface="Avenir Medium" panose="02000503020000020003" pitchFamily="2" charset="0"/>
              </a:rPr>
              <a:t>Sequential Transfer Learning</a:t>
            </a:r>
            <a:r>
              <a:rPr lang="en-US" sz="2400" dirty="0">
                <a:solidFill>
                  <a:schemeClr val="tx1">
                    <a:lumMod val="75000"/>
                    <a:lumOff val="25000"/>
                  </a:schemeClr>
                </a:solidFill>
                <a:latin typeface="Avenir Medium" panose="02000503020000020003" pitchFamily="2" charset="0"/>
              </a:rPr>
              <a:t>)</a:t>
            </a:r>
          </a:p>
        </p:txBody>
      </p:sp>
      <p:sp>
        <p:nvSpPr>
          <p:cNvPr id="105" name="Rounded Rectangle 104">
            <a:extLst>
              <a:ext uri="{FF2B5EF4-FFF2-40B4-BE49-F238E27FC236}">
                <a16:creationId xmlns:a16="http://schemas.microsoft.com/office/drawing/2014/main" id="{B23A0FD6-D67E-1643-85A9-97A0DFFCFFAA}"/>
              </a:ext>
            </a:extLst>
          </p:cNvPr>
          <p:cNvSpPr/>
          <p:nvPr/>
        </p:nvSpPr>
        <p:spPr>
          <a:xfrm rot="10800000">
            <a:off x="2344348" y="1596721"/>
            <a:ext cx="701316" cy="1753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FC810ED-3622-1E40-B1ED-D48592D0EA0E}"/>
              </a:ext>
            </a:extLst>
          </p:cNvPr>
          <p:cNvSpPr/>
          <p:nvPr/>
        </p:nvSpPr>
        <p:spPr>
          <a:xfrm rot="10800000">
            <a:off x="2897738"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9DF0BE-024F-C949-9A27-4FAFD2E52739}"/>
              </a:ext>
            </a:extLst>
          </p:cNvPr>
          <p:cNvSpPr/>
          <p:nvPr/>
        </p:nvSpPr>
        <p:spPr>
          <a:xfrm rot="10800000">
            <a:off x="2771142"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3F0B9CF-1D2D-E746-B163-1CE3FC0010D7}"/>
              </a:ext>
            </a:extLst>
          </p:cNvPr>
          <p:cNvSpPr/>
          <p:nvPr/>
        </p:nvSpPr>
        <p:spPr>
          <a:xfrm rot="10800000">
            <a:off x="264454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AFE8B1E-30F2-7743-BE69-4244E908125A}"/>
              </a:ext>
            </a:extLst>
          </p:cNvPr>
          <p:cNvSpPr/>
          <p:nvPr/>
        </p:nvSpPr>
        <p:spPr>
          <a:xfrm rot="10800000">
            <a:off x="2515066" y="1627635"/>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33CDBA7-7669-3B41-BD0A-B482A6F9D9F2}"/>
              </a:ext>
            </a:extLst>
          </p:cNvPr>
          <p:cNvSpPr/>
          <p:nvPr/>
        </p:nvSpPr>
        <p:spPr>
          <a:xfrm rot="10800000">
            <a:off x="2382436" y="1626349"/>
            <a:ext cx="104460" cy="114417"/>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0218CC0-4148-D64A-A426-5F3B8D788E3E}"/>
              </a:ext>
            </a:extLst>
          </p:cNvPr>
          <p:cNvSpPr/>
          <p:nvPr/>
        </p:nvSpPr>
        <p:spPr>
          <a:xfrm>
            <a:off x="2513084" y="1114205"/>
            <a:ext cx="412292" cy="400110"/>
          </a:xfrm>
          <a:prstGeom prst="rect">
            <a:avLst/>
          </a:prstGeom>
        </p:spPr>
        <p:txBody>
          <a:bodyPr wrap="square">
            <a:spAutoFit/>
          </a:bodyPr>
          <a:lstStyle/>
          <a:p>
            <a:r>
              <a:rPr lang="en-US" sz="2000" dirty="0">
                <a:solidFill>
                  <a:srgbClr val="C00000"/>
                </a:solidFill>
                <a:latin typeface="Avenir Medium" panose="02000503020000020003" pitchFamily="2" charset="0"/>
              </a:rPr>
              <a:t>y</a:t>
            </a:r>
            <a:endParaRPr lang="en-US" sz="2000" dirty="0">
              <a:solidFill>
                <a:srgbClr val="C00000"/>
              </a:solidFill>
            </a:endParaRPr>
          </a:p>
        </p:txBody>
      </p:sp>
      <p:sp>
        <p:nvSpPr>
          <p:cNvPr id="140" name="Right Arrow 139">
            <a:extLst>
              <a:ext uri="{FF2B5EF4-FFF2-40B4-BE49-F238E27FC236}">
                <a16:creationId xmlns:a16="http://schemas.microsoft.com/office/drawing/2014/main" id="{A241A9E9-AAD5-5E41-AFE2-AAFF4F366B69}"/>
              </a:ext>
            </a:extLst>
          </p:cNvPr>
          <p:cNvSpPr/>
          <p:nvPr/>
        </p:nvSpPr>
        <p:spPr>
          <a:xfrm rot="19833112">
            <a:off x="1408420" y="1968118"/>
            <a:ext cx="826574" cy="223324"/>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ight Arrow 140">
            <a:extLst>
              <a:ext uri="{FF2B5EF4-FFF2-40B4-BE49-F238E27FC236}">
                <a16:creationId xmlns:a16="http://schemas.microsoft.com/office/drawing/2014/main" id="{4AEB0A38-EDBD-A541-8963-4EC32F33CB0F}"/>
              </a:ext>
            </a:extLst>
          </p:cNvPr>
          <p:cNvSpPr/>
          <p:nvPr/>
        </p:nvSpPr>
        <p:spPr>
          <a:xfrm rot="12412972">
            <a:off x="3072692" y="1903745"/>
            <a:ext cx="977910" cy="23115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F3872478-8DC6-A04A-A5AF-8957604A5584}"/>
              </a:ext>
            </a:extLst>
          </p:cNvPr>
          <p:cNvSpPr/>
          <p:nvPr/>
        </p:nvSpPr>
        <p:spPr>
          <a:xfrm rot="17948926">
            <a:off x="2157107" y="1959346"/>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18E0D3F0-0D11-1F41-AA1A-75E879283105}"/>
              </a:ext>
            </a:extLst>
          </p:cNvPr>
          <p:cNvSpPr/>
          <p:nvPr/>
        </p:nvSpPr>
        <p:spPr>
          <a:xfrm rot="14400006">
            <a:off x="2828152" y="1984343"/>
            <a:ext cx="512352" cy="182741"/>
          </a:xfrm>
          <a:prstGeom prst="rightArrow">
            <a:avLst>
              <a:gd name="adj1" fmla="val 27574"/>
              <a:gd name="adj2" fmla="val 6962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0F78D4-8542-6F4C-BA41-707CA2404914}"/>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82">
            <a:extLst>
              <a:ext uri="{FF2B5EF4-FFF2-40B4-BE49-F238E27FC236}">
                <a16:creationId xmlns:a16="http://schemas.microsoft.com/office/drawing/2014/main" id="{874904F6-FA6B-EA4A-9A47-AA4F61975537}"/>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2498E24-7597-B343-9660-89D97DADD173}"/>
              </a:ext>
            </a:extLst>
          </p:cNvPr>
          <p:cNvSpPr/>
          <p:nvPr/>
        </p:nvSpPr>
        <p:spPr>
          <a:xfrm>
            <a:off x="2554889" y="903478"/>
            <a:ext cx="6746542" cy="3539430"/>
          </a:xfrm>
          <a:prstGeom prst="rect">
            <a:avLst/>
          </a:prstGeom>
        </p:spPr>
        <p:txBody>
          <a:bodyPr wrap="square">
            <a:spAutoFit/>
          </a:bodyPr>
          <a:lstStyle/>
          <a:p>
            <a:r>
              <a:rPr lang="en-US" sz="2800" b="1" dirty="0">
                <a:latin typeface="Avenir Book" panose="02000503020000020003" pitchFamily="2" charset="0"/>
              </a:rPr>
              <a:t>Takeaway #5:</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BERT</a:t>
            </a:r>
            <a:r>
              <a:rPr lang="en-US" sz="2800" dirty="0">
                <a:latin typeface="Avenir Book" panose="02000503020000020003" pitchFamily="2" charset="0"/>
              </a:rPr>
              <a:t> is incredible for learning </a:t>
            </a:r>
            <a:r>
              <a:rPr lang="en-US" sz="2800" b="1" dirty="0">
                <a:latin typeface="Avenir Book" panose="02000503020000020003" pitchFamily="2" charset="0"/>
              </a:rPr>
              <a:t>context-aware</a:t>
            </a:r>
            <a:r>
              <a:rPr lang="en-US" sz="2800" dirty="0">
                <a:latin typeface="Avenir Book" panose="02000503020000020003" pitchFamily="2" charset="0"/>
              </a:rPr>
              <a:t> representations of words and using transfer learning for other tasks (e.g., classification).</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Can’t generate new sentences though, due to </a:t>
            </a:r>
            <a:r>
              <a:rPr lang="en-US" sz="2800" dirty="0">
                <a:highlight>
                  <a:srgbClr val="FFFF00"/>
                </a:highlight>
                <a:latin typeface="Avenir Book" panose="02000503020000020003" pitchFamily="2" charset="0"/>
              </a:rPr>
              <a:t>no decoders</a:t>
            </a:r>
            <a:r>
              <a:rPr lang="en-US" sz="2800" dirty="0">
                <a:latin typeface="Avenir Book" panose="02000503020000020003" pitchFamily="2" charset="0"/>
              </a:rPr>
              <a:t>.</a:t>
            </a:r>
          </a:p>
        </p:txBody>
      </p:sp>
    </p:spTree>
    <p:extLst>
      <p:ext uri="{BB962C8B-B14F-4D97-AF65-F5344CB8AC3E}">
        <p14:creationId xmlns:p14="http://schemas.microsoft.com/office/powerpoint/2010/main" val="527835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Transformer</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083926" y="1244520"/>
            <a:ext cx="9617747" cy="598434"/>
          </a:xfrm>
          <a:prstGeom prst="rect">
            <a:avLst/>
          </a:prstGeom>
        </p:spPr>
        <p:txBody>
          <a:bodyPr wrap="square">
            <a:spAutoFit/>
          </a:bodyPr>
          <a:lstStyle/>
          <a:p>
            <a:pPr>
              <a:lnSpc>
                <a:spcPct val="150000"/>
              </a:lnSpc>
            </a:pPr>
            <a:r>
              <a:rPr lang="en-US" sz="2400" dirty="0">
                <a:solidFill>
                  <a:schemeClr val="tx1">
                    <a:lumMod val="75000"/>
                    <a:lumOff val="25000"/>
                  </a:schemeClr>
                </a:solidFill>
                <a:latin typeface="Avenir Medium" panose="02000503020000020003" pitchFamily="2" charset="0"/>
              </a:rPr>
              <a:t>What if we want to generate a new output sequence?</a:t>
            </a:r>
            <a:endParaRPr lang="en-US" sz="2400" dirty="0">
              <a:solidFill>
                <a:srgbClr val="C00000"/>
              </a:solidFill>
              <a:latin typeface="Avenir Medium" panose="02000503020000020003" pitchFamily="2" charset="0"/>
            </a:endParaRPr>
          </a:p>
        </p:txBody>
      </p:sp>
      <p:sp>
        <p:nvSpPr>
          <p:cNvPr id="6" name="Title 1">
            <a:extLst>
              <a:ext uri="{FF2B5EF4-FFF2-40B4-BE49-F238E27FC236}">
                <a16:creationId xmlns:a16="http://schemas.microsoft.com/office/drawing/2014/main" id="{D0988FEC-243E-144B-99EB-EBF1F390F621}"/>
              </a:ext>
            </a:extLst>
          </p:cNvPr>
          <p:cNvSpPr txBox="1">
            <a:spLocks/>
          </p:cNvSpPr>
          <p:nvPr/>
        </p:nvSpPr>
        <p:spPr>
          <a:xfrm>
            <a:off x="3771181" y="2622148"/>
            <a:ext cx="4859674" cy="6254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800" b="0" i="0" kern="1200">
                <a:solidFill>
                  <a:schemeClr val="tx1"/>
                </a:solidFill>
                <a:latin typeface="Avenir Roman" panose="02000503020000020003" pitchFamily="2" charset="0"/>
                <a:ea typeface="+mj-ea"/>
                <a:cs typeface="+mj-cs"/>
              </a:defRPr>
            </a:lvl1pPr>
          </a:lstStyle>
          <a:p>
            <a:r>
              <a:rPr lang="en-US" dirty="0">
                <a:solidFill>
                  <a:srgbClr val="C00000"/>
                </a:solidFill>
              </a:rPr>
              <a:t>GPT-2</a:t>
            </a:r>
            <a:r>
              <a:rPr lang="en-US" dirty="0"/>
              <a:t> model to the rescue!</a:t>
            </a:r>
            <a:endParaRPr lang="en-US" dirty="0">
              <a:solidFill>
                <a:srgbClr val="7030A0"/>
              </a:solidFill>
            </a:endParaRPr>
          </a:p>
        </p:txBody>
      </p:sp>
      <p:sp>
        <p:nvSpPr>
          <p:cNvPr id="2" name="Rectangle 1">
            <a:extLst>
              <a:ext uri="{FF2B5EF4-FFF2-40B4-BE49-F238E27FC236}">
                <a16:creationId xmlns:a16="http://schemas.microsoft.com/office/drawing/2014/main" id="{85E8A202-991B-854F-ACA9-F5C942AC1C8D}"/>
              </a:ext>
            </a:extLst>
          </p:cNvPr>
          <p:cNvSpPr/>
          <p:nvPr/>
        </p:nvSpPr>
        <p:spPr>
          <a:xfrm>
            <a:off x="3771181" y="3250724"/>
            <a:ext cx="4493144" cy="400110"/>
          </a:xfrm>
          <a:prstGeom prst="rect">
            <a:avLst/>
          </a:prstGeom>
        </p:spPr>
        <p:txBody>
          <a:bodyPr wrap="square">
            <a:spAutoFit/>
          </a:bodyPr>
          <a:lstStyle/>
          <a:p>
            <a:r>
              <a:rPr lang="en-US" sz="2000" b="1" dirty="0">
                <a:latin typeface="Avenir Book" panose="02000503020000020003" pitchFamily="2" charset="0"/>
              </a:rPr>
              <a:t>G</a:t>
            </a:r>
            <a:r>
              <a:rPr lang="en-US" sz="2000" dirty="0">
                <a:latin typeface="Avenir Book" panose="02000503020000020003" pitchFamily="2" charset="0"/>
              </a:rPr>
              <a:t>enerative </a:t>
            </a:r>
            <a:r>
              <a:rPr lang="en-US" sz="2000" b="1" dirty="0">
                <a:latin typeface="Avenir Book" panose="02000503020000020003" pitchFamily="2" charset="0"/>
              </a:rPr>
              <a:t>P</a:t>
            </a:r>
            <a:r>
              <a:rPr lang="en-US" sz="2000" dirty="0">
                <a:latin typeface="Avenir Book" panose="02000503020000020003" pitchFamily="2" charset="0"/>
              </a:rPr>
              <a:t>re-trained </a:t>
            </a:r>
            <a:r>
              <a:rPr lang="en-US" sz="2000" b="1" dirty="0">
                <a:latin typeface="Avenir Book" panose="02000503020000020003" pitchFamily="2" charset="0"/>
              </a:rPr>
              <a:t>T</a:t>
            </a:r>
            <a:r>
              <a:rPr lang="en-US" sz="2000" dirty="0">
                <a:latin typeface="Avenir Book" panose="02000503020000020003" pitchFamily="2" charset="0"/>
              </a:rPr>
              <a:t>ransformer 2</a:t>
            </a:r>
          </a:p>
        </p:txBody>
      </p:sp>
    </p:spTree>
    <p:extLst>
      <p:ext uri="{BB962C8B-B14F-4D97-AF65-F5344CB8AC3E}">
        <p14:creationId xmlns:p14="http://schemas.microsoft.com/office/powerpoint/2010/main" val="11807065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 (a Transformer variant)</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482601" y="1041400"/>
            <a:ext cx="9726270" cy="6353855"/>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cleverly masks the “future” words and conditions itself on the previous words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Can generate text from scratch or from a starting sequence.</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marL="342900" indent="-342900">
              <a:lnSpc>
                <a:spcPct val="150000"/>
              </a:lnSpc>
              <a:spcBef>
                <a:spcPts val="1000"/>
              </a:spcBef>
              <a:buFont typeface="Arial" panose="020B0604020202020204" pitchFamily="34" charset="0"/>
              <a:buChar char="•"/>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is an even bigger version (175B parameters) of GPT-2, but isn’t open-source</a:t>
            </a:r>
          </a:p>
          <a:p>
            <a:pPr marL="342900" indent="-342900">
              <a:lnSpc>
                <a:spcPct val="150000"/>
              </a:lnSpc>
              <a:spcBef>
                <a:spcPts val="10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marL="342900" indent="-342900">
              <a:lnSpc>
                <a:spcPct val="150000"/>
              </a:lnSpc>
              <a:spcBef>
                <a:spcPts val="1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Tree>
    <p:extLst>
      <p:ext uri="{BB962C8B-B14F-4D97-AF65-F5344CB8AC3E}">
        <p14:creationId xmlns:p14="http://schemas.microsoft.com/office/powerpoint/2010/main" val="4149302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GPT-2</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482601" y="1041400"/>
            <a:ext cx="9726270" cy="5799857"/>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GPT-2 uses only </a:t>
            </a:r>
            <a:r>
              <a:rPr lang="en-US" sz="2400" dirty="0">
                <a:solidFill>
                  <a:srgbClr val="C00000"/>
                </a:solidFill>
                <a:latin typeface="Avenir Medium" panose="02000503020000020003" pitchFamily="2" charset="0"/>
              </a:rPr>
              <a:t>Transformer Decoders </a:t>
            </a:r>
            <a:r>
              <a:rPr lang="en-US" sz="2400" dirty="0">
                <a:solidFill>
                  <a:schemeClr val="tx1">
                    <a:lumMod val="75000"/>
                    <a:lumOff val="25000"/>
                  </a:schemeClr>
                </a:solidFill>
                <a:latin typeface="Avenir Medium" panose="02000503020000020003" pitchFamily="2" charset="0"/>
              </a:rPr>
              <a:t>(no Encoders) to generate new sequences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As it processes each word/token, it cleverly masks the “future” words and conditions itself on the previous words</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Can generate text from scratch or from a starting sequence.</a:t>
            </a:r>
          </a:p>
          <a:p>
            <a:pPr marL="342900" indent="-342900">
              <a:lnSpc>
                <a:spcPct val="150000"/>
              </a:lnSpc>
              <a:spcBef>
                <a:spcPts val="10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Easy to fine-tune on your own dataset (language)</a:t>
            </a:r>
          </a:p>
          <a:p>
            <a:pPr marL="342900" indent="-342900">
              <a:lnSpc>
                <a:spcPct val="150000"/>
              </a:lnSpc>
              <a:spcBef>
                <a:spcPts val="1000"/>
              </a:spcBef>
              <a:buFont typeface="Arial" panose="020B0604020202020204" pitchFamily="34" charset="0"/>
              <a:buChar char="•"/>
            </a:pPr>
            <a:r>
              <a:rPr lang="en-US" sz="2400" dirty="0">
                <a:solidFill>
                  <a:srgbClr val="C00000"/>
                </a:solidFill>
                <a:latin typeface="Avenir Medium" panose="02000503020000020003" pitchFamily="2" charset="0"/>
              </a:rPr>
              <a:t>GPT-3</a:t>
            </a:r>
            <a:r>
              <a:rPr lang="en-US" sz="2400" dirty="0">
                <a:solidFill>
                  <a:schemeClr val="tx1">
                    <a:lumMod val="75000"/>
                    <a:lumOff val="25000"/>
                  </a:schemeClr>
                </a:solidFill>
                <a:latin typeface="Avenir Medium" panose="02000503020000020003" pitchFamily="2" charset="0"/>
              </a:rPr>
              <a:t> is an even bigger version of GPT-2, but isn’t open-source</a:t>
            </a:r>
          </a:p>
          <a:p>
            <a:pPr marL="342900" indent="-342900">
              <a:lnSpc>
                <a:spcPct val="150000"/>
              </a:lnSpc>
              <a:spcBef>
                <a:spcPts val="1000"/>
              </a:spcBef>
              <a:buFont typeface="Arial" panose="020B0604020202020204" pitchFamily="34" charset="0"/>
              <a:buChar char="•"/>
            </a:pPr>
            <a:endParaRPr lang="en-US" sz="2400" dirty="0">
              <a:solidFill>
                <a:schemeClr val="tx1">
                  <a:lumMod val="75000"/>
                  <a:lumOff val="25000"/>
                </a:schemeClr>
              </a:solidFill>
              <a:latin typeface="Avenir Medium" panose="02000503020000020003" pitchFamily="2" charset="0"/>
            </a:endParaRPr>
          </a:p>
          <a:p>
            <a:pPr marL="342900" indent="-342900">
              <a:lnSpc>
                <a:spcPct val="150000"/>
              </a:lnSpc>
              <a:spcBef>
                <a:spcPts val="10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
        <p:nvSpPr>
          <p:cNvPr id="5" name="Rectangle 4">
            <a:extLst>
              <a:ext uri="{FF2B5EF4-FFF2-40B4-BE49-F238E27FC236}">
                <a16:creationId xmlns:a16="http://schemas.microsoft.com/office/drawing/2014/main" id="{DDF813C3-C483-F944-9A7B-2700AD3A45BA}"/>
              </a:ext>
            </a:extLst>
          </p:cNvPr>
          <p:cNvSpPr/>
          <p:nvPr/>
        </p:nvSpPr>
        <p:spPr>
          <a:xfrm>
            <a:off x="167889" y="111886"/>
            <a:ext cx="11856222" cy="6657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69B763E6-ECE8-2B44-B2DC-AA96536D477A}"/>
              </a:ext>
            </a:extLst>
          </p:cNvPr>
          <p:cNvSpPr/>
          <p:nvPr/>
        </p:nvSpPr>
        <p:spPr>
          <a:xfrm>
            <a:off x="1330037" y="276262"/>
            <a:ext cx="9139374" cy="5128921"/>
          </a:xfrm>
          <a:custGeom>
            <a:avLst/>
            <a:gdLst>
              <a:gd name="connsiteX0" fmla="*/ 1963882 w 8510155"/>
              <a:gd name="connsiteY0" fmla="*/ 530958 h 4500285"/>
              <a:gd name="connsiteX1" fmla="*/ 2015836 w 8510155"/>
              <a:gd name="connsiteY1" fmla="*/ 499785 h 4500285"/>
              <a:gd name="connsiteX2" fmla="*/ 2078182 w 8510155"/>
              <a:gd name="connsiteY2" fmla="*/ 458221 h 4500285"/>
              <a:gd name="connsiteX3" fmla="*/ 2109355 w 8510155"/>
              <a:gd name="connsiteY3" fmla="*/ 437440 h 4500285"/>
              <a:gd name="connsiteX4" fmla="*/ 2161309 w 8510155"/>
              <a:gd name="connsiteY4" fmla="*/ 406267 h 4500285"/>
              <a:gd name="connsiteX5" fmla="*/ 2223655 w 8510155"/>
              <a:gd name="connsiteY5" fmla="*/ 364703 h 4500285"/>
              <a:gd name="connsiteX6" fmla="*/ 2317173 w 8510155"/>
              <a:gd name="connsiteY6" fmla="*/ 312749 h 4500285"/>
              <a:gd name="connsiteX7" fmla="*/ 2358736 w 8510155"/>
              <a:gd name="connsiteY7" fmla="*/ 291967 h 4500285"/>
              <a:gd name="connsiteX8" fmla="*/ 2389909 w 8510155"/>
              <a:gd name="connsiteY8" fmla="*/ 271185 h 4500285"/>
              <a:gd name="connsiteX9" fmla="*/ 2462646 w 8510155"/>
              <a:gd name="connsiteY9" fmla="*/ 240012 h 4500285"/>
              <a:gd name="connsiteX10" fmla="*/ 2504209 w 8510155"/>
              <a:gd name="connsiteY10" fmla="*/ 208840 h 4500285"/>
              <a:gd name="connsiteX11" fmla="*/ 2535382 w 8510155"/>
              <a:gd name="connsiteY11" fmla="*/ 198449 h 4500285"/>
              <a:gd name="connsiteX12" fmla="*/ 2597727 w 8510155"/>
              <a:gd name="connsiteY12" fmla="*/ 156885 h 4500285"/>
              <a:gd name="connsiteX13" fmla="*/ 2701636 w 8510155"/>
              <a:gd name="connsiteY13" fmla="*/ 115321 h 4500285"/>
              <a:gd name="connsiteX14" fmla="*/ 2743200 w 8510155"/>
              <a:gd name="connsiteY14" fmla="*/ 94540 h 4500285"/>
              <a:gd name="connsiteX15" fmla="*/ 2795155 w 8510155"/>
              <a:gd name="connsiteY15" fmla="*/ 73758 h 4500285"/>
              <a:gd name="connsiteX16" fmla="*/ 2836718 w 8510155"/>
              <a:gd name="connsiteY16" fmla="*/ 52976 h 4500285"/>
              <a:gd name="connsiteX17" fmla="*/ 2899064 w 8510155"/>
              <a:gd name="connsiteY17" fmla="*/ 32194 h 4500285"/>
              <a:gd name="connsiteX18" fmla="*/ 2930236 w 8510155"/>
              <a:gd name="connsiteY18" fmla="*/ 21803 h 4500285"/>
              <a:gd name="connsiteX19" fmla="*/ 2961409 w 8510155"/>
              <a:gd name="connsiteY19" fmla="*/ 1021 h 4500285"/>
              <a:gd name="connsiteX20" fmla="*/ 2992582 w 8510155"/>
              <a:gd name="connsiteY20" fmla="*/ 11412 h 4500285"/>
              <a:gd name="connsiteX21" fmla="*/ 3013364 w 8510155"/>
              <a:gd name="connsiteY21" fmla="*/ 52976 h 4500285"/>
              <a:gd name="connsiteX22" fmla="*/ 3034146 w 8510155"/>
              <a:gd name="connsiteY22" fmla="*/ 84149 h 4500285"/>
              <a:gd name="connsiteX23" fmla="*/ 3065318 w 8510155"/>
              <a:gd name="connsiteY23" fmla="*/ 115321 h 4500285"/>
              <a:gd name="connsiteX24" fmla="*/ 3086100 w 8510155"/>
              <a:gd name="connsiteY24" fmla="*/ 146494 h 4500285"/>
              <a:gd name="connsiteX25" fmla="*/ 3148446 w 8510155"/>
              <a:gd name="connsiteY25" fmla="*/ 229621 h 4500285"/>
              <a:gd name="connsiteX26" fmla="*/ 3190009 w 8510155"/>
              <a:gd name="connsiteY26" fmla="*/ 281576 h 4500285"/>
              <a:gd name="connsiteX27" fmla="*/ 3221182 w 8510155"/>
              <a:gd name="connsiteY27" fmla="*/ 302358 h 4500285"/>
              <a:gd name="connsiteX28" fmla="*/ 3252355 w 8510155"/>
              <a:gd name="connsiteY28" fmla="*/ 343921 h 4500285"/>
              <a:gd name="connsiteX29" fmla="*/ 3283527 w 8510155"/>
              <a:gd name="connsiteY29" fmla="*/ 364703 h 4500285"/>
              <a:gd name="connsiteX30" fmla="*/ 3314700 w 8510155"/>
              <a:gd name="connsiteY30" fmla="*/ 395876 h 4500285"/>
              <a:gd name="connsiteX31" fmla="*/ 3377046 w 8510155"/>
              <a:gd name="connsiteY31" fmla="*/ 437440 h 4500285"/>
              <a:gd name="connsiteX32" fmla="*/ 3408218 w 8510155"/>
              <a:gd name="connsiteY32" fmla="*/ 458221 h 4500285"/>
              <a:gd name="connsiteX33" fmla="*/ 3439391 w 8510155"/>
              <a:gd name="connsiteY33" fmla="*/ 479003 h 4500285"/>
              <a:gd name="connsiteX34" fmla="*/ 3470564 w 8510155"/>
              <a:gd name="connsiteY34" fmla="*/ 489394 h 4500285"/>
              <a:gd name="connsiteX35" fmla="*/ 3730336 w 8510155"/>
              <a:gd name="connsiteY35" fmla="*/ 468612 h 4500285"/>
              <a:gd name="connsiteX36" fmla="*/ 3823855 w 8510155"/>
              <a:gd name="connsiteY36" fmla="*/ 427049 h 4500285"/>
              <a:gd name="connsiteX37" fmla="*/ 3886200 w 8510155"/>
              <a:gd name="connsiteY37" fmla="*/ 406267 h 4500285"/>
              <a:gd name="connsiteX38" fmla="*/ 4062846 w 8510155"/>
              <a:gd name="connsiteY38" fmla="*/ 333530 h 4500285"/>
              <a:gd name="connsiteX39" fmla="*/ 4208318 w 8510155"/>
              <a:gd name="connsiteY39" fmla="*/ 260794 h 4500285"/>
              <a:gd name="connsiteX40" fmla="*/ 4312227 w 8510155"/>
              <a:gd name="connsiteY40" fmla="*/ 208840 h 4500285"/>
              <a:gd name="connsiteX41" fmla="*/ 4416136 w 8510155"/>
              <a:gd name="connsiteY41" fmla="*/ 167276 h 4500285"/>
              <a:gd name="connsiteX42" fmla="*/ 4457700 w 8510155"/>
              <a:gd name="connsiteY42" fmla="*/ 156885 h 4500285"/>
              <a:gd name="connsiteX43" fmla="*/ 4509655 w 8510155"/>
              <a:gd name="connsiteY43" fmla="*/ 136103 h 4500285"/>
              <a:gd name="connsiteX44" fmla="*/ 4551218 w 8510155"/>
              <a:gd name="connsiteY44" fmla="*/ 115321 h 4500285"/>
              <a:gd name="connsiteX45" fmla="*/ 4613564 w 8510155"/>
              <a:gd name="connsiteY45" fmla="*/ 104930 h 4500285"/>
              <a:gd name="connsiteX46" fmla="*/ 4738255 w 8510155"/>
              <a:gd name="connsiteY46" fmla="*/ 63367 h 4500285"/>
              <a:gd name="connsiteX47" fmla="*/ 4800600 w 8510155"/>
              <a:gd name="connsiteY47" fmla="*/ 42585 h 4500285"/>
              <a:gd name="connsiteX48" fmla="*/ 4883727 w 8510155"/>
              <a:gd name="connsiteY48" fmla="*/ 21803 h 4500285"/>
              <a:gd name="connsiteX49" fmla="*/ 4946073 w 8510155"/>
              <a:gd name="connsiteY49" fmla="*/ 11412 h 4500285"/>
              <a:gd name="connsiteX50" fmla="*/ 4987636 w 8510155"/>
              <a:gd name="connsiteY50" fmla="*/ 84149 h 4500285"/>
              <a:gd name="connsiteX51" fmla="*/ 5008418 w 8510155"/>
              <a:gd name="connsiteY51" fmla="*/ 115321 h 4500285"/>
              <a:gd name="connsiteX52" fmla="*/ 5029200 w 8510155"/>
              <a:gd name="connsiteY52" fmla="*/ 156885 h 4500285"/>
              <a:gd name="connsiteX53" fmla="*/ 5060373 w 8510155"/>
              <a:gd name="connsiteY53" fmla="*/ 198449 h 4500285"/>
              <a:gd name="connsiteX54" fmla="*/ 5081155 w 8510155"/>
              <a:gd name="connsiteY54" fmla="*/ 229621 h 4500285"/>
              <a:gd name="connsiteX55" fmla="*/ 5112327 w 8510155"/>
              <a:gd name="connsiteY55" fmla="*/ 271185 h 4500285"/>
              <a:gd name="connsiteX56" fmla="*/ 5133109 w 8510155"/>
              <a:gd name="connsiteY56" fmla="*/ 302358 h 4500285"/>
              <a:gd name="connsiteX57" fmla="*/ 5257800 w 8510155"/>
              <a:gd name="connsiteY57" fmla="*/ 416658 h 4500285"/>
              <a:gd name="connsiteX58" fmla="*/ 5288973 w 8510155"/>
              <a:gd name="connsiteY58" fmla="*/ 447830 h 4500285"/>
              <a:gd name="connsiteX59" fmla="*/ 5351318 w 8510155"/>
              <a:gd name="connsiteY59" fmla="*/ 489394 h 4500285"/>
              <a:gd name="connsiteX60" fmla="*/ 5382491 w 8510155"/>
              <a:gd name="connsiteY60" fmla="*/ 510176 h 4500285"/>
              <a:gd name="connsiteX61" fmla="*/ 5444836 w 8510155"/>
              <a:gd name="connsiteY61" fmla="*/ 499785 h 4500285"/>
              <a:gd name="connsiteX62" fmla="*/ 5590309 w 8510155"/>
              <a:gd name="connsiteY62" fmla="*/ 458221 h 4500285"/>
              <a:gd name="connsiteX63" fmla="*/ 5621482 w 8510155"/>
              <a:gd name="connsiteY63" fmla="*/ 447830 h 4500285"/>
              <a:gd name="connsiteX64" fmla="*/ 5673436 w 8510155"/>
              <a:gd name="connsiteY64" fmla="*/ 416658 h 4500285"/>
              <a:gd name="connsiteX65" fmla="*/ 5704609 w 8510155"/>
              <a:gd name="connsiteY65" fmla="*/ 406267 h 4500285"/>
              <a:gd name="connsiteX66" fmla="*/ 5787736 w 8510155"/>
              <a:gd name="connsiteY66" fmla="*/ 364703 h 4500285"/>
              <a:gd name="connsiteX67" fmla="*/ 5818909 w 8510155"/>
              <a:gd name="connsiteY67" fmla="*/ 354312 h 4500285"/>
              <a:gd name="connsiteX68" fmla="*/ 5881255 w 8510155"/>
              <a:gd name="connsiteY68" fmla="*/ 312749 h 4500285"/>
              <a:gd name="connsiteX69" fmla="*/ 5943600 w 8510155"/>
              <a:gd name="connsiteY69" fmla="*/ 281576 h 4500285"/>
              <a:gd name="connsiteX70" fmla="*/ 5995555 w 8510155"/>
              <a:gd name="connsiteY70" fmla="*/ 260794 h 4500285"/>
              <a:gd name="connsiteX71" fmla="*/ 6099464 w 8510155"/>
              <a:gd name="connsiteY71" fmla="*/ 198449 h 4500285"/>
              <a:gd name="connsiteX72" fmla="*/ 6130636 w 8510155"/>
              <a:gd name="connsiteY72" fmla="*/ 188058 h 4500285"/>
              <a:gd name="connsiteX73" fmla="*/ 6172200 w 8510155"/>
              <a:gd name="connsiteY73" fmla="*/ 167276 h 4500285"/>
              <a:gd name="connsiteX74" fmla="*/ 6203373 w 8510155"/>
              <a:gd name="connsiteY74" fmla="*/ 156885 h 4500285"/>
              <a:gd name="connsiteX75" fmla="*/ 6234546 w 8510155"/>
              <a:gd name="connsiteY75" fmla="*/ 136103 h 4500285"/>
              <a:gd name="connsiteX76" fmla="*/ 6296891 w 8510155"/>
              <a:gd name="connsiteY76" fmla="*/ 115321 h 4500285"/>
              <a:gd name="connsiteX77" fmla="*/ 6328064 w 8510155"/>
              <a:gd name="connsiteY77" fmla="*/ 94540 h 4500285"/>
              <a:gd name="connsiteX78" fmla="*/ 6390409 w 8510155"/>
              <a:gd name="connsiteY78" fmla="*/ 73758 h 4500285"/>
              <a:gd name="connsiteX79" fmla="*/ 6452755 w 8510155"/>
              <a:gd name="connsiteY79" fmla="*/ 32194 h 4500285"/>
              <a:gd name="connsiteX80" fmla="*/ 6494318 w 8510155"/>
              <a:gd name="connsiteY80" fmla="*/ 84149 h 4500285"/>
              <a:gd name="connsiteX81" fmla="*/ 6525491 w 8510155"/>
              <a:gd name="connsiteY81" fmla="*/ 136103 h 4500285"/>
              <a:gd name="connsiteX82" fmla="*/ 6587836 w 8510155"/>
              <a:gd name="connsiteY82" fmla="*/ 198449 h 4500285"/>
              <a:gd name="connsiteX83" fmla="*/ 6619009 w 8510155"/>
              <a:gd name="connsiteY83" fmla="*/ 240012 h 4500285"/>
              <a:gd name="connsiteX84" fmla="*/ 6681355 w 8510155"/>
              <a:gd name="connsiteY84" fmla="*/ 302358 h 4500285"/>
              <a:gd name="connsiteX85" fmla="*/ 6712527 w 8510155"/>
              <a:gd name="connsiteY85" fmla="*/ 333530 h 4500285"/>
              <a:gd name="connsiteX86" fmla="*/ 6816436 w 8510155"/>
              <a:gd name="connsiteY86" fmla="*/ 416658 h 4500285"/>
              <a:gd name="connsiteX87" fmla="*/ 6847609 w 8510155"/>
              <a:gd name="connsiteY87" fmla="*/ 437440 h 4500285"/>
              <a:gd name="connsiteX88" fmla="*/ 6930736 w 8510155"/>
              <a:gd name="connsiteY88" fmla="*/ 499785 h 4500285"/>
              <a:gd name="connsiteX89" fmla="*/ 6961909 w 8510155"/>
              <a:gd name="connsiteY89" fmla="*/ 510176 h 4500285"/>
              <a:gd name="connsiteX90" fmla="*/ 6993082 w 8510155"/>
              <a:gd name="connsiteY90" fmla="*/ 530958 h 4500285"/>
              <a:gd name="connsiteX91" fmla="*/ 7024255 w 8510155"/>
              <a:gd name="connsiteY91" fmla="*/ 541349 h 4500285"/>
              <a:gd name="connsiteX92" fmla="*/ 7117773 w 8510155"/>
              <a:gd name="connsiteY92" fmla="*/ 582912 h 4500285"/>
              <a:gd name="connsiteX93" fmla="*/ 7148946 w 8510155"/>
              <a:gd name="connsiteY93" fmla="*/ 593303 h 4500285"/>
              <a:gd name="connsiteX94" fmla="*/ 7367155 w 8510155"/>
              <a:gd name="connsiteY94" fmla="*/ 614085 h 4500285"/>
              <a:gd name="connsiteX95" fmla="*/ 7439891 w 8510155"/>
              <a:gd name="connsiteY95" fmla="*/ 624476 h 4500285"/>
              <a:gd name="connsiteX96" fmla="*/ 7886700 w 8510155"/>
              <a:gd name="connsiteY96" fmla="*/ 645258 h 4500285"/>
              <a:gd name="connsiteX97" fmla="*/ 8084127 w 8510155"/>
              <a:gd name="connsiteY97" fmla="*/ 634867 h 4500285"/>
              <a:gd name="connsiteX98" fmla="*/ 8073736 w 8510155"/>
              <a:gd name="connsiteY98" fmla="*/ 811512 h 4500285"/>
              <a:gd name="connsiteX99" fmla="*/ 8063346 w 8510155"/>
              <a:gd name="connsiteY99" fmla="*/ 863467 h 4500285"/>
              <a:gd name="connsiteX100" fmla="*/ 8052955 w 8510155"/>
              <a:gd name="connsiteY100" fmla="*/ 936203 h 4500285"/>
              <a:gd name="connsiteX101" fmla="*/ 8042564 w 8510155"/>
              <a:gd name="connsiteY101" fmla="*/ 967376 h 4500285"/>
              <a:gd name="connsiteX102" fmla="*/ 8021782 w 8510155"/>
              <a:gd name="connsiteY102" fmla="*/ 1071285 h 4500285"/>
              <a:gd name="connsiteX103" fmla="*/ 8011391 w 8510155"/>
              <a:gd name="connsiteY103" fmla="*/ 1112849 h 4500285"/>
              <a:gd name="connsiteX104" fmla="*/ 8011391 w 8510155"/>
              <a:gd name="connsiteY104" fmla="*/ 1351840 h 4500285"/>
              <a:gd name="connsiteX105" fmla="*/ 8042564 w 8510155"/>
              <a:gd name="connsiteY105" fmla="*/ 1414185 h 4500285"/>
              <a:gd name="connsiteX106" fmla="*/ 8073736 w 8510155"/>
              <a:gd name="connsiteY106" fmla="*/ 1476530 h 4500285"/>
              <a:gd name="connsiteX107" fmla="*/ 8104909 w 8510155"/>
              <a:gd name="connsiteY107" fmla="*/ 1497312 h 4500285"/>
              <a:gd name="connsiteX108" fmla="*/ 8198427 w 8510155"/>
              <a:gd name="connsiteY108" fmla="*/ 1611612 h 4500285"/>
              <a:gd name="connsiteX109" fmla="*/ 8291946 w 8510155"/>
              <a:gd name="connsiteY109" fmla="*/ 1705130 h 4500285"/>
              <a:gd name="connsiteX110" fmla="*/ 8333509 w 8510155"/>
              <a:gd name="connsiteY110" fmla="*/ 1746694 h 4500285"/>
              <a:gd name="connsiteX111" fmla="*/ 8395855 w 8510155"/>
              <a:gd name="connsiteY111" fmla="*/ 1798649 h 4500285"/>
              <a:gd name="connsiteX112" fmla="*/ 8427027 w 8510155"/>
              <a:gd name="connsiteY112" fmla="*/ 1819430 h 4500285"/>
              <a:gd name="connsiteX113" fmla="*/ 8510155 w 8510155"/>
              <a:gd name="connsiteY113" fmla="*/ 1912949 h 4500285"/>
              <a:gd name="connsiteX114" fmla="*/ 8427027 w 8510155"/>
              <a:gd name="connsiteY114" fmla="*/ 2016858 h 4500285"/>
              <a:gd name="connsiteX115" fmla="*/ 8354291 w 8510155"/>
              <a:gd name="connsiteY115" fmla="*/ 2099985 h 4500285"/>
              <a:gd name="connsiteX116" fmla="*/ 8323118 w 8510155"/>
              <a:gd name="connsiteY116" fmla="*/ 2120767 h 4500285"/>
              <a:gd name="connsiteX117" fmla="*/ 8291946 w 8510155"/>
              <a:gd name="connsiteY117" fmla="*/ 2162330 h 4500285"/>
              <a:gd name="connsiteX118" fmla="*/ 8229600 w 8510155"/>
              <a:gd name="connsiteY118" fmla="*/ 2224676 h 4500285"/>
              <a:gd name="connsiteX119" fmla="*/ 8177646 w 8510155"/>
              <a:gd name="connsiteY119" fmla="*/ 2297412 h 4500285"/>
              <a:gd name="connsiteX120" fmla="*/ 8136082 w 8510155"/>
              <a:gd name="connsiteY120" fmla="*/ 2359758 h 4500285"/>
              <a:gd name="connsiteX121" fmla="*/ 8115300 w 8510155"/>
              <a:gd name="connsiteY121" fmla="*/ 2390930 h 4500285"/>
              <a:gd name="connsiteX122" fmla="*/ 8084127 w 8510155"/>
              <a:gd name="connsiteY122" fmla="*/ 2422103 h 4500285"/>
              <a:gd name="connsiteX123" fmla="*/ 8167255 w 8510155"/>
              <a:gd name="connsiteY123" fmla="*/ 2526012 h 4500285"/>
              <a:gd name="connsiteX124" fmla="*/ 8198427 w 8510155"/>
              <a:gd name="connsiteY124" fmla="*/ 2557185 h 4500285"/>
              <a:gd name="connsiteX125" fmla="*/ 8271164 w 8510155"/>
              <a:gd name="connsiteY125" fmla="*/ 2609140 h 4500285"/>
              <a:gd name="connsiteX126" fmla="*/ 8312727 w 8510155"/>
              <a:gd name="connsiteY126" fmla="*/ 2629921 h 4500285"/>
              <a:gd name="connsiteX127" fmla="*/ 8343900 w 8510155"/>
              <a:gd name="connsiteY127" fmla="*/ 2661094 h 4500285"/>
              <a:gd name="connsiteX128" fmla="*/ 8375073 w 8510155"/>
              <a:gd name="connsiteY128" fmla="*/ 2681876 h 4500285"/>
              <a:gd name="connsiteX129" fmla="*/ 8427027 w 8510155"/>
              <a:gd name="connsiteY129" fmla="*/ 2733830 h 4500285"/>
              <a:gd name="connsiteX130" fmla="*/ 8416636 w 8510155"/>
              <a:gd name="connsiteY130" fmla="*/ 2765003 h 4500285"/>
              <a:gd name="connsiteX131" fmla="*/ 8375073 w 8510155"/>
              <a:gd name="connsiteY131" fmla="*/ 2775394 h 4500285"/>
              <a:gd name="connsiteX132" fmla="*/ 8271164 w 8510155"/>
              <a:gd name="connsiteY132" fmla="*/ 2785785 h 4500285"/>
              <a:gd name="connsiteX133" fmla="*/ 8229600 w 8510155"/>
              <a:gd name="connsiteY133" fmla="*/ 2796176 h 4500285"/>
              <a:gd name="connsiteX134" fmla="*/ 8167255 w 8510155"/>
              <a:gd name="connsiteY134" fmla="*/ 2806567 h 4500285"/>
              <a:gd name="connsiteX135" fmla="*/ 8073736 w 8510155"/>
              <a:gd name="connsiteY135" fmla="*/ 2837740 h 4500285"/>
              <a:gd name="connsiteX136" fmla="*/ 8042564 w 8510155"/>
              <a:gd name="connsiteY136" fmla="*/ 2848130 h 4500285"/>
              <a:gd name="connsiteX137" fmla="*/ 7990609 w 8510155"/>
              <a:gd name="connsiteY137" fmla="*/ 2858521 h 4500285"/>
              <a:gd name="connsiteX138" fmla="*/ 7938655 w 8510155"/>
              <a:gd name="connsiteY138" fmla="*/ 2879303 h 4500285"/>
              <a:gd name="connsiteX139" fmla="*/ 7907482 w 8510155"/>
              <a:gd name="connsiteY139" fmla="*/ 2889694 h 4500285"/>
              <a:gd name="connsiteX140" fmla="*/ 7845136 w 8510155"/>
              <a:gd name="connsiteY140" fmla="*/ 2920867 h 4500285"/>
              <a:gd name="connsiteX141" fmla="*/ 7751618 w 8510155"/>
              <a:gd name="connsiteY141" fmla="*/ 2972821 h 4500285"/>
              <a:gd name="connsiteX142" fmla="*/ 7772400 w 8510155"/>
              <a:gd name="connsiteY142" fmla="*/ 3222203 h 4500285"/>
              <a:gd name="connsiteX143" fmla="*/ 7793182 w 8510155"/>
              <a:gd name="connsiteY143" fmla="*/ 3388458 h 4500285"/>
              <a:gd name="connsiteX144" fmla="*/ 7813964 w 8510155"/>
              <a:gd name="connsiteY144" fmla="*/ 3471585 h 4500285"/>
              <a:gd name="connsiteX145" fmla="*/ 7824355 w 8510155"/>
              <a:gd name="connsiteY145" fmla="*/ 3513149 h 4500285"/>
              <a:gd name="connsiteX146" fmla="*/ 7834746 w 8510155"/>
              <a:gd name="connsiteY146" fmla="*/ 3544321 h 4500285"/>
              <a:gd name="connsiteX147" fmla="*/ 7855527 w 8510155"/>
              <a:gd name="connsiteY147" fmla="*/ 3627449 h 4500285"/>
              <a:gd name="connsiteX148" fmla="*/ 7865918 w 8510155"/>
              <a:gd name="connsiteY148" fmla="*/ 3658621 h 4500285"/>
              <a:gd name="connsiteX149" fmla="*/ 7886700 w 8510155"/>
              <a:gd name="connsiteY149" fmla="*/ 3741749 h 4500285"/>
              <a:gd name="connsiteX150" fmla="*/ 7917873 w 8510155"/>
              <a:gd name="connsiteY150" fmla="*/ 3845658 h 4500285"/>
              <a:gd name="connsiteX151" fmla="*/ 7886700 w 8510155"/>
              <a:gd name="connsiteY151" fmla="*/ 3856049 h 4500285"/>
              <a:gd name="connsiteX152" fmla="*/ 7845136 w 8510155"/>
              <a:gd name="connsiteY152" fmla="*/ 3845658 h 4500285"/>
              <a:gd name="connsiteX153" fmla="*/ 7762009 w 8510155"/>
              <a:gd name="connsiteY153" fmla="*/ 3814485 h 4500285"/>
              <a:gd name="connsiteX154" fmla="*/ 7637318 w 8510155"/>
              <a:gd name="connsiteY154" fmla="*/ 3762530 h 4500285"/>
              <a:gd name="connsiteX155" fmla="*/ 7606146 w 8510155"/>
              <a:gd name="connsiteY155" fmla="*/ 3741749 h 4500285"/>
              <a:gd name="connsiteX156" fmla="*/ 7325591 w 8510155"/>
              <a:gd name="connsiteY156" fmla="*/ 3648230 h 4500285"/>
              <a:gd name="connsiteX157" fmla="*/ 7221682 w 8510155"/>
              <a:gd name="connsiteY157" fmla="*/ 3606667 h 4500285"/>
              <a:gd name="connsiteX158" fmla="*/ 7013864 w 8510155"/>
              <a:gd name="connsiteY158" fmla="*/ 3575494 h 4500285"/>
              <a:gd name="connsiteX159" fmla="*/ 6930736 w 8510155"/>
              <a:gd name="connsiteY159" fmla="*/ 3585885 h 4500285"/>
              <a:gd name="connsiteX160" fmla="*/ 6941127 w 8510155"/>
              <a:gd name="connsiteY160" fmla="*/ 3814485 h 4500285"/>
              <a:gd name="connsiteX161" fmla="*/ 6951518 w 8510155"/>
              <a:gd name="connsiteY161" fmla="*/ 3908003 h 4500285"/>
              <a:gd name="connsiteX162" fmla="*/ 6961909 w 8510155"/>
              <a:gd name="connsiteY162" fmla="*/ 4011912 h 4500285"/>
              <a:gd name="connsiteX163" fmla="*/ 6951518 w 8510155"/>
              <a:gd name="connsiteY163" fmla="*/ 4334030 h 4500285"/>
              <a:gd name="connsiteX164" fmla="*/ 6899564 w 8510155"/>
              <a:gd name="connsiteY164" fmla="*/ 4323640 h 4500285"/>
              <a:gd name="connsiteX165" fmla="*/ 6806046 w 8510155"/>
              <a:gd name="connsiteY165" fmla="*/ 4282076 h 4500285"/>
              <a:gd name="connsiteX166" fmla="*/ 6764482 w 8510155"/>
              <a:gd name="connsiteY166" fmla="*/ 4271685 h 4500285"/>
              <a:gd name="connsiteX167" fmla="*/ 6639791 w 8510155"/>
              <a:gd name="connsiteY167" fmla="*/ 4219730 h 4500285"/>
              <a:gd name="connsiteX168" fmla="*/ 6577446 w 8510155"/>
              <a:gd name="connsiteY168" fmla="*/ 4188558 h 4500285"/>
              <a:gd name="connsiteX169" fmla="*/ 6400800 w 8510155"/>
              <a:gd name="connsiteY169" fmla="*/ 4126212 h 4500285"/>
              <a:gd name="connsiteX170" fmla="*/ 6161809 w 8510155"/>
              <a:gd name="connsiteY170" fmla="*/ 4053476 h 4500285"/>
              <a:gd name="connsiteX171" fmla="*/ 6016336 w 8510155"/>
              <a:gd name="connsiteY171" fmla="*/ 4001521 h 4500285"/>
              <a:gd name="connsiteX172" fmla="*/ 5818909 w 8510155"/>
              <a:gd name="connsiteY172" fmla="*/ 3939176 h 4500285"/>
              <a:gd name="connsiteX173" fmla="*/ 5746173 w 8510155"/>
              <a:gd name="connsiteY173" fmla="*/ 3897612 h 4500285"/>
              <a:gd name="connsiteX174" fmla="*/ 5704609 w 8510155"/>
              <a:gd name="connsiteY174" fmla="*/ 3876830 h 4500285"/>
              <a:gd name="connsiteX175" fmla="*/ 5663046 w 8510155"/>
              <a:gd name="connsiteY175" fmla="*/ 3887221 h 4500285"/>
              <a:gd name="connsiteX176" fmla="*/ 5642264 w 8510155"/>
              <a:gd name="connsiteY176" fmla="*/ 3918394 h 4500285"/>
              <a:gd name="connsiteX177" fmla="*/ 5590309 w 8510155"/>
              <a:gd name="connsiteY177" fmla="*/ 3980740 h 4500285"/>
              <a:gd name="connsiteX178" fmla="*/ 5444836 w 8510155"/>
              <a:gd name="connsiteY178" fmla="*/ 4105430 h 4500285"/>
              <a:gd name="connsiteX179" fmla="*/ 5174673 w 8510155"/>
              <a:gd name="connsiteY179" fmla="*/ 4219730 h 4500285"/>
              <a:gd name="connsiteX180" fmla="*/ 5008418 w 8510155"/>
              <a:gd name="connsiteY180" fmla="*/ 4292467 h 4500285"/>
              <a:gd name="connsiteX181" fmla="*/ 4946073 w 8510155"/>
              <a:gd name="connsiteY181" fmla="*/ 4334030 h 4500285"/>
              <a:gd name="connsiteX182" fmla="*/ 4831773 w 8510155"/>
              <a:gd name="connsiteY182" fmla="*/ 4365203 h 4500285"/>
              <a:gd name="connsiteX183" fmla="*/ 4738255 w 8510155"/>
              <a:gd name="connsiteY183" fmla="*/ 4417158 h 4500285"/>
              <a:gd name="connsiteX184" fmla="*/ 4644736 w 8510155"/>
              <a:gd name="connsiteY184" fmla="*/ 4500285 h 4500285"/>
              <a:gd name="connsiteX185" fmla="*/ 4572000 w 8510155"/>
              <a:gd name="connsiteY185" fmla="*/ 4334030 h 4500285"/>
              <a:gd name="connsiteX186" fmla="*/ 4509655 w 8510155"/>
              <a:gd name="connsiteY186" fmla="*/ 4209340 h 4500285"/>
              <a:gd name="connsiteX187" fmla="*/ 4499264 w 8510155"/>
              <a:gd name="connsiteY187" fmla="*/ 4178167 h 4500285"/>
              <a:gd name="connsiteX188" fmla="*/ 4447309 w 8510155"/>
              <a:gd name="connsiteY188" fmla="*/ 4115821 h 4500285"/>
              <a:gd name="connsiteX189" fmla="*/ 4416136 w 8510155"/>
              <a:gd name="connsiteY189" fmla="*/ 4095040 h 4500285"/>
              <a:gd name="connsiteX190" fmla="*/ 3927764 w 8510155"/>
              <a:gd name="connsiteY190" fmla="*/ 4084649 h 4500285"/>
              <a:gd name="connsiteX191" fmla="*/ 3522518 w 8510155"/>
              <a:gd name="connsiteY191" fmla="*/ 4095040 h 4500285"/>
              <a:gd name="connsiteX192" fmla="*/ 3449782 w 8510155"/>
              <a:gd name="connsiteY192" fmla="*/ 4105430 h 4500285"/>
              <a:gd name="connsiteX193" fmla="*/ 3397827 w 8510155"/>
              <a:gd name="connsiteY193" fmla="*/ 4126212 h 4500285"/>
              <a:gd name="connsiteX194" fmla="*/ 3325091 w 8510155"/>
              <a:gd name="connsiteY194" fmla="*/ 4167776 h 4500285"/>
              <a:gd name="connsiteX195" fmla="*/ 3293918 w 8510155"/>
              <a:gd name="connsiteY195" fmla="*/ 4198949 h 4500285"/>
              <a:gd name="connsiteX196" fmla="*/ 3231573 w 8510155"/>
              <a:gd name="connsiteY196" fmla="*/ 4250903 h 4500285"/>
              <a:gd name="connsiteX197" fmla="*/ 3096491 w 8510155"/>
              <a:gd name="connsiteY197" fmla="*/ 4230121 h 4500285"/>
              <a:gd name="connsiteX198" fmla="*/ 2971800 w 8510155"/>
              <a:gd name="connsiteY198" fmla="*/ 4188558 h 4500285"/>
              <a:gd name="connsiteX199" fmla="*/ 2753591 w 8510155"/>
              <a:gd name="connsiteY199" fmla="*/ 4105430 h 4500285"/>
              <a:gd name="connsiteX200" fmla="*/ 2597727 w 8510155"/>
              <a:gd name="connsiteY200" fmla="*/ 4043085 h 4500285"/>
              <a:gd name="connsiteX201" fmla="*/ 2556164 w 8510155"/>
              <a:gd name="connsiteY201" fmla="*/ 4032694 h 4500285"/>
              <a:gd name="connsiteX202" fmla="*/ 2452255 w 8510155"/>
              <a:gd name="connsiteY202" fmla="*/ 4001521 h 4500285"/>
              <a:gd name="connsiteX203" fmla="*/ 2296391 w 8510155"/>
              <a:gd name="connsiteY203" fmla="*/ 3970349 h 4500285"/>
              <a:gd name="connsiteX204" fmla="*/ 2234046 w 8510155"/>
              <a:gd name="connsiteY204" fmla="*/ 3991130 h 4500285"/>
              <a:gd name="connsiteX205" fmla="*/ 2098964 w 8510155"/>
              <a:gd name="connsiteY205" fmla="*/ 4105430 h 4500285"/>
              <a:gd name="connsiteX206" fmla="*/ 1943100 w 8510155"/>
              <a:gd name="connsiteY206" fmla="*/ 4261294 h 4500285"/>
              <a:gd name="connsiteX207" fmla="*/ 1901536 w 8510155"/>
              <a:gd name="connsiteY207" fmla="*/ 4282076 h 4500285"/>
              <a:gd name="connsiteX208" fmla="*/ 1839191 w 8510155"/>
              <a:gd name="connsiteY208" fmla="*/ 4323640 h 4500285"/>
              <a:gd name="connsiteX209" fmla="*/ 1724891 w 8510155"/>
              <a:gd name="connsiteY209" fmla="*/ 4375594 h 4500285"/>
              <a:gd name="connsiteX210" fmla="*/ 1662546 w 8510155"/>
              <a:gd name="connsiteY210" fmla="*/ 4417158 h 4500285"/>
              <a:gd name="connsiteX211" fmla="*/ 1600200 w 8510155"/>
              <a:gd name="connsiteY211" fmla="*/ 4448330 h 4500285"/>
              <a:gd name="connsiteX212" fmla="*/ 1579418 w 8510155"/>
              <a:gd name="connsiteY212" fmla="*/ 4282076 h 4500285"/>
              <a:gd name="connsiteX213" fmla="*/ 1558636 w 8510155"/>
              <a:gd name="connsiteY213" fmla="*/ 4167776 h 4500285"/>
              <a:gd name="connsiteX214" fmla="*/ 1548246 w 8510155"/>
              <a:gd name="connsiteY214" fmla="*/ 4095040 h 4500285"/>
              <a:gd name="connsiteX215" fmla="*/ 1537855 w 8510155"/>
              <a:gd name="connsiteY215" fmla="*/ 4053476 h 4500285"/>
              <a:gd name="connsiteX216" fmla="*/ 1506682 w 8510155"/>
              <a:gd name="connsiteY216" fmla="*/ 4063867 h 4500285"/>
              <a:gd name="connsiteX217" fmla="*/ 1413164 w 8510155"/>
              <a:gd name="connsiteY217" fmla="*/ 4084649 h 4500285"/>
              <a:gd name="connsiteX218" fmla="*/ 1319646 w 8510155"/>
              <a:gd name="connsiteY218" fmla="*/ 4095040 h 4500285"/>
              <a:gd name="connsiteX219" fmla="*/ 1184564 w 8510155"/>
              <a:gd name="connsiteY219" fmla="*/ 4084649 h 4500285"/>
              <a:gd name="connsiteX220" fmla="*/ 1059873 w 8510155"/>
              <a:gd name="connsiteY220" fmla="*/ 4063867 h 4500285"/>
              <a:gd name="connsiteX221" fmla="*/ 904009 w 8510155"/>
              <a:gd name="connsiteY221" fmla="*/ 4043085 h 4500285"/>
              <a:gd name="connsiteX222" fmla="*/ 872836 w 8510155"/>
              <a:gd name="connsiteY222" fmla="*/ 4032694 h 4500285"/>
              <a:gd name="connsiteX223" fmla="*/ 768927 w 8510155"/>
              <a:gd name="connsiteY223" fmla="*/ 4011912 h 4500285"/>
              <a:gd name="connsiteX224" fmla="*/ 685800 w 8510155"/>
              <a:gd name="connsiteY224" fmla="*/ 3991130 h 4500285"/>
              <a:gd name="connsiteX225" fmla="*/ 644236 w 8510155"/>
              <a:gd name="connsiteY225" fmla="*/ 3980740 h 4500285"/>
              <a:gd name="connsiteX226" fmla="*/ 581891 w 8510155"/>
              <a:gd name="connsiteY226" fmla="*/ 3959958 h 4500285"/>
              <a:gd name="connsiteX227" fmla="*/ 353291 w 8510155"/>
              <a:gd name="connsiteY227" fmla="*/ 3949567 h 4500285"/>
              <a:gd name="connsiteX228" fmla="*/ 249382 w 8510155"/>
              <a:gd name="connsiteY228" fmla="*/ 3928785 h 4500285"/>
              <a:gd name="connsiteX229" fmla="*/ 197427 w 8510155"/>
              <a:gd name="connsiteY229" fmla="*/ 3918394 h 4500285"/>
              <a:gd name="connsiteX230" fmla="*/ 114300 w 8510155"/>
              <a:gd name="connsiteY230" fmla="*/ 3897612 h 4500285"/>
              <a:gd name="connsiteX231" fmla="*/ 31173 w 8510155"/>
              <a:gd name="connsiteY231" fmla="*/ 3876830 h 4500285"/>
              <a:gd name="connsiteX232" fmla="*/ 0 w 8510155"/>
              <a:gd name="connsiteY232" fmla="*/ 3866440 h 4500285"/>
              <a:gd name="connsiteX233" fmla="*/ 93518 w 8510155"/>
              <a:gd name="connsiteY233" fmla="*/ 3783312 h 4500285"/>
              <a:gd name="connsiteX234" fmla="*/ 155864 w 8510155"/>
              <a:gd name="connsiteY234" fmla="*/ 3731358 h 4500285"/>
              <a:gd name="connsiteX235" fmla="*/ 332509 w 8510155"/>
              <a:gd name="connsiteY235" fmla="*/ 3606667 h 4500285"/>
              <a:gd name="connsiteX236" fmla="*/ 415636 w 8510155"/>
              <a:gd name="connsiteY236" fmla="*/ 3513149 h 4500285"/>
              <a:gd name="connsiteX237" fmla="*/ 457200 w 8510155"/>
              <a:gd name="connsiteY237" fmla="*/ 3450803 h 4500285"/>
              <a:gd name="connsiteX238" fmla="*/ 446809 w 8510155"/>
              <a:gd name="connsiteY238" fmla="*/ 3409240 h 4500285"/>
              <a:gd name="connsiteX239" fmla="*/ 374073 w 8510155"/>
              <a:gd name="connsiteY239" fmla="*/ 3253376 h 4500285"/>
              <a:gd name="connsiteX240" fmla="*/ 280555 w 8510155"/>
              <a:gd name="connsiteY240" fmla="*/ 3118294 h 4500285"/>
              <a:gd name="connsiteX241" fmla="*/ 259773 w 8510155"/>
              <a:gd name="connsiteY241" fmla="*/ 3087121 h 4500285"/>
              <a:gd name="connsiteX242" fmla="*/ 197427 w 8510155"/>
              <a:gd name="connsiteY242" fmla="*/ 3003994 h 4500285"/>
              <a:gd name="connsiteX243" fmla="*/ 176646 w 8510155"/>
              <a:gd name="connsiteY243" fmla="*/ 2962430 h 4500285"/>
              <a:gd name="connsiteX244" fmla="*/ 114300 w 8510155"/>
              <a:gd name="connsiteY244" fmla="*/ 2889694 h 4500285"/>
              <a:gd name="connsiteX245" fmla="*/ 41564 w 8510155"/>
              <a:gd name="connsiteY245" fmla="*/ 2765003 h 4500285"/>
              <a:gd name="connsiteX246" fmla="*/ 0 w 8510155"/>
              <a:gd name="connsiteY246" fmla="*/ 2681876 h 4500285"/>
              <a:gd name="connsiteX247" fmla="*/ 10391 w 8510155"/>
              <a:gd name="connsiteY247" fmla="*/ 2629921 h 4500285"/>
              <a:gd name="connsiteX248" fmla="*/ 93518 w 8510155"/>
              <a:gd name="connsiteY248" fmla="*/ 2567576 h 4500285"/>
              <a:gd name="connsiteX249" fmla="*/ 238991 w 8510155"/>
              <a:gd name="connsiteY249" fmla="*/ 2505230 h 4500285"/>
              <a:gd name="connsiteX250" fmla="*/ 477982 w 8510155"/>
              <a:gd name="connsiteY250" fmla="*/ 2380540 h 4500285"/>
              <a:gd name="connsiteX251" fmla="*/ 498764 w 8510155"/>
              <a:gd name="connsiteY251" fmla="*/ 2307803 h 4500285"/>
              <a:gd name="connsiteX252" fmla="*/ 477982 w 8510155"/>
              <a:gd name="connsiteY252" fmla="*/ 2183112 h 4500285"/>
              <a:gd name="connsiteX253" fmla="*/ 457200 w 8510155"/>
              <a:gd name="connsiteY253" fmla="*/ 2141549 h 4500285"/>
              <a:gd name="connsiteX254" fmla="*/ 384464 w 8510155"/>
              <a:gd name="connsiteY254" fmla="*/ 1933730 h 4500285"/>
              <a:gd name="connsiteX255" fmla="*/ 332509 w 8510155"/>
              <a:gd name="connsiteY255" fmla="*/ 1757085 h 4500285"/>
              <a:gd name="connsiteX256" fmla="*/ 290946 w 8510155"/>
              <a:gd name="connsiteY256" fmla="*/ 1642785 h 4500285"/>
              <a:gd name="connsiteX257" fmla="*/ 280555 w 8510155"/>
              <a:gd name="connsiteY257" fmla="*/ 1611612 h 4500285"/>
              <a:gd name="connsiteX258" fmla="*/ 238991 w 8510155"/>
              <a:gd name="connsiteY258" fmla="*/ 1518094 h 4500285"/>
              <a:gd name="connsiteX259" fmla="*/ 228600 w 8510155"/>
              <a:gd name="connsiteY259" fmla="*/ 1486921 h 4500285"/>
              <a:gd name="connsiteX260" fmla="*/ 197427 w 8510155"/>
              <a:gd name="connsiteY260" fmla="*/ 1403794 h 4500285"/>
              <a:gd name="connsiteX261" fmla="*/ 145473 w 8510155"/>
              <a:gd name="connsiteY261" fmla="*/ 1279103 h 4500285"/>
              <a:gd name="connsiteX262" fmla="*/ 135082 w 8510155"/>
              <a:gd name="connsiteY262" fmla="*/ 1237540 h 4500285"/>
              <a:gd name="connsiteX263" fmla="*/ 114300 w 8510155"/>
              <a:gd name="connsiteY263" fmla="*/ 1175194 h 4500285"/>
              <a:gd name="connsiteX264" fmla="*/ 176646 w 8510155"/>
              <a:gd name="connsiteY264" fmla="*/ 1144021 h 4500285"/>
              <a:gd name="connsiteX265" fmla="*/ 249382 w 8510155"/>
              <a:gd name="connsiteY265" fmla="*/ 1133630 h 4500285"/>
              <a:gd name="connsiteX266" fmla="*/ 332509 w 8510155"/>
              <a:gd name="connsiteY266" fmla="*/ 1112849 h 4500285"/>
              <a:gd name="connsiteX267" fmla="*/ 415636 w 8510155"/>
              <a:gd name="connsiteY267" fmla="*/ 1102458 h 4500285"/>
              <a:gd name="connsiteX268" fmla="*/ 509155 w 8510155"/>
              <a:gd name="connsiteY268" fmla="*/ 1081676 h 4500285"/>
              <a:gd name="connsiteX269" fmla="*/ 581891 w 8510155"/>
              <a:gd name="connsiteY269" fmla="*/ 1060894 h 4500285"/>
              <a:gd name="connsiteX270" fmla="*/ 613064 w 8510155"/>
              <a:gd name="connsiteY270" fmla="*/ 1029721 h 4500285"/>
              <a:gd name="connsiteX271" fmla="*/ 654627 w 8510155"/>
              <a:gd name="connsiteY271" fmla="*/ 894640 h 4500285"/>
              <a:gd name="connsiteX272" fmla="*/ 675409 w 8510155"/>
              <a:gd name="connsiteY272" fmla="*/ 666040 h 4500285"/>
              <a:gd name="connsiteX273" fmla="*/ 665018 w 8510155"/>
              <a:gd name="connsiteY273" fmla="*/ 427049 h 4500285"/>
              <a:gd name="connsiteX274" fmla="*/ 654627 w 8510155"/>
              <a:gd name="connsiteY274" fmla="*/ 333530 h 4500285"/>
              <a:gd name="connsiteX275" fmla="*/ 644236 w 8510155"/>
              <a:gd name="connsiteY275" fmla="*/ 250403 h 4500285"/>
              <a:gd name="connsiteX276" fmla="*/ 623455 w 8510155"/>
              <a:gd name="connsiteY276" fmla="*/ 136103 h 4500285"/>
              <a:gd name="connsiteX277" fmla="*/ 633846 w 8510155"/>
              <a:gd name="connsiteY277" fmla="*/ 52976 h 4500285"/>
              <a:gd name="connsiteX278" fmla="*/ 706582 w 8510155"/>
              <a:gd name="connsiteY278" fmla="*/ 125712 h 4500285"/>
              <a:gd name="connsiteX279" fmla="*/ 810491 w 8510155"/>
              <a:gd name="connsiteY279" fmla="*/ 219230 h 4500285"/>
              <a:gd name="connsiteX280" fmla="*/ 935182 w 8510155"/>
              <a:gd name="connsiteY280" fmla="*/ 323140 h 4500285"/>
              <a:gd name="connsiteX281" fmla="*/ 1039091 w 8510155"/>
              <a:gd name="connsiteY281" fmla="*/ 416658 h 4500285"/>
              <a:gd name="connsiteX282" fmla="*/ 1174173 w 8510155"/>
              <a:gd name="connsiteY282" fmla="*/ 499785 h 4500285"/>
              <a:gd name="connsiteX283" fmla="*/ 1205346 w 8510155"/>
              <a:gd name="connsiteY283" fmla="*/ 489394 h 4500285"/>
              <a:gd name="connsiteX284" fmla="*/ 1278082 w 8510155"/>
              <a:gd name="connsiteY284" fmla="*/ 364703 h 4500285"/>
              <a:gd name="connsiteX285" fmla="*/ 1392382 w 8510155"/>
              <a:gd name="connsiteY285" fmla="*/ 229621 h 4500285"/>
              <a:gd name="connsiteX286" fmla="*/ 1475509 w 8510155"/>
              <a:gd name="connsiteY286" fmla="*/ 136103 h 4500285"/>
              <a:gd name="connsiteX287" fmla="*/ 1527464 w 8510155"/>
              <a:gd name="connsiteY287" fmla="*/ 94540 h 4500285"/>
              <a:gd name="connsiteX288" fmla="*/ 1558636 w 8510155"/>
              <a:gd name="connsiteY288" fmla="*/ 63367 h 4500285"/>
              <a:gd name="connsiteX289" fmla="*/ 1589809 w 8510155"/>
              <a:gd name="connsiteY289" fmla="*/ 42585 h 4500285"/>
              <a:gd name="connsiteX290" fmla="*/ 1652155 w 8510155"/>
              <a:gd name="connsiteY290" fmla="*/ 1021 h 4500285"/>
              <a:gd name="connsiteX291" fmla="*/ 1693718 w 8510155"/>
              <a:gd name="connsiteY291" fmla="*/ 84149 h 4500285"/>
              <a:gd name="connsiteX292" fmla="*/ 1724891 w 8510155"/>
              <a:gd name="connsiteY292" fmla="*/ 136103 h 4500285"/>
              <a:gd name="connsiteX293" fmla="*/ 1735282 w 8510155"/>
              <a:gd name="connsiteY293" fmla="*/ 167276 h 4500285"/>
              <a:gd name="connsiteX294" fmla="*/ 1766455 w 8510155"/>
              <a:gd name="connsiteY294" fmla="*/ 219230 h 4500285"/>
              <a:gd name="connsiteX295" fmla="*/ 1787236 w 8510155"/>
              <a:gd name="connsiteY295" fmla="*/ 271185 h 4500285"/>
              <a:gd name="connsiteX296" fmla="*/ 1808018 w 8510155"/>
              <a:gd name="connsiteY296" fmla="*/ 302358 h 4500285"/>
              <a:gd name="connsiteX297" fmla="*/ 1818409 w 8510155"/>
              <a:gd name="connsiteY297" fmla="*/ 333530 h 4500285"/>
              <a:gd name="connsiteX298" fmla="*/ 1839191 w 8510155"/>
              <a:gd name="connsiteY298" fmla="*/ 375094 h 4500285"/>
              <a:gd name="connsiteX299" fmla="*/ 1849582 w 8510155"/>
              <a:gd name="connsiteY299" fmla="*/ 406267 h 4500285"/>
              <a:gd name="connsiteX300" fmla="*/ 1870364 w 8510155"/>
              <a:gd name="connsiteY300" fmla="*/ 437440 h 4500285"/>
              <a:gd name="connsiteX301" fmla="*/ 1901536 w 8510155"/>
              <a:gd name="connsiteY301" fmla="*/ 499785 h 4500285"/>
              <a:gd name="connsiteX302" fmla="*/ 1932709 w 8510155"/>
              <a:gd name="connsiteY302" fmla="*/ 530958 h 4500285"/>
              <a:gd name="connsiteX303" fmla="*/ 1963882 w 8510155"/>
              <a:gd name="connsiteY303" fmla="*/ 530958 h 450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8510155" h="4500285">
                <a:moveTo>
                  <a:pt x="1963882" y="530958"/>
                </a:moveTo>
                <a:cubicBezTo>
                  <a:pt x="1977736" y="525763"/>
                  <a:pt x="1998797" y="510628"/>
                  <a:pt x="2015836" y="499785"/>
                </a:cubicBezTo>
                <a:cubicBezTo>
                  <a:pt x="2036908" y="486375"/>
                  <a:pt x="2057400" y="472076"/>
                  <a:pt x="2078182" y="458221"/>
                </a:cubicBezTo>
                <a:cubicBezTo>
                  <a:pt x="2088573" y="451294"/>
                  <a:pt x="2098765" y="444059"/>
                  <a:pt x="2109355" y="437440"/>
                </a:cubicBezTo>
                <a:cubicBezTo>
                  <a:pt x="2126481" y="426736"/>
                  <a:pt x="2144505" y="417470"/>
                  <a:pt x="2161309" y="406267"/>
                </a:cubicBezTo>
                <a:cubicBezTo>
                  <a:pt x="2182091" y="392412"/>
                  <a:pt x="2201315" y="375873"/>
                  <a:pt x="2223655" y="364703"/>
                </a:cubicBezTo>
                <a:cubicBezTo>
                  <a:pt x="2323308" y="314875"/>
                  <a:pt x="2199747" y="377985"/>
                  <a:pt x="2317173" y="312749"/>
                </a:cubicBezTo>
                <a:cubicBezTo>
                  <a:pt x="2330713" y="305227"/>
                  <a:pt x="2345287" y="299652"/>
                  <a:pt x="2358736" y="291967"/>
                </a:cubicBezTo>
                <a:cubicBezTo>
                  <a:pt x="2369579" y="285771"/>
                  <a:pt x="2378739" y="276770"/>
                  <a:pt x="2389909" y="271185"/>
                </a:cubicBezTo>
                <a:cubicBezTo>
                  <a:pt x="2460619" y="235830"/>
                  <a:pt x="2376153" y="294070"/>
                  <a:pt x="2462646" y="240012"/>
                </a:cubicBezTo>
                <a:cubicBezTo>
                  <a:pt x="2477332" y="230834"/>
                  <a:pt x="2489173" y="217432"/>
                  <a:pt x="2504209" y="208840"/>
                </a:cubicBezTo>
                <a:cubicBezTo>
                  <a:pt x="2513719" y="203406"/>
                  <a:pt x="2525807" y="203768"/>
                  <a:pt x="2535382" y="198449"/>
                </a:cubicBezTo>
                <a:cubicBezTo>
                  <a:pt x="2557215" y="186319"/>
                  <a:pt x="2574537" y="166161"/>
                  <a:pt x="2597727" y="156885"/>
                </a:cubicBezTo>
                <a:cubicBezTo>
                  <a:pt x="2632363" y="143030"/>
                  <a:pt x="2668269" y="132003"/>
                  <a:pt x="2701636" y="115321"/>
                </a:cubicBezTo>
                <a:cubicBezTo>
                  <a:pt x="2715491" y="108394"/>
                  <a:pt x="2729045" y="100831"/>
                  <a:pt x="2743200" y="94540"/>
                </a:cubicBezTo>
                <a:cubicBezTo>
                  <a:pt x="2760245" y="86965"/>
                  <a:pt x="2778110" y="81334"/>
                  <a:pt x="2795155" y="73758"/>
                </a:cubicBezTo>
                <a:cubicBezTo>
                  <a:pt x="2809310" y="67467"/>
                  <a:pt x="2822336" y="58729"/>
                  <a:pt x="2836718" y="52976"/>
                </a:cubicBezTo>
                <a:cubicBezTo>
                  <a:pt x="2857057" y="44840"/>
                  <a:pt x="2878282" y="39121"/>
                  <a:pt x="2899064" y="32194"/>
                </a:cubicBezTo>
                <a:cubicBezTo>
                  <a:pt x="2909455" y="28730"/>
                  <a:pt x="2921123" y="27878"/>
                  <a:pt x="2930236" y="21803"/>
                </a:cubicBezTo>
                <a:lnTo>
                  <a:pt x="2961409" y="1021"/>
                </a:lnTo>
                <a:cubicBezTo>
                  <a:pt x="2971800" y="4485"/>
                  <a:pt x="2984837" y="3667"/>
                  <a:pt x="2992582" y="11412"/>
                </a:cubicBezTo>
                <a:cubicBezTo>
                  <a:pt x="3003535" y="22365"/>
                  <a:pt x="3005679" y="39527"/>
                  <a:pt x="3013364" y="52976"/>
                </a:cubicBezTo>
                <a:cubicBezTo>
                  <a:pt x="3019560" y="63819"/>
                  <a:pt x="3026151" y="74555"/>
                  <a:pt x="3034146" y="84149"/>
                </a:cubicBezTo>
                <a:cubicBezTo>
                  <a:pt x="3043553" y="95438"/>
                  <a:pt x="3055911" y="104032"/>
                  <a:pt x="3065318" y="115321"/>
                </a:cubicBezTo>
                <a:cubicBezTo>
                  <a:pt x="3073313" y="124915"/>
                  <a:pt x="3078755" y="136394"/>
                  <a:pt x="3086100" y="146494"/>
                </a:cubicBezTo>
                <a:cubicBezTo>
                  <a:pt x="3106472" y="174506"/>
                  <a:pt x="3127328" y="202167"/>
                  <a:pt x="3148446" y="229621"/>
                </a:cubicBezTo>
                <a:cubicBezTo>
                  <a:pt x="3161968" y="247200"/>
                  <a:pt x="3171556" y="269274"/>
                  <a:pt x="3190009" y="281576"/>
                </a:cubicBezTo>
                <a:cubicBezTo>
                  <a:pt x="3200400" y="288503"/>
                  <a:pt x="3212351" y="293527"/>
                  <a:pt x="3221182" y="302358"/>
                </a:cubicBezTo>
                <a:cubicBezTo>
                  <a:pt x="3233428" y="314604"/>
                  <a:pt x="3240109" y="331675"/>
                  <a:pt x="3252355" y="343921"/>
                </a:cubicBezTo>
                <a:cubicBezTo>
                  <a:pt x="3261185" y="352751"/>
                  <a:pt x="3273933" y="356708"/>
                  <a:pt x="3283527" y="364703"/>
                </a:cubicBezTo>
                <a:cubicBezTo>
                  <a:pt x="3294816" y="374111"/>
                  <a:pt x="3303100" y="386854"/>
                  <a:pt x="3314700" y="395876"/>
                </a:cubicBezTo>
                <a:cubicBezTo>
                  <a:pt x="3334416" y="411210"/>
                  <a:pt x="3356264" y="423585"/>
                  <a:pt x="3377046" y="437440"/>
                </a:cubicBezTo>
                <a:lnTo>
                  <a:pt x="3408218" y="458221"/>
                </a:lnTo>
                <a:cubicBezTo>
                  <a:pt x="3418609" y="465148"/>
                  <a:pt x="3427543" y="475054"/>
                  <a:pt x="3439391" y="479003"/>
                </a:cubicBezTo>
                <a:lnTo>
                  <a:pt x="3470564" y="489394"/>
                </a:lnTo>
                <a:cubicBezTo>
                  <a:pt x="3520847" y="486748"/>
                  <a:pt x="3656756" y="487007"/>
                  <a:pt x="3730336" y="468612"/>
                </a:cubicBezTo>
                <a:cubicBezTo>
                  <a:pt x="3871759" y="433256"/>
                  <a:pt x="3736129" y="466038"/>
                  <a:pt x="3823855" y="427049"/>
                </a:cubicBezTo>
                <a:cubicBezTo>
                  <a:pt x="3843873" y="418152"/>
                  <a:pt x="3866607" y="416064"/>
                  <a:pt x="3886200" y="406267"/>
                </a:cubicBezTo>
                <a:cubicBezTo>
                  <a:pt x="4026688" y="336023"/>
                  <a:pt x="3965324" y="353034"/>
                  <a:pt x="4062846" y="333530"/>
                </a:cubicBezTo>
                <a:cubicBezTo>
                  <a:pt x="4241899" y="221622"/>
                  <a:pt x="4063118" y="324319"/>
                  <a:pt x="4208318" y="260794"/>
                </a:cubicBezTo>
                <a:cubicBezTo>
                  <a:pt x="4243796" y="245273"/>
                  <a:pt x="4276272" y="223222"/>
                  <a:pt x="4312227" y="208840"/>
                </a:cubicBezTo>
                <a:cubicBezTo>
                  <a:pt x="4346863" y="194985"/>
                  <a:pt x="4379945" y="176324"/>
                  <a:pt x="4416136" y="167276"/>
                </a:cubicBezTo>
                <a:cubicBezTo>
                  <a:pt x="4429991" y="163812"/>
                  <a:pt x="4444152" y="161401"/>
                  <a:pt x="4457700" y="156885"/>
                </a:cubicBezTo>
                <a:cubicBezTo>
                  <a:pt x="4475395" y="150987"/>
                  <a:pt x="4492610" y="143679"/>
                  <a:pt x="4509655" y="136103"/>
                </a:cubicBezTo>
                <a:cubicBezTo>
                  <a:pt x="4523810" y="129812"/>
                  <a:pt x="4536382" y="119772"/>
                  <a:pt x="4551218" y="115321"/>
                </a:cubicBezTo>
                <a:cubicBezTo>
                  <a:pt x="4571398" y="109267"/>
                  <a:pt x="4592782" y="108394"/>
                  <a:pt x="4613564" y="104930"/>
                </a:cubicBezTo>
                <a:cubicBezTo>
                  <a:pt x="4707294" y="58066"/>
                  <a:pt x="4591014" y="112448"/>
                  <a:pt x="4738255" y="63367"/>
                </a:cubicBezTo>
                <a:cubicBezTo>
                  <a:pt x="4759037" y="56440"/>
                  <a:pt x="4779348" y="47898"/>
                  <a:pt x="4800600" y="42585"/>
                </a:cubicBezTo>
                <a:lnTo>
                  <a:pt x="4883727" y="21803"/>
                </a:lnTo>
                <a:cubicBezTo>
                  <a:pt x="4908406" y="5350"/>
                  <a:pt x="4916741" y="-12054"/>
                  <a:pt x="4946073" y="11412"/>
                </a:cubicBezTo>
                <a:cubicBezTo>
                  <a:pt x="4959399" y="22073"/>
                  <a:pt x="4981175" y="72843"/>
                  <a:pt x="4987636" y="84149"/>
                </a:cubicBezTo>
                <a:cubicBezTo>
                  <a:pt x="4993832" y="94992"/>
                  <a:pt x="5002222" y="104478"/>
                  <a:pt x="5008418" y="115321"/>
                </a:cubicBezTo>
                <a:cubicBezTo>
                  <a:pt x="5016103" y="128770"/>
                  <a:pt x="5020990" y="143750"/>
                  <a:pt x="5029200" y="156885"/>
                </a:cubicBezTo>
                <a:cubicBezTo>
                  <a:pt x="5038379" y="171571"/>
                  <a:pt x="5050307" y="184357"/>
                  <a:pt x="5060373" y="198449"/>
                </a:cubicBezTo>
                <a:cubicBezTo>
                  <a:pt x="5067632" y="208611"/>
                  <a:pt x="5073896" y="219459"/>
                  <a:pt x="5081155" y="229621"/>
                </a:cubicBezTo>
                <a:cubicBezTo>
                  <a:pt x="5091221" y="243713"/>
                  <a:pt x="5102261" y="257093"/>
                  <a:pt x="5112327" y="271185"/>
                </a:cubicBezTo>
                <a:cubicBezTo>
                  <a:pt x="5119586" y="281347"/>
                  <a:pt x="5124708" y="293117"/>
                  <a:pt x="5133109" y="302358"/>
                </a:cubicBezTo>
                <a:cubicBezTo>
                  <a:pt x="5261985" y="444122"/>
                  <a:pt x="5170080" y="341471"/>
                  <a:pt x="5257800" y="416658"/>
                </a:cubicBezTo>
                <a:cubicBezTo>
                  <a:pt x="5268957" y="426221"/>
                  <a:pt x="5277374" y="438808"/>
                  <a:pt x="5288973" y="447830"/>
                </a:cubicBezTo>
                <a:cubicBezTo>
                  <a:pt x="5308688" y="463164"/>
                  <a:pt x="5330536" y="475539"/>
                  <a:pt x="5351318" y="489394"/>
                </a:cubicBezTo>
                <a:lnTo>
                  <a:pt x="5382491" y="510176"/>
                </a:lnTo>
                <a:cubicBezTo>
                  <a:pt x="5403273" y="506712"/>
                  <a:pt x="5424235" y="504199"/>
                  <a:pt x="5444836" y="499785"/>
                </a:cubicBezTo>
                <a:cubicBezTo>
                  <a:pt x="5517905" y="484127"/>
                  <a:pt x="5524881" y="480030"/>
                  <a:pt x="5590309" y="458221"/>
                </a:cubicBezTo>
                <a:cubicBezTo>
                  <a:pt x="5600700" y="454757"/>
                  <a:pt x="5612090" y="453465"/>
                  <a:pt x="5621482" y="447830"/>
                </a:cubicBezTo>
                <a:cubicBezTo>
                  <a:pt x="5638800" y="437439"/>
                  <a:pt x="5655372" y="425690"/>
                  <a:pt x="5673436" y="416658"/>
                </a:cubicBezTo>
                <a:cubicBezTo>
                  <a:pt x="5683233" y="411760"/>
                  <a:pt x="5694638" y="410799"/>
                  <a:pt x="5704609" y="406267"/>
                </a:cubicBezTo>
                <a:cubicBezTo>
                  <a:pt x="5732812" y="393447"/>
                  <a:pt x="5758346" y="374500"/>
                  <a:pt x="5787736" y="364703"/>
                </a:cubicBezTo>
                <a:cubicBezTo>
                  <a:pt x="5798127" y="361239"/>
                  <a:pt x="5809334" y="359631"/>
                  <a:pt x="5818909" y="354312"/>
                </a:cubicBezTo>
                <a:cubicBezTo>
                  <a:pt x="5840743" y="342182"/>
                  <a:pt x="5858915" y="323919"/>
                  <a:pt x="5881255" y="312749"/>
                </a:cubicBezTo>
                <a:cubicBezTo>
                  <a:pt x="5902037" y="302358"/>
                  <a:pt x="5922448" y="291191"/>
                  <a:pt x="5943600" y="281576"/>
                </a:cubicBezTo>
                <a:cubicBezTo>
                  <a:pt x="5960581" y="273858"/>
                  <a:pt x="5979180" y="269726"/>
                  <a:pt x="5995555" y="260794"/>
                </a:cubicBezTo>
                <a:cubicBezTo>
                  <a:pt x="6085854" y="211539"/>
                  <a:pt x="6026216" y="229840"/>
                  <a:pt x="6099464" y="198449"/>
                </a:cubicBezTo>
                <a:cubicBezTo>
                  <a:pt x="6109531" y="194135"/>
                  <a:pt x="6120569" y="192373"/>
                  <a:pt x="6130636" y="188058"/>
                </a:cubicBezTo>
                <a:cubicBezTo>
                  <a:pt x="6144874" y="181956"/>
                  <a:pt x="6157962" y="173378"/>
                  <a:pt x="6172200" y="167276"/>
                </a:cubicBezTo>
                <a:cubicBezTo>
                  <a:pt x="6182267" y="162961"/>
                  <a:pt x="6193576" y="161783"/>
                  <a:pt x="6203373" y="156885"/>
                </a:cubicBezTo>
                <a:cubicBezTo>
                  <a:pt x="6214543" y="151300"/>
                  <a:pt x="6223134" y="141175"/>
                  <a:pt x="6234546" y="136103"/>
                </a:cubicBezTo>
                <a:cubicBezTo>
                  <a:pt x="6254564" y="127206"/>
                  <a:pt x="6278664" y="127472"/>
                  <a:pt x="6296891" y="115321"/>
                </a:cubicBezTo>
                <a:cubicBezTo>
                  <a:pt x="6307282" y="108394"/>
                  <a:pt x="6316652" y="99612"/>
                  <a:pt x="6328064" y="94540"/>
                </a:cubicBezTo>
                <a:cubicBezTo>
                  <a:pt x="6348082" y="85643"/>
                  <a:pt x="6372182" y="85909"/>
                  <a:pt x="6390409" y="73758"/>
                </a:cubicBezTo>
                <a:lnTo>
                  <a:pt x="6452755" y="32194"/>
                </a:lnTo>
                <a:cubicBezTo>
                  <a:pt x="6466609" y="49512"/>
                  <a:pt x="6481600" y="65980"/>
                  <a:pt x="6494318" y="84149"/>
                </a:cubicBezTo>
                <a:cubicBezTo>
                  <a:pt x="6505900" y="100694"/>
                  <a:pt x="6512702" y="120472"/>
                  <a:pt x="6525491" y="136103"/>
                </a:cubicBezTo>
                <a:cubicBezTo>
                  <a:pt x="6544102" y="158850"/>
                  <a:pt x="6568175" y="176604"/>
                  <a:pt x="6587836" y="198449"/>
                </a:cubicBezTo>
                <a:cubicBezTo>
                  <a:pt x="6599421" y="211321"/>
                  <a:pt x="6607424" y="227140"/>
                  <a:pt x="6619009" y="240012"/>
                </a:cubicBezTo>
                <a:cubicBezTo>
                  <a:pt x="6638670" y="261857"/>
                  <a:pt x="6660573" y="281576"/>
                  <a:pt x="6681355" y="302358"/>
                </a:cubicBezTo>
                <a:cubicBezTo>
                  <a:pt x="6691746" y="312749"/>
                  <a:pt x="6701052" y="324350"/>
                  <a:pt x="6712527" y="333530"/>
                </a:cubicBezTo>
                <a:cubicBezTo>
                  <a:pt x="6747163" y="361239"/>
                  <a:pt x="6779529" y="392054"/>
                  <a:pt x="6816436" y="416658"/>
                </a:cubicBezTo>
                <a:cubicBezTo>
                  <a:pt x="6826827" y="423585"/>
                  <a:pt x="6838015" y="429445"/>
                  <a:pt x="6847609" y="437440"/>
                </a:cubicBezTo>
                <a:cubicBezTo>
                  <a:pt x="6901697" y="482512"/>
                  <a:pt x="6854316" y="461574"/>
                  <a:pt x="6930736" y="499785"/>
                </a:cubicBezTo>
                <a:cubicBezTo>
                  <a:pt x="6940533" y="504683"/>
                  <a:pt x="6952112" y="505278"/>
                  <a:pt x="6961909" y="510176"/>
                </a:cubicBezTo>
                <a:cubicBezTo>
                  <a:pt x="6973079" y="515761"/>
                  <a:pt x="6981912" y="525373"/>
                  <a:pt x="6993082" y="530958"/>
                </a:cubicBezTo>
                <a:cubicBezTo>
                  <a:pt x="7002879" y="535856"/>
                  <a:pt x="7014458" y="536451"/>
                  <a:pt x="7024255" y="541349"/>
                </a:cubicBezTo>
                <a:cubicBezTo>
                  <a:pt x="7123055" y="590748"/>
                  <a:pt x="6956922" y="529295"/>
                  <a:pt x="7117773" y="582912"/>
                </a:cubicBezTo>
                <a:cubicBezTo>
                  <a:pt x="7128164" y="586376"/>
                  <a:pt x="7138078" y="591944"/>
                  <a:pt x="7148946" y="593303"/>
                </a:cubicBezTo>
                <a:cubicBezTo>
                  <a:pt x="7369878" y="620920"/>
                  <a:pt x="7053840" y="582753"/>
                  <a:pt x="7367155" y="614085"/>
                </a:cubicBezTo>
                <a:cubicBezTo>
                  <a:pt x="7391525" y="616522"/>
                  <a:pt x="7415472" y="622598"/>
                  <a:pt x="7439891" y="624476"/>
                </a:cubicBezTo>
                <a:cubicBezTo>
                  <a:pt x="7527132" y="631187"/>
                  <a:pt x="7815481" y="642291"/>
                  <a:pt x="7886700" y="645258"/>
                </a:cubicBezTo>
                <a:cubicBezTo>
                  <a:pt x="7952509" y="641794"/>
                  <a:pt x="8034873" y="591085"/>
                  <a:pt x="8084127" y="634867"/>
                </a:cubicBezTo>
                <a:cubicBezTo>
                  <a:pt x="8128212" y="674053"/>
                  <a:pt x="8079076" y="752771"/>
                  <a:pt x="8073736" y="811512"/>
                </a:cubicBezTo>
                <a:cubicBezTo>
                  <a:pt x="8072137" y="829101"/>
                  <a:pt x="8066249" y="846046"/>
                  <a:pt x="8063346" y="863467"/>
                </a:cubicBezTo>
                <a:cubicBezTo>
                  <a:pt x="8059320" y="887625"/>
                  <a:pt x="8057758" y="912187"/>
                  <a:pt x="8052955" y="936203"/>
                </a:cubicBezTo>
                <a:cubicBezTo>
                  <a:pt x="8050807" y="946943"/>
                  <a:pt x="8045027" y="956703"/>
                  <a:pt x="8042564" y="967376"/>
                </a:cubicBezTo>
                <a:cubicBezTo>
                  <a:pt x="8034621" y="1001794"/>
                  <a:pt x="8030349" y="1037017"/>
                  <a:pt x="8021782" y="1071285"/>
                </a:cubicBezTo>
                <a:lnTo>
                  <a:pt x="8011391" y="1112849"/>
                </a:lnTo>
                <a:cubicBezTo>
                  <a:pt x="7998191" y="1231644"/>
                  <a:pt x="7994797" y="1210795"/>
                  <a:pt x="8011391" y="1351840"/>
                </a:cubicBezTo>
                <a:cubicBezTo>
                  <a:pt x="8015409" y="1385992"/>
                  <a:pt x="8027476" y="1384009"/>
                  <a:pt x="8042564" y="1414185"/>
                </a:cubicBezTo>
                <a:cubicBezTo>
                  <a:pt x="8059466" y="1447988"/>
                  <a:pt x="8043959" y="1446753"/>
                  <a:pt x="8073736" y="1476530"/>
                </a:cubicBezTo>
                <a:cubicBezTo>
                  <a:pt x="8082567" y="1485361"/>
                  <a:pt x="8094518" y="1490385"/>
                  <a:pt x="8104909" y="1497312"/>
                </a:cubicBezTo>
                <a:cubicBezTo>
                  <a:pt x="8141025" y="1569544"/>
                  <a:pt x="8114738" y="1527923"/>
                  <a:pt x="8198427" y="1611612"/>
                </a:cubicBezTo>
                <a:lnTo>
                  <a:pt x="8291946" y="1705130"/>
                </a:lnTo>
                <a:cubicBezTo>
                  <a:pt x="8305801" y="1718985"/>
                  <a:pt x="8317206" y="1735826"/>
                  <a:pt x="8333509" y="1746694"/>
                </a:cubicBezTo>
                <a:cubicBezTo>
                  <a:pt x="8410907" y="1798292"/>
                  <a:pt x="8315846" y="1731975"/>
                  <a:pt x="8395855" y="1798649"/>
                </a:cubicBezTo>
                <a:cubicBezTo>
                  <a:pt x="8405449" y="1806644"/>
                  <a:pt x="8417693" y="1811133"/>
                  <a:pt x="8427027" y="1819430"/>
                </a:cubicBezTo>
                <a:cubicBezTo>
                  <a:pt x="8485262" y="1871195"/>
                  <a:pt x="8478569" y="1865570"/>
                  <a:pt x="8510155" y="1912949"/>
                </a:cubicBezTo>
                <a:cubicBezTo>
                  <a:pt x="8456911" y="2019434"/>
                  <a:pt x="8536980" y="1870253"/>
                  <a:pt x="8427027" y="2016858"/>
                </a:cubicBezTo>
                <a:cubicBezTo>
                  <a:pt x="8398367" y="2055072"/>
                  <a:pt x="8391958" y="2067699"/>
                  <a:pt x="8354291" y="2099985"/>
                </a:cubicBezTo>
                <a:cubicBezTo>
                  <a:pt x="8344809" y="2108112"/>
                  <a:pt x="8333509" y="2113840"/>
                  <a:pt x="8323118" y="2120767"/>
                </a:cubicBezTo>
                <a:cubicBezTo>
                  <a:pt x="8312727" y="2134621"/>
                  <a:pt x="8303531" y="2149458"/>
                  <a:pt x="8291946" y="2162330"/>
                </a:cubicBezTo>
                <a:cubicBezTo>
                  <a:pt x="8272285" y="2184176"/>
                  <a:pt x="8245903" y="2200222"/>
                  <a:pt x="8229600" y="2224676"/>
                </a:cubicBezTo>
                <a:cubicBezTo>
                  <a:pt x="8162034" y="2326025"/>
                  <a:pt x="8267866" y="2168526"/>
                  <a:pt x="8177646" y="2297412"/>
                </a:cubicBezTo>
                <a:cubicBezTo>
                  <a:pt x="8163323" y="2317874"/>
                  <a:pt x="8149937" y="2338976"/>
                  <a:pt x="8136082" y="2359758"/>
                </a:cubicBezTo>
                <a:cubicBezTo>
                  <a:pt x="8129155" y="2370149"/>
                  <a:pt x="8124130" y="2382100"/>
                  <a:pt x="8115300" y="2390930"/>
                </a:cubicBezTo>
                <a:lnTo>
                  <a:pt x="8084127" y="2422103"/>
                </a:lnTo>
                <a:cubicBezTo>
                  <a:pt x="8105361" y="2485805"/>
                  <a:pt x="8086772" y="2445529"/>
                  <a:pt x="8167255" y="2526012"/>
                </a:cubicBezTo>
                <a:cubicBezTo>
                  <a:pt x="8177646" y="2536403"/>
                  <a:pt x="8186671" y="2548368"/>
                  <a:pt x="8198427" y="2557185"/>
                </a:cubicBezTo>
                <a:cubicBezTo>
                  <a:pt x="8216268" y="2570566"/>
                  <a:pt x="8249893" y="2596985"/>
                  <a:pt x="8271164" y="2609140"/>
                </a:cubicBezTo>
                <a:cubicBezTo>
                  <a:pt x="8284613" y="2616825"/>
                  <a:pt x="8298873" y="2622994"/>
                  <a:pt x="8312727" y="2629921"/>
                </a:cubicBezTo>
                <a:cubicBezTo>
                  <a:pt x="8323118" y="2640312"/>
                  <a:pt x="8332611" y="2651686"/>
                  <a:pt x="8343900" y="2661094"/>
                </a:cubicBezTo>
                <a:cubicBezTo>
                  <a:pt x="8353494" y="2669089"/>
                  <a:pt x="8366242" y="2673045"/>
                  <a:pt x="8375073" y="2681876"/>
                </a:cubicBezTo>
                <a:cubicBezTo>
                  <a:pt x="8444344" y="2751147"/>
                  <a:pt x="8343903" y="2678415"/>
                  <a:pt x="8427027" y="2733830"/>
                </a:cubicBezTo>
                <a:cubicBezTo>
                  <a:pt x="8423563" y="2744221"/>
                  <a:pt x="8425189" y="2758161"/>
                  <a:pt x="8416636" y="2765003"/>
                </a:cubicBezTo>
                <a:cubicBezTo>
                  <a:pt x="8405485" y="2773924"/>
                  <a:pt x="8389210" y="2773374"/>
                  <a:pt x="8375073" y="2775394"/>
                </a:cubicBezTo>
                <a:cubicBezTo>
                  <a:pt x="8340614" y="2780317"/>
                  <a:pt x="8305800" y="2782321"/>
                  <a:pt x="8271164" y="2785785"/>
                </a:cubicBezTo>
                <a:cubicBezTo>
                  <a:pt x="8257309" y="2789249"/>
                  <a:pt x="8243604" y="2793375"/>
                  <a:pt x="8229600" y="2796176"/>
                </a:cubicBezTo>
                <a:cubicBezTo>
                  <a:pt x="8208941" y="2800308"/>
                  <a:pt x="8187694" y="2801457"/>
                  <a:pt x="8167255" y="2806567"/>
                </a:cubicBezTo>
                <a:cubicBezTo>
                  <a:pt x="8167251" y="2806568"/>
                  <a:pt x="8089325" y="2832544"/>
                  <a:pt x="8073736" y="2837740"/>
                </a:cubicBezTo>
                <a:cubicBezTo>
                  <a:pt x="8063345" y="2841203"/>
                  <a:pt x="8053304" y="2845982"/>
                  <a:pt x="8042564" y="2848130"/>
                </a:cubicBezTo>
                <a:lnTo>
                  <a:pt x="7990609" y="2858521"/>
                </a:lnTo>
                <a:cubicBezTo>
                  <a:pt x="7973291" y="2865448"/>
                  <a:pt x="7956119" y="2872754"/>
                  <a:pt x="7938655" y="2879303"/>
                </a:cubicBezTo>
                <a:cubicBezTo>
                  <a:pt x="7928399" y="2883149"/>
                  <a:pt x="7917279" y="2884796"/>
                  <a:pt x="7907482" y="2889694"/>
                </a:cubicBezTo>
                <a:cubicBezTo>
                  <a:pt x="7826909" y="2929981"/>
                  <a:pt x="7923490" y="2894749"/>
                  <a:pt x="7845136" y="2920867"/>
                </a:cubicBezTo>
                <a:cubicBezTo>
                  <a:pt x="7773677" y="2968506"/>
                  <a:pt x="7806486" y="2954532"/>
                  <a:pt x="7751618" y="2972821"/>
                </a:cubicBezTo>
                <a:cubicBezTo>
                  <a:pt x="7766670" y="3228701"/>
                  <a:pt x="7752329" y="3068328"/>
                  <a:pt x="7772400" y="3222203"/>
                </a:cubicBezTo>
                <a:cubicBezTo>
                  <a:pt x="7779624" y="3277583"/>
                  <a:pt x="7779636" y="3334276"/>
                  <a:pt x="7793182" y="3388458"/>
                </a:cubicBezTo>
                <a:lnTo>
                  <a:pt x="7813964" y="3471585"/>
                </a:lnTo>
                <a:cubicBezTo>
                  <a:pt x="7817428" y="3485440"/>
                  <a:pt x="7819839" y="3499601"/>
                  <a:pt x="7824355" y="3513149"/>
                </a:cubicBezTo>
                <a:cubicBezTo>
                  <a:pt x="7827819" y="3523540"/>
                  <a:pt x="7831864" y="3533754"/>
                  <a:pt x="7834746" y="3544321"/>
                </a:cubicBezTo>
                <a:cubicBezTo>
                  <a:pt x="7842261" y="3571877"/>
                  <a:pt x="7846495" y="3600353"/>
                  <a:pt x="7855527" y="3627449"/>
                </a:cubicBezTo>
                <a:cubicBezTo>
                  <a:pt x="7858991" y="3637840"/>
                  <a:pt x="7863036" y="3648054"/>
                  <a:pt x="7865918" y="3658621"/>
                </a:cubicBezTo>
                <a:cubicBezTo>
                  <a:pt x="7873433" y="3686177"/>
                  <a:pt x="7877668" y="3714653"/>
                  <a:pt x="7886700" y="3741749"/>
                </a:cubicBezTo>
                <a:cubicBezTo>
                  <a:pt x="7911998" y="3817642"/>
                  <a:pt x="7902169" y="3782842"/>
                  <a:pt x="7917873" y="3845658"/>
                </a:cubicBezTo>
                <a:cubicBezTo>
                  <a:pt x="7907482" y="3849122"/>
                  <a:pt x="7897653" y="3856049"/>
                  <a:pt x="7886700" y="3856049"/>
                </a:cubicBezTo>
                <a:cubicBezTo>
                  <a:pt x="7872419" y="3856049"/>
                  <a:pt x="7858684" y="3850174"/>
                  <a:pt x="7845136" y="3845658"/>
                </a:cubicBezTo>
                <a:cubicBezTo>
                  <a:pt x="7817061" y="3836300"/>
                  <a:pt x="7789486" y="3825476"/>
                  <a:pt x="7762009" y="3814485"/>
                </a:cubicBezTo>
                <a:cubicBezTo>
                  <a:pt x="7720202" y="3797762"/>
                  <a:pt x="7678121" y="3781571"/>
                  <a:pt x="7637318" y="3762530"/>
                </a:cubicBezTo>
                <a:cubicBezTo>
                  <a:pt x="7626002" y="3757249"/>
                  <a:pt x="7617462" y="3747030"/>
                  <a:pt x="7606146" y="3741749"/>
                </a:cubicBezTo>
                <a:cubicBezTo>
                  <a:pt x="7430539" y="3659799"/>
                  <a:pt x="7526493" y="3712519"/>
                  <a:pt x="7325591" y="3648230"/>
                </a:cubicBezTo>
                <a:cubicBezTo>
                  <a:pt x="7290061" y="3636861"/>
                  <a:pt x="7257255" y="3617900"/>
                  <a:pt x="7221682" y="3606667"/>
                </a:cubicBezTo>
                <a:cubicBezTo>
                  <a:pt x="7145265" y="3582536"/>
                  <a:pt x="7094736" y="3582846"/>
                  <a:pt x="7013864" y="3575494"/>
                </a:cubicBezTo>
                <a:cubicBezTo>
                  <a:pt x="6986155" y="3578958"/>
                  <a:pt x="6938867" y="3559170"/>
                  <a:pt x="6930736" y="3585885"/>
                </a:cubicBezTo>
                <a:cubicBezTo>
                  <a:pt x="6908526" y="3658859"/>
                  <a:pt x="6936216" y="3738365"/>
                  <a:pt x="6941127" y="3814485"/>
                </a:cubicBezTo>
                <a:cubicBezTo>
                  <a:pt x="6943146" y="3845784"/>
                  <a:pt x="6948235" y="3876811"/>
                  <a:pt x="6951518" y="3908003"/>
                </a:cubicBezTo>
                <a:cubicBezTo>
                  <a:pt x="6955162" y="3942621"/>
                  <a:pt x="6958445" y="3977276"/>
                  <a:pt x="6961909" y="4011912"/>
                </a:cubicBezTo>
                <a:cubicBezTo>
                  <a:pt x="6958445" y="4119285"/>
                  <a:pt x="6972586" y="4228688"/>
                  <a:pt x="6951518" y="4334030"/>
                </a:cubicBezTo>
                <a:cubicBezTo>
                  <a:pt x="6948054" y="4351348"/>
                  <a:pt x="6916196" y="4329580"/>
                  <a:pt x="6899564" y="4323640"/>
                </a:cubicBezTo>
                <a:cubicBezTo>
                  <a:pt x="6867438" y="4312167"/>
                  <a:pt x="6837885" y="4294322"/>
                  <a:pt x="6806046" y="4282076"/>
                </a:cubicBezTo>
                <a:cubicBezTo>
                  <a:pt x="6792717" y="4276949"/>
                  <a:pt x="6777854" y="4276699"/>
                  <a:pt x="6764482" y="4271685"/>
                </a:cubicBezTo>
                <a:cubicBezTo>
                  <a:pt x="6722322" y="4255875"/>
                  <a:pt x="6680938" y="4238017"/>
                  <a:pt x="6639791" y="4219730"/>
                </a:cubicBezTo>
                <a:cubicBezTo>
                  <a:pt x="6618559" y="4210294"/>
                  <a:pt x="6599083" y="4197025"/>
                  <a:pt x="6577446" y="4188558"/>
                </a:cubicBezTo>
                <a:cubicBezTo>
                  <a:pt x="6519297" y="4165804"/>
                  <a:pt x="6460184" y="4145512"/>
                  <a:pt x="6400800" y="4126212"/>
                </a:cubicBezTo>
                <a:cubicBezTo>
                  <a:pt x="6321606" y="4100474"/>
                  <a:pt x="6239124" y="4084403"/>
                  <a:pt x="6161809" y="4053476"/>
                </a:cubicBezTo>
                <a:cubicBezTo>
                  <a:pt x="6100389" y="4028907"/>
                  <a:pt x="6090479" y="4023764"/>
                  <a:pt x="6016336" y="4001521"/>
                </a:cubicBezTo>
                <a:cubicBezTo>
                  <a:pt x="5938257" y="3978097"/>
                  <a:pt x="5890476" y="3972574"/>
                  <a:pt x="5818909" y="3939176"/>
                </a:cubicBezTo>
                <a:cubicBezTo>
                  <a:pt x="5793604" y="3927367"/>
                  <a:pt x="5770688" y="3910984"/>
                  <a:pt x="5746173" y="3897612"/>
                </a:cubicBezTo>
                <a:cubicBezTo>
                  <a:pt x="5732574" y="3890195"/>
                  <a:pt x="5718464" y="3883757"/>
                  <a:pt x="5704609" y="3876830"/>
                </a:cubicBezTo>
                <a:cubicBezTo>
                  <a:pt x="5690755" y="3880294"/>
                  <a:pt x="5674928" y="3879299"/>
                  <a:pt x="5663046" y="3887221"/>
                </a:cubicBezTo>
                <a:cubicBezTo>
                  <a:pt x="5652655" y="3894148"/>
                  <a:pt x="5649931" y="3908536"/>
                  <a:pt x="5642264" y="3918394"/>
                </a:cubicBezTo>
                <a:cubicBezTo>
                  <a:pt x="5625656" y="3939748"/>
                  <a:pt x="5608589" y="3960798"/>
                  <a:pt x="5590309" y="3980740"/>
                </a:cubicBezTo>
                <a:cubicBezTo>
                  <a:pt x="5552408" y="4022086"/>
                  <a:pt x="5493804" y="4079063"/>
                  <a:pt x="5444836" y="4105430"/>
                </a:cubicBezTo>
                <a:cubicBezTo>
                  <a:pt x="5280037" y="4194168"/>
                  <a:pt x="5300307" y="4167383"/>
                  <a:pt x="5174673" y="4219730"/>
                </a:cubicBezTo>
                <a:cubicBezTo>
                  <a:pt x="5118836" y="4242995"/>
                  <a:pt x="5058749" y="4258913"/>
                  <a:pt x="5008418" y="4292467"/>
                </a:cubicBezTo>
                <a:cubicBezTo>
                  <a:pt x="4987636" y="4306321"/>
                  <a:pt x="4968751" y="4323564"/>
                  <a:pt x="4946073" y="4334030"/>
                </a:cubicBezTo>
                <a:cubicBezTo>
                  <a:pt x="4931476" y="4340767"/>
                  <a:pt x="4857095" y="4358872"/>
                  <a:pt x="4831773" y="4365203"/>
                </a:cubicBezTo>
                <a:cubicBezTo>
                  <a:pt x="4760314" y="4412842"/>
                  <a:pt x="4793122" y="4398868"/>
                  <a:pt x="4738255" y="4417158"/>
                </a:cubicBezTo>
                <a:cubicBezTo>
                  <a:pt x="4667078" y="4488334"/>
                  <a:pt x="4700363" y="4463200"/>
                  <a:pt x="4644736" y="4500285"/>
                </a:cubicBezTo>
                <a:cubicBezTo>
                  <a:pt x="4501890" y="4214590"/>
                  <a:pt x="4698160" y="4614385"/>
                  <a:pt x="4572000" y="4334030"/>
                </a:cubicBezTo>
                <a:cubicBezTo>
                  <a:pt x="4552931" y="4291654"/>
                  <a:pt x="4524350" y="4253425"/>
                  <a:pt x="4509655" y="4209340"/>
                </a:cubicBezTo>
                <a:cubicBezTo>
                  <a:pt x="4506191" y="4198949"/>
                  <a:pt x="4504162" y="4187964"/>
                  <a:pt x="4499264" y="4178167"/>
                </a:cubicBezTo>
                <a:cubicBezTo>
                  <a:pt x="4487588" y="4154814"/>
                  <a:pt x="4467007" y="4132235"/>
                  <a:pt x="4447309" y="4115821"/>
                </a:cubicBezTo>
                <a:cubicBezTo>
                  <a:pt x="4437715" y="4107826"/>
                  <a:pt x="4428602" y="4095788"/>
                  <a:pt x="4416136" y="4095040"/>
                </a:cubicBezTo>
                <a:cubicBezTo>
                  <a:pt x="4253601" y="4085288"/>
                  <a:pt x="4090555" y="4088113"/>
                  <a:pt x="3927764" y="4084649"/>
                </a:cubicBezTo>
                <a:lnTo>
                  <a:pt x="3522518" y="4095040"/>
                </a:lnTo>
                <a:cubicBezTo>
                  <a:pt x="3498050" y="4096104"/>
                  <a:pt x="3473542" y="4099490"/>
                  <a:pt x="3449782" y="4105430"/>
                </a:cubicBezTo>
                <a:cubicBezTo>
                  <a:pt x="3431686" y="4109954"/>
                  <a:pt x="3414872" y="4118636"/>
                  <a:pt x="3397827" y="4126212"/>
                </a:cubicBezTo>
                <a:cubicBezTo>
                  <a:pt x="3376050" y="4135891"/>
                  <a:pt x="3344194" y="4151857"/>
                  <a:pt x="3325091" y="4167776"/>
                </a:cubicBezTo>
                <a:cubicBezTo>
                  <a:pt x="3313802" y="4177184"/>
                  <a:pt x="3305207" y="4189541"/>
                  <a:pt x="3293918" y="4198949"/>
                </a:cubicBezTo>
                <a:cubicBezTo>
                  <a:pt x="3207118" y="4271282"/>
                  <a:pt x="3322647" y="4159829"/>
                  <a:pt x="3231573" y="4250903"/>
                </a:cubicBezTo>
                <a:cubicBezTo>
                  <a:pt x="3200732" y="4247048"/>
                  <a:pt x="3131676" y="4240469"/>
                  <a:pt x="3096491" y="4230121"/>
                </a:cubicBezTo>
                <a:cubicBezTo>
                  <a:pt x="3054459" y="4217759"/>
                  <a:pt x="3013364" y="4202412"/>
                  <a:pt x="2971800" y="4188558"/>
                </a:cubicBezTo>
                <a:cubicBezTo>
                  <a:pt x="2879862" y="4157912"/>
                  <a:pt x="2934371" y="4176646"/>
                  <a:pt x="2753591" y="4105430"/>
                </a:cubicBezTo>
                <a:cubicBezTo>
                  <a:pt x="2701528" y="4084920"/>
                  <a:pt x="2652013" y="4056657"/>
                  <a:pt x="2597727" y="4043085"/>
                </a:cubicBezTo>
                <a:cubicBezTo>
                  <a:pt x="2583873" y="4039621"/>
                  <a:pt x="2569895" y="4036617"/>
                  <a:pt x="2556164" y="4032694"/>
                </a:cubicBezTo>
                <a:cubicBezTo>
                  <a:pt x="2521394" y="4022760"/>
                  <a:pt x="2487226" y="4010724"/>
                  <a:pt x="2452255" y="4001521"/>
                </a:cubicBezTo>
                <a:cubicBezTo>
                  <a:pt x="2386581" y="3984239"/>
                  <a:pt x="2358295" y="3980666"/>
                  <a:pt x="2296391" y="3970349"/>
                </a:cubicBezTo>
                <a:cubicBezTo>
                  <a:pt x="2275609" y="3977276"/>
                  <a:pt x="2252125" y="3978760"/>
                  <a:pt x="2234046" y="3991130"/>
                </a:cubicBezTo>
                <a:cubicBezTo>
                  <a:pt x="2185366" y="4024437"/>
                  <a:pt x="2137805" y="4061040"/>
                  <a:pt x="2098964" y="4105430"/>
                </a:cubicBezTo>
                <a:cubicBezTo>
                  <a:pt x="2037248" y="4175962"/>
                  <a:pt x="2018670" y="4204616"/>
                  <a:pt x="1943100" y="4261294"/>
                </a:cubicBezTo>
                <a:cubicBezTo>
                  <a:pt x="1930708" y="4270588"/>
                  <a:pt x="1914819" y="4274106"/>
                  <a:pt x="1901536" y="4282076"/>
                </a:cubicBezTo>
                <a:cubicBezTo>
                  <a:pt x="1880119" y="4294926"/>
                  <a:pt x="1862886" y="4315742"/>
                  <a:pt x="1839191" y="4323640"/>
                </a:cubicBezTo>
                <a:cubicBezTo>
                  <a:pt x="1795053" y="4338351"/>
                  <a:pt x="1771357" y="4344616"/>
                  <a:pt x="1724891" y="4375594"/>
                </a:cubicBezTo>
                <a:cubicBezTo>
                  <a:pt x="1704109" y="4389449"/>
                  <a:pt x="1686241" y="4409260"/>
                  <a:pt x="1662546" y="4417158"/>
                </a:cubicBezTo>
                <a:cubicBezTo>
                  <a:pt x="1619526" y="4431498"/>
                  <a:pt x="1640487" y="4421474"/>
                  <a:pt x="1600200" y="4448330"/>
                </a:cubicBezTo>
                <a:cubicBezTo>
                  <a:pt x="1580775" y="4273509"/>
                  <a:pt x="1599187" y="4430341"/>
                  <a:pt x="1579418" y="4282076"/>
                </a:cubicBezTo>
                <a:cubicBezTo>
                  <a:pt x="1566363" y="4184164"/>
                  <a:pt x="1578370" y="4226977"/>
                  <a:pt x="1558636" y="4167776"/>
                </a:cubicBezTo>
                <a:cubicBezTo>
                  <a:pt x="1555173" y="4143531"/>
                  <a:pt x="1552627" y="4119136"/>
                  <a:pt x="1548246" y="4095040"/>
                </a:cubicBezTo>
                <a:cubicBezTo>
                  <a:pt x="1545691" y="4080989"/>
                  <a:pt x="1549280" y="4062045"/>
                  <a:pt x="1537855" y="4053476"/>
                </a:cubicBezTo>
                <a:cubicBezTo>
                  <a:pt x="1529093" y="4046904"/>
                  <a:pt x="1517214" y="4060858"/>
                  <a:pt x="1506682" y="4063867"/>
                </a:cubicBezTo>
                <a:cubicBezTo>
                  <a:pt x="1483994" y="4070349"/>
                  <a:pt x="1434590" y="4081588"/>
                  <a:pt x="1413164" y="4084649"/>
                </a:cubicBezTo>
                <a:cubicBezTo>
                  <a:pt x="1382115" y="4089085"/>
                  <a:pt x="1350819" y="4091576"/>
                  <a:pt x="1319646" y="4095040"/>
                </a:cubicBezTo>
                <a:cubicBezTo>
                  <a:pt x="1274619" y="4091576"/>
                  <a:pt x="1229403" y="4090030"/>
                  <a:pt x="1184564" y="4084649"/>
                </a:cubicBezTo>
                <a:cubicBezTo>
                  <a:pt x="1142727" y="4079629"/>
                  <a:pt x="1101752" y="4068520"/>
                  <a:pt x="1059873" y="4063867"/>
                </a:cubicBezTo>
                <a:cubicBezTo>
                  <a:pt x="1014851" y="4058864"/>
                  <a:pt x="950650" y="4053450"/>
                  <a:pt x="904009" y="4043085"/>
                </a:cubicBezTo>
                <a:cubicBezTo>
                  <a:pt x="893317" y="4040709"/>
                  <a:pt x="883509" y="4035157"/>
                  <a:pt x="872836" y="4032694"/>
                </a:cubicBezTo>
                <a:cubicBezTo>
                  <a:pt x="838418" y="4024751"/>
                  <a:pt x="802437" y="4023082"/>
                  <a:pt x="768927" y="4011912"/>
                </a:cubicBezTo>
                <a:cubicBezTo>
                  <a:pt x="713229" y="3993345"/>
                  <a:pt x="761026" y="4007846"/>
                  <a:pt x="685800" y="3991130"/>
                </a:cubicBezTo>
                <a:cubicBezTo>
                  <a:pt x="671859" y="3988032"/>
                  <a:pt x="657915" y="3984844"/>
                  <a:pt x="644236" y="3980740"/>
                </a:cubicBezTo>
                <a:cubicBezTo>
                  <a:pt x="623254" y="3974446"/>
                  <a:pt x="603774" y="3960953"/>
                  <a:pt x="581891" y="3959958"/>
                </a:cubicBezTo>
                <a:lnTo>
                  <a:pt x="353291" y="3949567"/>
                </a:lnTo>
                <a:cubicBezTo>
                  <a:pt x="175088" y="3924109"/>
                  <a:pt x="346108" y="3952966"/>
                  <a:pt x="249382" y="3928785"/>
                </a:cubicBezTo>
                <a:cubicBezTo>
                  <a:pt x="232248" y="3924502"/>
                  <a:pt x="214636" y="3922365"/>
                  <a:pt x="197427" y="3918394"/>
                </a:cubicBezTo>
                <a:cubicBezTo>
                  <a:pt x="169597" y="3911972"/>
                  <a:pt x="142009" y="3904539"/>
                  <a:pt x="114300" y="3897612"/>
                </a:cubicBezTo>
                <a:cubicBezTo>
                  <a:pt x="114297" y="3897611"/>
                  <a:pt x="31177" y="3876831"/>
                  <a:pt x="31173" y="3876830"/>
                </a:cubicBezTo>
                <a:lnTo>
                  <a:pt x="0" y="3866440"/>
                </a:lnTo>
                <a:cubicBezTo>
                  <a:pt x="23702" y="3795333"/>
                  <a:pt x="-7782" y="3867727"/>
                  <a:pt x="93518" y="3783312"/>
                </a:cubicBezTo>
                <a:cubicBezTo>
                  <a:pt x="114300" y="3765994"/>
                  <a:pt x="133934" y="3747197"/>
                  <a:pt x="155864" y="3731358"/>
                </a:cubicBezTo>
                <a:cubicBezTo>
                  <a:pt x="237444" y="3672440"/>
                  <a:pt x="268881" y="3663226"/>
                  <a:pt x="332509" y="3606667"/>
                </a:cubicBezTo>
                <a:cubicBezTo>
                  <a:pt x="364448" y="3578277"/>
                  <a:pt x="390478" y="3547741"/>
                  <a:pt x="415636" y="3513149"/>
                </a:cubicBezTo>
                <a:cubicBezTo>
                  <a:pt x="430327" y="3492949"/>
                  <a:pt x="457200" y="3450803"/>
                  <a:pt x="457200" y="3450803"/>
                </a:cubicBezTo>
                <a:cubicBezTo>
                  <a:pt x="453736" y="3436949"/>
                  <a:pt x="451325" y="3422788"/>
                  <a:pt x="446809" y="3409240"/>
                </a:cubicBezTo>
                <a:cubicBezTo>
                  <a:pt x="432243" y="3365542"/>
                  <a:pt x="391605" y="3282179"/>
                  <a:pt x="374073" y="3253376"/>
                </a:cubicBezTo>
                <a:cubicBezTo>
                  <a:pt x="345598" y="3206596"/>
                  <a:pt x="311581" y="3163423"/>
                  <a:pt x="280555" y="3118294"/>
                </a:cubicBezTo>
                <a:cubicBezTo>
                  <a:pt x="273480" y="3108003"/>
                  <a:pt x="267266" y="3097112"/>
                  <a:pt x="259773" y="3087121"/>
                </a:cubicBezTo>
                <a:cubicBezTo>
                  <a:pt x="238991" y="3059412"/>
                  <a:pt x="216640" y="3032813"/>
                  <a:pt x="197427" y="3003994"/>
                </a:cubicBezTo>
                <a:cubicBezTo>
                  <a:pt x="188835" y="2991106"/>
                  <a:pt x="185757" y="2974957"/>
                  <a:pt x="176646" y="2962430"/>
                </a:cubicBezTo>
                <a:cubicBezTo>
                  <a:pt x="157864" y="2936604"/>
                  <a:pt x="132332" y="2916049"/>
                  <a:pt x="114300" y="2889694"/>
                </a:cubicBezTo>
                <a:cubicBezTo>
                  <a:pt x="87128" y="2849982"/>
                  <a:pt x="65961" y="2806478"/>
                  <a:pt x="41564" y="2765003"/>
                </a:cubicBezTo>
                <a:cubicBezTo>
                  <a:pt x="3811" y="2700823"/>
                  <a:pt x="17290" y="2733746"/>
                  <a:pt x="0" y="2681876"/>
                </a:cubicBezTo>
                <a:cubicBezTo>
                  <a:pt x="3464" y="2664558"/>
                  <a:pt x="2493" y="2645718"/>
                  <a:pt x="10391" y="2629921"/>
                </a:cubicBezTo>
                <a:cubicBezTo>
                  <a:pt x="22833" y="2605038"/>
                  <a:pt x="74334" y="2578040"/>
                  <a:pt x="93518" y="2567576"/>
                </a:cubicBezTo>
                <a:cubicBezTo>
                  <a:pt x="214751" y="2501448"/>
                  <a:pt x="92819" y="2572225"/>
                  <a:pt x="238991" y="2505230"/>
                </a:cubicBezTo>
                <a:cubicBezTo>
                  <a:pt x="359770" y="2449873"/>
                  <a:pt x="383202" y="2434699"/>
                  <a:pt x="477982" y="2380540"/>
                </a:cubicBezTo>
                <a:cubicBezTo>
                  <a:pt x="482882" y="2365840"/>
                  <a:pt x="498764" y="2320851"/>
                  <a:pt x="498764" y="2307803"/>
                </a:cubicBezTo>
                <a:cubicBezTo>
                  <a:pt x="498764" y="2269239"/>
                  <a:pt x="494240" y="2221047"/>
                  <a:pt x="477982" y="2183112"/>
                </a:cubicBezTo>
                <a:cubicBezTo>
                  <a:pt x="471880" y="2168875"/>
                  <a:pt x="462639" y="2156052"/>
                  <a:pt x="457200" y="2141549"/>
                </a:cubicBezTo>
                <a:cubicBezTo>
                  <a:pt x="431430" y="2072829"/>
                  <a:pt x="402265" y="2004932"/>
                  <a:pt x="384464" y="1933730"/>
                </a:cubicBezTo>
                <a:cubicBezTo>
                  <a:pt x="366115" y="1860335"/>
                  <a:pt x="366832" y="1860055"/>
                  <a:pt x="332509" y="1757085"/>
                </a:cubicBezTo>
                <a:cubicBezTo>
                  <a:pt x="319689" y="1718625"/>
                  <a:pt x="304581" y="1680964"/>
                  <a:pt x="290946" y="1642785"/>
                </a:cubicBezTo>
                <a:cubicBezTo>
                  <a:pt x="287262" y="1632470"/>
                  <a:pt x="285004" y="1621621"/>
                  <a:pt x="280555" y="1611612"/>
                </a:cubicBezTo>
                <a:cubicBezTo>
                  <a:pt x="266700" y="1580439"/>
                  <a:pt x="252111" y="1549583"/>
                  <a:pt x="238991" y="1518094"/>
                </a:cubicBezTo>
                <a:cubicBezTo>
                  <a:pt x="234778" y="1507983"/>
                  <a:pt x="232343" y="1497215"/>
                  <a:pt x="228600" y="1486921"/>
                </a:cubicBezTo>
                <a:cubicBezTo>
                  <a:pt x="218487" y="1459109"/>
                  <a:pt x="208695" y="1431158"/>
                  <a:pt x="197427" y="1403794"/>
                </a:cubicBezTo>
                <a:cubicBezTo>
                  <a:pt x="174527" y="1348180"/>
                  <a:pt x="159231" y="1327254"/>
                  <a:pt x="145473" y="1279103"/>
                </a:cubicBezTo>
                <a:cubicBezTo>
                  <a:pt x="141550" y="1265372"/>
                  <a:pt x="139186" y="1251218"/>
                  <a:pt x="135082" y="1237540"/>
                </a:cubicBezTo>
                <a:cubicBezTo>
                  <a:pt x="128787" y="1216558"/>
                  <a:pt x="114300" y="1175194"/>
                  <a:pt x="114300" y="1175194"/>
                </a:cubicBezTo>
                <a:cubicBezTo>
                  <a:pt x="135082" y="1164803"/>
                  <a:pt x="154439" y="1150854"/>
                  <a:pt x="176646" y="1144021"/>
                </a:cubicBezTo>
                <a:cubicBezTo>
                  <a:pt x="200054" y="1136818"/>
                  <a:pt x="225366" y="1138433"/>
                  <a:pt x="249382" y="1133630"/>
                </a:cubicBezTo>
                <a:cubicBezTo>
                  <a:pt x="277389" y="1128029"/>
                  <a:pt x="304436" y="1118112"/>
                  <a:pt x="332509" y="1112849"/>
                </a:cubicBezTo>
                <a:cubicBezTo>
                  <a:pt x="359955" y="1107703"/>
                  <a:pt x="388036" y="1106704"/>
                  <a:pt x="415636" y="1102458"/>
                </a:cubicBezTo>
                <a:cubicBezTo>
                  <a:pt x="438848" y="1098887"/>
                  <a:pt x="485022" y="1088571"/>
                  <a:pt x="509155" y="1081676"/>
                </a:cubicBezTo>
                <a:cubicBezTo>
                  <a:pt x="613504" y="1051862"/>
                  <a:pt x="451953" y="1093379"/>
                  <a:pt x="581891" y="1060894"/>
                </a:cubicBezTo>
                <a:cubicBezTo>
                  <a:pt x="592282" y="1050503"/>
                  <a:pt x="605276" y="1042182"/>
                  <a:pt x="613064" y="1029721"/>
                </a:cubicBezTo>
                <a:cubicBezTo>
                  <a:pt x="632684" y="998330"/>
                  <a:pt x="647346" y="923767"/>
                  <a:pt x="654627" y="894640"/>
                </a:cubicBezTo>
                <a:cubicBezTo>
                  <a:pt x="661554" y="818440"/>
                  <a:pt x="678733" y="742482"/>
                  <a:pt x="675409" y="666040"/>
                </a:cubicBezTo>
                <a:cubicBezTo>
                  <a:pt x="671945" y="586376"/>
                  <a:pt x="669992" y="506633"/>
                  <a:pt x="665018" y="427049"/>
                </a:cubicBezTo>
                <a:cubicBezTo>
                  <a:pt x="663062" y="395745"/>
                  <a:pt x="658292" y="364680"/>
                  <a:pt x="654627" y="333530"/>
                </a:cubicBezTo>
                <a:cubicBezTo>
                  <a:pt x="651364" y="305797"/>
                  <a:pt x="648185" y="278047"/>
                  <a:pt x="644236" y="250403"/>
                </a:cubicBezTo>
                <a:cubicBezTo>
                  <a:pt x="637587" y="203858"/>
                  <a:pt x="632408" y="180868"/>
                  <a:pt x="623455" y="136103"/>
                </a:cubicBezTo>
                <a:cubicBezTo>
                  <a:pt x="626919" y="108394"/>
                  <a:pt x="606137" y="56440"/>
                  <a:pt x="633846" y="52976"/>
                </a:cubicBezTo>
                <a:cubicBezTo>
                  <a:pt x="667869" y="48723"/>
                  <a:pt x="681613" y="102212"/>
                  <a:pt x="706582" y="125712"/>
                </a:cubicBezTo>
                <a:cubicBezTo>
                  <a:pt x="740515" y="157649"/>
                  <a:pt x="773212" y="191271"/>
                  <a:pt x="810491" y="219230"/>
                </a:cubicBezTo>
                <a:cubicBezTo>
                  <a:pt x="871821" y="265228"/>
                  <a:pt x="859621" y="254448"/>
                  <a:pt x="935182" y="323140"/>
                </a:cubicBezTo>
                <a:cubicBezTo>
                  <a:pt x="993640" y="376283"/>
                  <a:pt x="944976" y="346071"/>
                  <a:pt x="1039091" y="416658"/>
                </a:cubicBezTo>
                <a:cubicBezTo>
                  <a:pt x="1110026" y="469860"/>
                  <a:pt x="1113765" y="469581"/>
                  <a:pt x="1174173" y="499785"/>
                </a:cubicBezTo>
                <a:cubicBezTo>
                  <a:pt x="1184564" y="496321"/>
                  <a:pt x="1197601" y="497139"/>
                  <a:pt x="1205346" y="489394"/>
                </a:cubicBezTo>
                <a:cubicBezTo>
                  <a:pt x="1265493" y="429247"/>
                  <a:pt x="1230441" y="429359"/>
                  <a:pt x="1278082" y="364703"/>
                </a:cubicBezTo>
                <a:cubicBezTo>
                  <a:pt x="1313071" y="317218"/>
                  <a:pt x="1354621" y="274933"/>
                  <a:pt x="1392382" y="229621"/>
                </a:cubicBezTo>
                <a:cubicBezTo>
                  <a:pt x="1431682" y="182461"/>
                  <a:pt x="1431077" y="175598"/>
                  <a:pt x="1475509" y="136103"/>
                </a:cubicBezTo>
                <a:cubicBezTo>
                  <a:pt x="1492085" y="121369"/>
                  <a:pt x="1510773" y="109144"/>
                  <a:pt x="1527464" y="94540"/>
                </a:cubicBezTo>
                <a:cubicBezTo>
                  <a:pt x="1538523" y="84863"/>
                  <a:pt x="1547347" y="72775"/>
                  <a:pt x="1558636" y="63367"/>
                </a:cubicBezTo>
                <a:cubicBezTo>
                  <a:pt x="1568230" y="55372"/>
                  <a:pt x="1580215" y="50580"/>
                  <a:pt x="1589809" y="42585"/>
                </a:cubicBezTo>
                <a:cubicBezTo>
                  <a:pt x="1641700" y="-657"/>
                  <a:pt x="1597372" y="19282"/>
                  <a:pt x="1652155" y="1021"/>
                </a:cubicBezTo>
                <a:cubicBezTo>
                  <a:pt x="1700305" y="73250"/>
                  <a:pt x="1642872" y="-17541"/>
                  <a:pt x="1693718" y="84149"/>
                </a:cubicBezTo>
                <a:cubicBezTo>
                  <a:pt x="1702750" y="102213"/>
                  <a:pt x="1715859" y="118039"/>
                  <a:pt x="1724891" y="136103"/>
                </a:cubicBezTo>
                <a:cubicBezTo>
                  <a:pt x="1729789" y="145900"/>
                  <a:pt x="1730384" y="157479"/>
                  <a:pt x="1735282" y="167276"/>
                </a:cubicBezTo>
                <a:cubicBezTo>
                  <a:pt x="1744314" y="185340"/>
                  <a:pt x="1757423" y="201166"/>
                  <a:pt x="1766455" y="219230"/>
                </a:cubicBezTo>
                <a:cubicBezTo>
                  <a:pt x="1774796" y="235913"/>
                  <a:pt x="1778895" y="254502"/>
                  <a:pt x="1787236" y="271185"/>
                </a:cubicBezTo>
                <a:cubicBezTo>
                  <a:pt x="1792821" y="282355"/>
                  <a:pt x="1802433" y="291188"/>
                  <a:pt x="1808018" y="302358"/>
                </a:cubicBezTo>
                <a:cubicBezTo>
                  <a:pt x="1812916" y="312154"/>
                  <a:pt x="1814094" y="323463"/>
                  <a:pt x="1818409" y="333530"/>
                </a:cubicBezTo>
                <a:cubicBezTo>
                  <a:pt x="1824511" y="347768"/>
                  <a:pt x="1833089" y="360856"/>
                  <a:pt x="1839191" y="375094"/>
                </a:cubicBezTo>
                <a:cubicBezTo>
                  <a:pt x="1843506" y="385161"/>
                  <a:pt x="1844684" y="396470"/>
                  <a:pt x="1849582" y="406267"/>
                </a:cubicBezTo>
                <a:cubicBezTo>
                  <a:pt x="1855167" y="417437"/>
                  <a:pt x="1864779" y="426270"/>
                  <a:pt x="1870364" y="437440"/>
                </a:cubicBezTo>
                <a:cubicBezTo>
                  <a:pt x="1893795" y="484301"/>
                  <a:pt x="1864315" y="455119"/>
                  <a:pt x="1901536" y="499785"/>
                </a:cubicBezTo>
                <a:cubicBezTo>
                  <a:pt x="1910943" y="511074"/>
                  <a:pt x="1923301" y="519669"/>
                  <a:pt x="1932709" y="530958"/>
                </a:cubicBezTo>
                <a:cubicBezTo>
                  <a:pt x="1940704" y="540552"/>
                  <a:pt x="1950028" y="536153"/>
                  <a:pt x="1963882" y="530958"/>
                </a:cubicBezTo>
                <a:close/>
              </a:path>
            </a:pathLst>
          </a:cu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4FE290-96B3-9A4C-8FA7-40CA2D97C48A}"/>
              </a:ext>
            </a:extLst>
          </p:cNvPr>
          <p:cNvSpPr/>
          <p:nvPr/>
        </p:nvSpPr>
        <p:spPr>
          <a:xfrm>
            <a:off x="2526453" y="1451692"/>
            <a:ext cx="6746542" cy="2246769"/>
          </a:xfrm>
          <a:prstGeom prst="rect">
            <a:avLst/>
          </a:prstGeom>
        </p:spPr>
        <p:txBody>
          <a:bodyPr wrap="square">
            <a:spAutoFit/>
          </a:bodyPr>
          <a:lstStyle/>
          <a:p>
            <a:r>
              <a:rPr lang="en-US" sz="2800" b="1" dirty="0">
                <a:latin typeface="Avenir Book" panose="02000503020000020003" pitchFamily="2" charset="0"/>
              </a:rPr>
              <a:t>Takeaway #6:</a:t>
            </a:r>
            <a:br>
              <a:rPr lang="en-US" sz="2800" b="1" dirty="0">
                <a:latin typeface="Avenir Book" panose="02000503020000020003" pitchFamily="2" charset="0"/>
              </a:rPr>
            </a:br>
            <a:r>
              <a:rPr lang="en-US" sz="2800" b="1" dirty="0">
                <a:solidFill>
                  <a:srgbClr val="C00000"/>
                </a:solidFill>
                <a:latin typeface="Avenir Book" panose="02000503020000020003" pitchFamily="2" charset="0"/>
              </a:rPr>
              <a:t>GPT-2</a:t>
            </a:r>
            <a:r>
              <a:rPr lang="en-US" sz="2800" dirty="0">
                <a:latin typeface="Avenir Book" panose="02000503020000020003" pitchFamily="2" charset="0"/>
              </a:rPr>
              <a:t> is astounding for generating realistic-looking new text</a:t>
            </a:r>
            <a:br>
              <a:rPr lang="en-US" sz="2800" dirty="0">
                <a:latin typeface="Avenir Book" panose="02000503020000020003" pitchFamily="2" charset="0"/>
              </a:rPr>
            </a:br>
            <a:endParaRPr lang="en-US" sz="2800" dirty="0">
              <a:latin typeface="Avenir Book" panose="02000503020000020003" pitchFamily="2" charset="0"/>
            </a:endParaRPr>
          </a:p>
          <a:p>
            <a:r>
              <a:rPr lang="en-US" sz="2800" dirty="0">
                <a:latin typeface="Avenir Book" panose="02000503020000020003" pitchFamily="2" charset="0"/>
              </a:rPr>
              <a:t>Can fine-tune toward other tasks, too.</a:t>
            </a:r>
          </a:p>
        </p:txBody>
      </p:sp>
    </p:spTree>
    <p:extLst>
      <p:ext uri="{BB962C8B-B14F-4D97-AF65-F5344CB8AC3E}">
        <p14:creationId xmlns:p14="http://schemas.microsoft.com/office/powerpoint/2010/main" val="37931794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41749" y="3330424"/>
            <a:ext cx="5043365"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95</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2">
            <a:extLst>
              <a:ext uri="{FF2B5EF4-FFF2-40B4-BE49-F238E27FC236}">
                <a16:creationId xmlns:a16="http://schemas.microsoft.com/office/drawing/2014/main" id="{29487A49-D741-6A4D-AC32-E1358D18C866}"/>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Tree>
    <p:extLst>
      <p:ext uri="{BB962C8B-B14F-4D97-AF65-F5344CB8AC3E}">
        <p14:creationId xmlns:p14="http://schemas.microsoft.com/office/powerpoint/2010/main" val="2620147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02737C-2476-5540-A1C8-5974CFC7F5ED}"/>
              </a:ext>
            </a:extLst>
          </p:cNvPr>
          <p:cNvSpPr/>
          <p:nvPr/>
        </p:nvSpPr>
        <p:spPr>
          <a:xfrm>
            <a:off x="1716349" y="4225488"/>
            <a:ext cx="2103297" cy="585397"/>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9E158-9647-2740-9C84-883B1825963A}"/>
              </a:ext>
            </a:extLst>
          </p:cNvPr>
          <p:cNvSpPr/>
          <p:nvPr/>
        </p:nvSpPr>
        <p:spPr>
          <a:xfrm>
            <a:off x="656114" y="1002103"/>
            <a:ext cx="771242" cy="90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E68751-04E9-FC44-99C5-D9888C7CD4D1}"/>
              </a:ext>
            </a:extLst>
          </p:cNvPr>
          <p:cNvSpPr/>
          <p:nvPr/>
        </p:nvSpPr>
        <p:spPr>
          <a:xfrm>
            <a:off x="656114" y="1092818"/>
            <a:ext cx="771242" cy="10036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7FCB2847-0F6D-EA4A-9C75-CAB26E4B6490}"/>
              </a:ext>
            </a:extLst>
          </p:cNvPr>
          <p:cNvSpPr>
            <a:spLocks noGrp="1"/>
          </p:cNvSpPr>
          <p:nvPr>
            <p:ph type="sldNum" sz="quarter" idx="12"/>
          </p:nvPr>
        </p:nvSpPr>
        <p:spPr/>
        <p:txBody>
          <a:bodyPr/>
          <a:lstStyle/>
          <a:p>
            <a:fld id="{6BCA73C5-4051-2D45-AC51-FD5A1C1C157A}" type="slidenum">
              <a:rPr lang="en-US" smtClean="0"/>
              <a:t>96</a:t>
            </a:fld>
            <a:endParaRPr lang="en-US"/>
          </a:p>
        </p:txBody>
      </p:sp>
      <p:sp>
        <p:nvSpPr>
          <p:cNvPr id="8" name="Rectangle 7">
            <a:extLst>
              <a:ext uri="{FF2B5EF4-FFF2-40B4-BE49-F238E27FC236}">
                <a16:creationId xmlns:a16="http://schemas.microsoft.com/office/drawing/2014/main" id="{FC66E1C5-52E5-0045-A018-E96403FC959D}"/>
              </a:ext>
            </a:extLst>
          </p:cNvPr>
          <p:cNvSpPr/>
          <p:nvPr/>
        </p:nvSpPr>
        <p:spPr>
          <a:xfrm>
            <a:off x="656114" y="1865703"/>
            <a:ext cx="771242" cy="907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E0600C-5FE1-A04D-B8A5-14AF40FFA3FE}"/>
              </a:ext>
            </a:extLst>
          </p:cNvPr>
          <p:cNvSpPr/>
          <p:nvPr/>
        </p:nvSpPr>
        <p:spPr>
          <a:xfrm>
            <a:off x="656114" y="1945532"/>
            <a:ext cx="771242" cy="1003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9628C4-8725-2649-B0BF-2729C9F7E11D}"/>
              </a:ext>
            </a:extLst>
          </p:cNvPr>
          <p:cNvSpPr/>
          <p:nvPr/>
        </p:nvSpPr>
        <p:spPr>
          <a:xfrm>
            <a:off x="681514" y="2716603"/>
            <a:ext cx="771242" cy="9071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336D41-8477-A045-A8D2-C520B334CCA4}"/>
              </a:ext>
            </a:extLst>
          </p:cNvPr>
          <p:cNvSpPr/>
          <p:nvPr/>
        </p:nvSpPr>
        <p:spPr>
          <a:xfrm>
            <a:off x="681514" y="2807318"/>
            <a:ext cx="771242" cy="10036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F2B3B0-6F56-2B4C-B360-67C0A24C3FB1}"/>
              </a:ext>
            </a:extLst>
          </p:cNvPr>
          <p:cNvSpPr/>
          <p:nvPr/>
        </p:nvSpPr>
        <p:spPr>
          <a:xfrm>
            <a:off x="681514" y="3532408"/>
            <a:ext cx="771242" cy="907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69B88A-E41F-AC41-82C8-21AEAE777AE1}"/>
              </a:ext>
            </a:extLst>
          </p:cNvPr>
          <p:cNvSpPr/>
          <p:nvPr/>
        </p:nvSpPr>
        <p:spPr>
          <a:xfrm>
            <a:off x="681514" y="3623123"/>
            <a:ext cx="771242" cy="10036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FD8D12-181B-D243-B6D0-AB85274E9D4D}"/>
              </a:ext>
            </a:extLst>
          </p:cNvPr>
          <p:cNvSpPr/>
          <p:nvPr/>
        </p:nvSpPr>
        <p:spPr>
          <a:xfrm>
            <a:off x="656114" y="4377292"/>
            <a:ext cx="771242" cy="90716"/>
          </a:xfrm>
          <a:prstGeom prst="rect">
            <a:avLst/>
          </a:prstGeom>
          <a:solidFill>
            <a:srgbClr val="FF7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C90123-E7CF-AD49-BF5B-68961810FA49}"/>
              </a:ext>
            </a:extLst>
          </p:cNvPr>
          <p:cNvSpPr/>
          <p:nvPr/>
        </p:nvSpPr>
        <p:spPr>
          <a:xfrm>
            <a:off x="656114" y="4468007"/>
            <a:ext cx="771242" cy="10036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a:extLst>
              <a:ext uri="{FF2B5EF4-FFF2-40B4-BE49-F238E27FC236}">
                <a16:creationId xmlns:a16="http://schemas.microsoft.com/office/drawing/2014/main" id="{77CFF4CB-9084-2A45-8DF2-39B971C4EC90}"/>
              </a:ext>
            </a:extLst>
          </p:cNvPr>
          <p:cNvSpPr txBox="1">
            <a:spLocks/>
          </p:cNvSpPr>
          <p:nvPr/>
        </p:nvSpPr>
        <p:spPr>
          <a:xfrm>
            <a:off x="1741749" y="517695"/>
            <a:ext cx="5511668" cy="488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Language Modelling</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RNNs/LSTMs</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Seq2Seq +Attention</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Transformers +BERT and GPT</a:t>
            </a:r>
          </a:p>
          <a:p>
            <a:pPr marL="0" indent="0">
              <a:lnSpc>
                <a:spcPct val="200000"/>
              </a:lnSpc>
              <a:spcBef>
                <a:spcPts val="0"/>
              </a:spcBef>
              <a:buNone/>
            </a:pPr>
            <a:r>
              <a:rPr lang="en-US" dirty="0">
                <a:solidFill>
                  <a:schemeClr val="tx1">
                    <a:lumMod val="75000"/>
                    <a:lumOff val="25000"/>
                  </a:schemeClr>
                </a:solidFill>
                <a:latin typeface="Avenir Medium" panose="02000503020000020003" pitchFamily="2" charset="0"/>
              </a:rPr>
              <a:t>Conclusions</a:t>
            </a:r>
          </a:p>
          <a:p>
            <a:pPr marL="0" indent="0">
              <a:lnSpc>
                <a:spcPct val="200000"/>
              </a:lnSpc>
              <a:spcBef>
                <a:spcPts val="0"/>
              </a:spcBef>
              <a:buNone/>
            </a:pPr>
            <a:endParaRPr lang="en-US" dirty="0">
              <a:solidFill>
                <a:schemeClr val="tx1">
                  <a:lumMod val="75000"/>
                  <a:lumOff val="25000"/>
                </a:schemeClr>
              </a:solidFill>
              <a:latin typeface="Avenir Medium" panose="02000503020000020003" pitchFamily="2" charset="0"/>
            </a:endParaRPr>
          </a:p>
        </p:txBody>
      </p:sp>
    </p:spTree>
    <p:extLst>
      <p:ext uri="{BB962C8B-B14F-4D97-AF65-F5344CB8AC3E}">
        <p14:creationId xmlns:p14="http://schemas.microsoft.com/office/powerpoint/2010/main" val="911872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Conclusion</a:t>
            </a:r>
            <a:endParaRPr lang="en-US" dirty="0">
              <a:solidFill>
                <a:srgbClr val="7030A0"/>
              </a:solidFill>
            </a:endParaRPr>
          </a:p>
        </p:txBody>
      </p:sp>
      <p:sp>
        <p:nvSpPr>
          <p:cNvPr id="105" name="Rectangle 104">
            <a:extLst>
              <a:ext uri="{FF2B5EF4-FFF2-40B4-BE49-F238E27FC236}">
                <a16:creationId xmlns:a16="http://schemas.microsoft.com/office/drawing/2014/main" id="{D2AB77F5-B141-644A-BB5E-4A9B2BE17C39}"/>
              </a:ext>
            </a:extLst>
          </p:cNvPr>
          <p:cNvSpPr/>
          <p:nvPr/>
        </p:nvSpPr>
        <p:spPr>
          <a:xfrm>
            <a:off x="1443953" y="1155620"/>
            <a:ext cx="9617747" cy="5301451"/>
          </a:xfrm>
          <a:prstGeom prst="rect">
            <a:avLst/>
          </a:prstGeom>
        </p:spPr>
        <p:txBody>
          <a:bodyPr wrap="square">
            <a:spAutoFit/>
          </a:bodyPr>
          <a:lstStyle/>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There has been significant progress in the past few years.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Some of the complex models are incredible, but rely on having a lot of data and computational resources (e.g., Transformers)</a:t>
            </a:r>
          </a:p>
          <a:p>
            <a:pPr marL="342900" indent="-342900">
              <a:lnSpc>
                <a:spcPct val="150000"/>
              </a:lnSpc>
              <a:spcBef>
                <a:spcPts val="2500"/>
              </a:spcBef>
              <a:buFont typeface="Arial" panose="020B0604020202020204" pitchFamily="34" charset="0"/>
              <a:buChar char="•"/>
            </a:pPr>
            <a:r>
              <a:rPr lang="en-US" sz="2400" dirty="0">
                <a:solidFill>
                  <a:schemeClr val="tx1">
                    <a:lumMod val="75000"/>
                    <a:lumOff val="25000"/>
                  </a:schemeClr>
                </a:solidFill>
                <a:latin typeface="Avenir Medium" panose="02000503020000020003" pitchFamily="2" charset="0"/>
              </a:rPr>
              <a:t>With all data science and machine learning, it’s best to understand your data and your task very well, then clean the data, and start with a simple model (instead of jumping to the most complex model)</a:t>
            </a:r>
            <a:endParaRPr lang="en-US" sz="2400" dirty="0">
              <a:solidFill>
                <a:schemeClr val="tx1">
                  <a:lumMod val="85000"/>
                  <a:lumOff val="15000"/>
                </a:schemeClr>
              </a:solidFill>
              <a:latin typeface="Avenir Medium" panose="02000503020000020003" pitchFamily="2" charset="0"/>
            </a:endParaRPr>
          </a:p>
          <a:p>
            <a:pPr marL="342900" indent="-342900">
              <a:spcBef>
                <a:spcPts val="2500"/>
              </a:spcBef>
              <a:buFont typeface="Arial" panose="020B0604020202020204" pitchFamily="34" charset="0"/>
              <a:buChar char="•"/>
            </a:pPr>
            <a:endParaRPr lang="en-US" sz="2400" dirty="0">
              <a:solidFill>
                <a:srgbClr val="C00000"/>
              </a:solidFill>
              <a:latin typeface="Avenir Medium" panose="02000503020000020003" pitchFamily="2" charset="0"/>
            </a:endParaRPr>
          </a:p>
        </p:txBody>
      </p:sp>
    </p:spTree>
    <p:extLst>
      <p:ext uri="{BB962C8B-B14F-4D97-AF65-F5344CB8AC3E}">
        <p14:creationId xmlns:p14="http://schemas.microsoft.com/office/powerpoint/2010/main" val="593735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Conclusion</a:t>
            </a:r>
            <a:endParaRPr lang="en-US" dirty="0">
              <a:solidFill>
                <a:srgbClr val="7030A0"/>
              </a:solidFill>
            </a:endParaRPr>
          </a:p>
        </p:txBody>
      </p:sp>
      <p:sp>
        <p:nvSpPr>
          <p:cNvPr id="5" name="Content Placeholder 2">
            <a:extLst>
              <a:ext uri="{FF2B5EF4-FFF2-40B4-BE49-F238E27FC236}">
                <a16:creationId xmlns:a16="http://schemas.microsoft.com/office/drawing/2014/main" id="{633D1C6B-15C6-F74A-B2B0-4E85DB2CB890}"/>
              </a:ext>
            </a:extLst>
          </p:cNvPr>
          <p:cNvSpPr txBox="1">
            <a:spLocks/>
          </p:cNvSpPr>
          <p:nvPr/>
        </p:nvSpPr>
        <p:spPr>
          <a:xfrm>
            <a:off x="571500" y="1019754"/>
            <a:ext cx="10845800" cy="5561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Roman"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Roman"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Roman"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Roman"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dirty="0">
                <a:solidFill>
                  <a:srgbClr val="C00000"/>
                </a:solidFill>
                <a:latin typeface="Avenir Light" panose="020B0402020203020204" pitchFamily="34" charset="77"/>
              </a:rPr>
              <a:t>Models</a:t>
            </a:r>
          </a:p>
          <a:p>
            <a:pPr>
              <a:lnSpc>
                <a:spcPct val="100000"/>
              </a:lnSpc>
            </a:pPr>
            <a:r>
              <a:rPr lang="en-US" sz="2000" b="1" dirty="0">
                <a:latin typeface="Avenir Light" panose="020B0402020203020204" pitchFamily="34" charset="77"/>
              </a:rPr>
              <a:t>N-gram</a:t>
            </a:r>
            <a:r>
              <a:rPr lang="en-US" sz="2000" dirty="0">
                <a:latin typeface="Avenir Light" panose="020B0402020203020204" pitchFamily="34" charset="77"/>
              </a:rPr>
              <a:t>: count statistics; </a:t>
            </a:r>
            <a:r>
              <a:rPr lang="en-US" sz="2000" b="1" dirty="0">
                <a:latin typeface="Avenir Light" panose="020B0402020203020204" pitchFamily="34" charset="77"/>
              </a:rPr>
              <a:t>elementary</a:t>
            </a:r>
            <a:r>
              <a:rPr lang="en-US" sz="2000" dirty="0">
                <a:latin typeface="Avenir Light" panose="020B0402020203020204" pitchFamily="34" charset="77"/>
              </a:rPr>
              <a:t> sequence modelling  </a:t>
            </a:r>
          </a:p>
          <a:p>
            <a:pPr>
              <a:lnSpc>
                <a:spcPct val="100000"/>
              </a:lnSpc>
            </a:pPr>
            <a:r>
              <a:rPr lang="en-US" sz="2000" b="1" dirty="0">
                <a:latin typeface="Avenir Light" panose="020B0402020203020204" pitchFamily="34" charset="77"/>
              </a:rPr>
              <a:t>FFNN</a:t>
            </a:r>
            <a:r>
              <a:rPr lang="en-US" sz="2000" dirty="0">
                <a:latin typeface="Avenir Light" panose="020B0402020203020204" pitchFamily="34" charset="77"/>
              </a:rPr>
              <a:t>: fixed-length context window; basic sequence modelling</a:t>
            </a:r>
          </a:p>
          <a:p>
            <a:pPr>
              <a:lnSpc>
                <a:spcPct val="100000"/>
              </a:lnSpc>
            </a:pPr>
            <a:r>
              <a:rPr lang="en-US" sz="2000" b="1" dirty="0">
                <a:latin typeface="Avenir Light" panose="020B0402020203020204" pitchFamily="34" charset="77"/>
              </a:rPr>
              <a:t>(Vanilla) RNN</a:t>
            </a:r>
            <a:r>
              <a:rPr lang="en-US" sz="2000" dirty="0">
                <a:latin typeface="Avenir Light" panose="020B0402020203020204" pitchFamily="34" charset="77"/>
              </a:rPr>
              <a:t>: uses context; fair sequence modelling</a:t>
            </a:r>
          </a:p>
          <a:p>
            <a:pPr>
              <a:lnSpc>
                <a:spcPct val="100000"/>
              </a:lnSpc>
            </a:pPr>
            <a:r>
              <a:rPr lang="en-US" sz="2000" b="1" dirty="0">
                <a:latin typeface="Avenir Light" panose="020B0402020203020204" pitchFamily="34" charset="77"/>
              </a:rPr>
              <a:t>LSTM</a:t>
            </a:r>
            <a:r>
              <a:rPr lang="en-US" sz="2000" dirty="0">
                <a:latin typeface="Avenir Light" panose="020B0402020203020204" pitchFamily="34" charset="77"/>
              </a:rPr>
              <a:t>: a variant of an RNN that handles long-range context better</a:t>
            </a:r>
          </a:p>
          <a:p>
            <a:pPr>
              <a:lnSpc>
                <a:spcPct val="100000"/>
              </a:lnSpc>
            </a:pPr>
            <a:r>
              <a:rPr lang="en-US" sz="2000" b="1" dirty="0">
                <a:latin typeface="Avenir Light" panose="020B0402020203020204" pitchFamily="34" charset="77"/>
              </a:rPr>
              <a:t>Seq2Seq</a:t>
            </a:r>
            <a:r>
              <a:rPr lang="en-US" sz="2000" dirty="0">
                <a:latin typeface="Avenir Light" panose="020B0402020203020204" pitchFamily="34" charset="77"/>
              </a:rPr>
              <a:t>: maps 1 sequence to another (</a:t>
            </a:r>
            <a:r>
              <a:rPr lang="en-US" sz="2000" dirty="0" err="1">
                <a:solidFill>
                  <a:srgbClr val="C00000"/>
                </a:solidFill>
                <a:latin typeface="Avenir Light" panose="020B0402020203020204" pitchFamily="34" charset="77"/>
              </a:rPr>
              <a:t>n</a:t>
            </a:r>
            <a:r>
              <a:rPr lang="en-US" sz="2000" dirty="0" err="1">
                <a:latin typeface="Avenir Light" panose="020B0402020203020204" pitchFamily="34" charset="77"/>
                <a:sym typeface="Wingdings" pitchFamily="2" charset="2"/>
              </a:rPr>
              <a:t></a:t>
            </a:r>
            <a:r>
              <a:rPr lang="en-US" sz="2000" dirty="0" err="1">
                <a:solidFill>
                  <a:srgbClr val="C00000"/>
                </a:solidFill>
                <a:latin typeface="Avenir Light" panose="020B0402020203020204" pitchFamily="34" charset="77"/>
                <a:sym typeface="Wingdings" pitchFamily="2" charset="2"/>
              </a:rPr>
              <a:t>m</a:t>
            </a:r>
            <a:r>
              <a:rPr lang="en-US" sz="2000" dirty="0">
                <a:latin typeface="Avenir Light" panose="020B0402020203020204" pitchFamily="34" charset="77"/>
                <a:sym typeface="Wingdings" pitchFamily="2" charset="2"/>
              </a:rPr>
              <a:t> sequences)</a:t>
            </a:r>
            <a:endParaRPr lang="en-US" sz="2000" dirty="0">
              <a:latin typeface="Avenir Light" panose="020B0402020203020204" pitchFamily="34" charset="77"/>
            </a:endParaRPr>
          </a:p>
          <a:p>
            <a:pPr>
              <a:lnSpc>
                <a:spcPct val="100000"/>
              </a:lnSpc>
            </a:pPr>
            <a:r>
              <a:rPr lang="en-US" sz="2000" b="1" dirty="0">
                <a:latin typeface="Avenir Light" panose="020B0402020203020204" pitchFamily="34" charset="77"/>
              </a:rPr>
              <a:t>Attention</a:t>
            </a:r>
            <a:r>
              <a:rPr lang="en-US" sz="2000" dirty="0">
                <a:latin typeface="Avenir Light" panose="020B0402020203020204" pitchFamily="34" charset="77"/>
              </a:rPr>
              <a:t>: determines which elements in </a:t>
            </a:r>
            <a:r>
              <a:rPr lang="en-US" sz="2000" dirty="0">
                <a:solidFill>
                  <a:srgbClr val="7030A0"/>
                </a:solidFill>
                <a:latin typeface="Avenir Light" panose="020B0402020203020204" pitchFamily="34" charset="77"/>
              </a:rPr>
              <a:t>sequence A </a:t>
            </a:r>
            <a:r>
              <a:rPr lang="en-US" sz="2000" dirty="0">
                <a:latin typeface="Avenir Light" panose="020B0402020203020204" pitchFamily="34" charset="77"/>
              </a:rPr>
              <a:t>pertain to </a:t>
            </a:r>
            <a:r>
              <a:rPr lang="en-US" sz="2000" dirty="0">
                <a:solidFill>
                  <a:srgbClr val="7030A0"/>
                </a:solidFill>
                <a:latin typeface="Avenir Light" panose="020B0402020203020204" pitchFamily="34" charset="77"/>
              </a:rPr>
              <a:t>sequence B</a:t>
            </a:r>
          </a:p>
          <a:p>
            <a:pPr>
              <a:lnSpc>
                <a:spcPct val="100000"/>
              </a:lnSpc>
            </a:pPr>
            <a:r>
              <a:rPr lang="en-US" sz="2000" b="1" dirty="0">
                <a:latin typeface="Avenir Light" panose="020B0402020203020204" pitchFamily="34" charset="77"/>
              </a:rPr>
              <a:t>Self-Attention</a:t>
            </a:r>
            <a:r>
              <a:rPr lang="en-US" sz="2000" dirty="0">
                <a:latin typeface="Avenir Light" panose="020B0402020203020204" pitchFamily="34" charset="77"/>
              </a:rPr>
              <a:t>: determines great representations for items in </a:t>
            </a:r>
            <a:r>
              <a:rPr lang="en-US" sz="2000" dirty="0">
                <a:solidFill>
                  <a:srgbClr val="7030A0"/>
                </a:solidFill>
                <a:latin typeface="Avenir Light" panose="020B0402020203020204" pitchFamily="34" charset="77"/>
              </a:rPr>
              <a:t>a sequence</a:t>
            </a:r>
          </a:p>
          <a:p>
            <a:pPr>
              <a:lnSpc>
                <a:spcPct val="100000"/>
              </a:lnSpc>
            </a:pPr>
            <a:r>
              <a:rPr lang="en-US" sz="2000" b="1" dirty="0">
                <a:latin typeface="Avenir Light" panose="020B0402020203020204" pitchFamily="34" charset="77"/>
              </a:rPr>
              <a:t>Transformers</a:t>
            </a:r>
            <a:r>
              <a:rPr lang="en-US" sz="2000" dirty="0">
                <a:latin typeface="Avenir Light" panose="020B0402020203020204" pitchFamily="34" charset="77"/>
              </a:rPr>
              <a:t>: learns excellent representation, via a </a:t>
            </a:r>
            <a:r>
              <a:rPr lang="en-US" sz="2000" dirty="0">
                <a:solidFill>
                  <a:srgbClr val="7030A0"/>
                </a:solidFill>
                <a:latin typeface="Avenir Light" panose="020B0402020203020204" pitchFamily="34" charset="77"/>
              </a:rPr>
              <a:t>seq2seq</a:t>
            </a:r>
            <a:r>
              <a:rPr lang="en-US" sz="2000" dirty="0">
                <a:latin typeface="Avenir Light" panose="020B0402020203020204" pitchFamily="34" charset="77"/>
              </a:rPr>
              <a:t> framework with </a:t>
            </a:r>
            <a:r>
              <a:rPr lang="en-US" sz="2000" dirty="0">
                <a:solidFill>
                  <a:srgbClr val="7030A0"/>
                </a:solidFill>
                <a:latin typeface="Avenir Light" panose="020B0402020203020204" pitchFamily="34" charset="77"/>
              </a:rPr>
              <a:t>self-attention </a:t>
            </a:r>
            <a:r>
              <a:rPr lang="en-US" sz="2000" dirty="0">
                <a:latin typeface="Avenir Light" panose="020B0402020203020204" pitchFamily="34" charset="77"/>
              </a:rPr>
              <a:t>and</a:t>
            </a:r>
            <a:r>
              <a:rPr lang="en-US" sz="2000" dirty="0">
                <a:solidFill>
                  <a:srgbClr val="7030A0"/>
                </a:solidFill>
                <a:latin typeface="Avenir Light" panose="020B0402020203020204" pitchFamily="34" charset="77"/>
              </a:rPr>
              <a:t> attention</a:t>
            </a:r>
          </a:p>
          <a:p>
            <a:pPr lvl="1">
              <a:lnSpc>
                <a:spcPct val="100000"/>
              </a:lnSpc>
            </a:pPr>
            <a:r>
              <a:rPr lang="en-US" sz="2000" b="1" dirty="0">
                <a:latin typeface="Avenir Light" panose="020B0402020203020204" pitchFamily="34" charset="77"/>
              </a:rPr>
              <a:t>BERT</a:t>
            </a:r>
            <a:r>
              <a:rPr lang="en-US" sz="2000" dirty="0">
                <a:latin typeface="Avenir Light" panose="020B0402020203020204" pitchFamily="34" charset="77"/>
              </a:rPr>
              <a:t>: Transformer Encoders that learn great representations and can be fine-tuned on other tasks</a:t>
            </a:r>
            <a:endParaRPr lang="en-US" sz="2000" dirty="0">
              <a:solidFill>
                <a:srgbClr val="7030A0"/>
              </a:solidFill>
              <a:latin typeface="Avenir Light" panose="020B0402020203020204" pitchFamily="34" charset="77"/>
            </a:endParaRPr>
          </a:p>
          <a:p>
            <a:pPr lvl="1">
              <a:lnSpc>
                <a:spcPct val="100000"/>
              </a:lnSpc>
            </a:pPr>
            <a:r>
              <a:rPr lang="en-US" sz="2000" b="1" dirty="0">
                <a:latin typeface="Avenir Light" panose="020B0402020203020204" pitchFamily="34" charset="77"/>
              </a:rPr>
              <a:t>GPT-2</a:t>
            </a:r>
            <a:r>
              <a:rPr lang="en-US" sz="2000" dirty="0">
                <a:latin typeface="Avenir Light" panose="020B0402020203020204" pitchFamily="34" charset="77"/>
              </a:rPr>
              <a:t>: Transformer Decoders that generate realistic text and can be fine-tuned on other tasks</a:t>
            </a:r>
            <a:endParaRPr lang="en-US" sz="2000" dirty="0">
              <a:solidFill>
                <a:srgbClr val="7030A0"/>
              </a:solidFill>
              <a:latin typeface="Avenir Light" panose="020B0402020203020204" pitchFamily="34" charset="77"/>
            </a:endParaRPr>
          </a:p>
        </p:txBody>
      </p:sp>
    </p:spTree>
    <p:extLst>
      <p:ext uri="{BB962C8B-B14F-4D97-AF65-F5344CB8AC3E}">
        <p14:creationId xmlns:p14="http://schemas.microsoft.com/office/powerpoint/2010/main" val="3279002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C67F1680-4E6A-FF47-A5A3-45A4491667D3}"/>
              </a:ext>
            </a:extLst>
          </p:cNvPr>
          <p:cNvSpPr/>
          <p:nvPr/>
        </p:nvSpPr>
        <p:spPr>
          <a:xfrm>
            <a:off x="903804" y="771482"/>
            <a:ext cx="6474896" cy="1302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1A543A3-FD97-9B45-B10B-B411CB0263B4}"/>
              </a:ext>
            </a:extLst>
          </p:cNvPr>
          <p:cNvSpPr>
            <a:spLocks noGrp="1"/>
          </p:cNvSpPr>
          <p:nvPr>
            <p:ph type="title"/>
          </p:nvPr>
        </p:nvSpPr>
        <p:spPr>
          <a:xfrm>
            <a:off x="838201" y="276262"/>
            <a:ext cx="8826500" cy="625438"/>
          </a:xfrm>
        </p:spPr>
        <p:txBody>
          <a:bodyPr/>
          <a:lstStyle/>
          <a:p>
            <a:r>
              <a:rPr lang="en-US" dirty="0"/>
              <a:t>Takeaways #1-3</a:t>
            </a:r>
            <a:endParaRPr lang="en-US" dirty="0">
              <a:solidFill>
                <a:srgbClr val="7030A0"/>
              </a:solidFill>
            </a:endParaRPr>
          </a:p>
        </p:txBody>
      </p:sp>
      <p:sp>
        <p:nvSpPr>
          <p:cNvPr id="2" name="TextBox 1">
            <a:extLst>
              <a:ext uri="{FF2B5EF4-FFF2-40B4-BE49-F238E27FC236}">
                <a16:creationId xmlns:a16="http://schemas.microsoft.com/office/drawing/2014/main" id="{B94EC5B5-DE82-DA4A-ABEA-9A70ACEF07DA}"/>
              </a:ext>
            </a:extLst>
          </p:cNvPr>
          <p:cNvSpPr txBox="1"/>
          <p:nvPr/>
        </p:nvSpPr>
        <p:spPr>
          <a:xfrm>
            <a:off x="903803" y="1261640"/>
            <a:ext cx="8299048" cy="461665"/>
          </a:xfrm>
          <a:prstGeom prst="rect">
            <a:avLst/>
          </a:prstGeom>
          <a:noFill/>
        </p:spPr>
        <p:txBody>
          <a:bodyPr wrap="square" rtlCol="0">
            <a:spAutoFit/>
          </a:bodyPr>
          <a:lstStyle/>
          <a:p>
            <a:r>
              <a:rPr lang="en-US" sz="2400" dirty="0">
                <a:latin typeface="Avenir Book" panose="02000503020000020003" pitchFamily="2" charset="0"/>
              </a:rPr>
              <a:t>1. word embeddings are very useful</a:t>
            </a:r>
          </a:p>
        </p:txBody>
      </p:sp>
      <p:sp>
        <p:nvSpPr>
          <p:cNvPr id="3" name="Rectangle 2">
            <a:extLst>
              <a:ext uri="{FF2B5EF4-FFF2-40B4-BE49-F238E27FC236}">
                <a16:creationId xmlns:a16="http://schemas.microsoft.com/office/drawing/2014/main" id="{3B6E4D18-2429-074F-8AD4-D0DEEB140978}"/>
              </a:ext>
            </a:extLst>
          </p:cNvPr>
          <p:cNvSpPr/>
          <p:nvPr/>
        </p:nvSpPr>
        <p:spPr>
          <a:xfrm>
            <a:off x="903803" y="2083245"/>
            <a:ext cx="10659305" cy="1938992"/>
          </a:xfrm>
          <a:prstGeom prst="rect">
            <a:avLst/>
          </a:prstGeom>
        </p:spPr>
        <p:txBody>
          <a:bodyPr wrap="square">
            <a:spAutoFit/>
          </a:bodyPr>
          <a:lstStyle/>
          <a:p>
            <a:r>
              <a:rPr lang="en-US" sz="2400" dirty="0">
                <a:latin typeface="Avenir Book" panose="02000503020000020003" pitchFamily="2" charset="0"/>
              </a:rPr>
              <a:t>2. LSTMs are a great starting point for modelling language (or other time series).</a:t>
            </a:r>
          </a:p>
          <a:p>
            <a:endParaRPr lang="en-US" sz="2400" dirty="0">
              <a:latin typeface="Avenir Book" panose="02000503020000020003" pitchFamily="2" charset="0"/>
            </a:endParaRPr>
          </a:p>
          <a:p>
            <a:r>
              <a:rPr lang="en-US" sz="2400" dirty="0">
                <a:latin typeface="Avenir Book" panose="02000503020000020003" pitchFamily="2" charset="0"/>
              </a:rPr>
              <a:t>Can make:</a:t>
            </a:r>
          </a:p>
          <a:p>
            <a:r>
              <a:rPr lang="en-US" sz="2400" b="1" dirty="0">
                <a:solidFill>
                  <a:srgbClr val="C00000"/>
                </a:solidFill>
                <a:latin typeface="Avenir Book" panose="02000503020000020003" pitchFamily="2" charset="0"/>
              </a:rPr>
              <a:t>n</a:t>
            </a:r>
            <a:r>
              <a:rPr lang="en-US" sz="2400" dirty="0">
                <a:latin typeface="Avenir Book" panose="02000503020000020003" pitchFamily="2" charset="0"/>
              </a:rPr>
              <a:t> </a:t>
            </a:r>
            <a:r>
              <a:rPr lang="en-US" sz="2400" dirty="0">
                <a:latin typeface="Avenir Book" panose="02000503020000020003" pitchFamily="2" charset="0"/>
                <a:sym typeface="Wingdings" pitchFamily="2" charset="2"/>
              </a:rPr>
              <a:t> </a:t>
            </a:r>
            <a:r>
              <a:rPr lang="en-US" sz="2400" b="1" dirty="0">
                <a:solidFill>
                  <a:srgbClr val="C00000"/>
                </a:solidFill>
                <a:latin typeface="Avenir Book" panose="02000503020000020003" pitchFamily="2" charset="0"/>
                <a:sym typeface="Wingdings" pitchFamily="2" charset="2"/>
              </a:rPr>
              <a:t>n</a:t>
            </a:r>
            <a:r>
              <a:rPr lang="en-US" sz="2400" dirty="0">
                <a:latin typeface="Avenir Book" panose="02000503020000020003" pitchFamily="2" charset="0"/>
                <a:sym typeface="Wingdings" pitchFamily="2" charset="2"/>
              </a:rPr>
              <a:t> predictions  or </a:t>
            </a:r>
            <a:r>
              <a:rPr lang="en-US" sz="2400" b="1" dirty="0">
                <a:solidFill>
                  <a:srgbClr val="C00000"/>
                </a:solidFill>
                <a:latin typeface="Avenir Book" panose="02000503020000020003" pitchFamily="2" charset="0"/>
                <a:sym typeface="Wingdings" pitchFamily="2" charset="2"/>
              </a:rPr>
              <a:t>n</a:t>
            </a:r>
            <a:r>
              <a:rPr lang="en-US" sz="2400" dirty="0">
                <a:latin typeface="Avenir Book" panose="02000503020000020003" pitchFamily="2" charset="0"/>
                <a:sym typeface="Wingdings" pitchFamily="2" charset="2"/>
              </a:rPr>
              <a:t>  </a:t>
            </a:r>
            <a:r>
              <a:rPr lang="en-US" sz="2400" b="1" dirty="0">
                <a:solidFill>
                  <a:srgbClr val="C00000"/>
                </a:solidFill>
                <a:latin typeface="Avenir Book" panose="02000503020000020003" pitchFamily="2" charset="0"/>
                <a:sym typeface="Wingdings" pitchFamily="2" charset="2"/>
              </a:rPr>
              <a:t>1</a:t>
            </a:r>
            <a:r>
              <a:rPr lang="en-US" sz="2400" dirty="0">
                <a:latin typeface="Avenir Book" panose="02000503020000020003" pitchFamily="2" charset="0"/>
                <a:sym typeface="Wingdings" pitchFamily="2" charset="2"/>
              </a:rPr>
              <a:t> predictions</a:t>
            </a:r>
            <a:endParaRPr lang="en-US" sz="2400" dirty="0"/>
          </a:p>
        </p:txBody>
      </p:sp>
      <p:sp>
        <p:nvSpPr>
          <p:cNvPr id="4" name="Rectangle 3">
            <a:extLst>
              <a:ext uri="{FF2B5EF4-FFF2-40B4-BE49-F238E27FC236}">
                <a16:creationId xmlns:a16="http://schemas.microsoft.com/office/drawing/2014/main" id="{49110674-1B47-8844-89F9-9F667619B3D9}"/>
              </a:ext>
            </a:extLst>
          </p:cNvPr>
          <p:cNvSpPr/>
          <p:nvPr/>
        </p:nvSpPr>
        <p:spPr>
          <a:xfrm>
            <a:off x="838201" y="4609455"/>
            <a:ext cx="9590590" cy="1569660"/>
          </a:xfrm>
          <a:prstGeom prst="rect">
            <a:avLst/>
          </a:prstGeom>
        </p:spPr>
        <p:txBody>
          <a:bodyPr wrap="square">
            <a:spAutoFit/>
          </a:bodyPr>
          <a:lstStyle/>
          <a:p>
            <a:r>
              <a:rPr lang="en-US" sz="2400" dirty="0">
                <a:latin typeface="Avenir Book" panose="02000503020000020003" pitchFamily="2" charset="0"/>
              </a:rPr>
              <a:t>3. Having a separate </a:t>
            </a:r>
            <a:r>
              <a:rPr lang="en-US" sz="2400" dirty="0">
                <a:solidFill>
                  <a:srgbClr val="7030A0"/>
                </a:solidFill>
                <a:latin typeface="Avenir Book" panose="02000503020000020003" pitchFamily="2" charset="0"/>
              </a:rPr>
              <a:t>encoder</a:t>
            </a:r>
            <a:r>
              <a:rPr lang="en-US" sz="2400" dirty="0">
                <a:latin typeface="Avenir Book" panose="02000503020000020003" pitchFamily="2" charset="0"/>
              </a:rPr>
              <a:t> and </a:t>
            </a:r>
            <a:r>
              <a:rPr lang="en-US" sz="2400" dirty="0">
                <a:solidFill>
                  <a:srgbClr val="7030A0"/>
                </a:solidFill>
                <a:latin typeface="Avenir Book" panose="02000503020000020003" pitchFamily="2" charset="0"/>
              </a:rPr>
              <a:t>decoder</a:t>
            </a:r>
            <a:r>
              <a:rPr lang="en-US" sz="2400" dirty="0">
                <a:latin typeface="Avenir Book" panose="02000503020000020003" pitchFamily="2" charset="0"/>
              </a:rPr>
              <a:t> allows for </a:t>
            </a:r>
            <a:r>
              <a:rPr lang="en-US" sz="2400" b="1" dirty="0">
                <a:solidFill>
                  <a:srgbClr val="C00000"/>
                </a:solidFill>
                <a:latin typeface="Avenir Book" panose="02000503020000020003" pitchFamily="2" charset="0"/>
              </a:rPr>
              <a:t>n</a:t>
            </a:r>
            <a:r>
              <a:rPr lang="en-US" sz="2400" dirty="0">
                <a:latin typeface="Avenir Book" panose="02000503020000020003" pitchFamily="2" charset="0"/>
              </a:rPr>
              <a:t> </a:t>
            </a:r>
            <a:r>
              <a:rPr lang="en-US" sz="2400" dirty="0">
                <a:latin typeface="Avenir Book" panose="02000503020000020003" pitchFamily="2" charset="0"/>
                <a:sym typeface="Wingdings" pitchFamily="2" charset="2"/>
              </a:rPr>
              <a:t></a:t>
            </a:r>
            <a:r>
              <a:rPr lang="en-US" sz="2400" dirty="0">
                <a:latin typeface="Avenir Book" panose="02000503020000020003" pitchFamily="2" charset="0"/>
              </a:rPr>
              <a:t> </a:t>
            </a:r>
            <a:r>
              <a:rPr lang="en-US" sz="2400" b="1" dirty="0">
                <a:solidFill>
                  <a:srgbClr val="C00000"/>
                </a:solidFill>
                <a:latin typeface="Avenir Book" panose="02000503020000020003" pitchFamily="2" charset="0"/>
              </a:rPr>
              <a:t>m</a:t>
            </a:r>
            <a:r>
              <a:rPr lang="en-US" sz="2400" dirty="0">
                <a:latin typeface="Avenir Book" panose="02000503020000020003" pitchFamily="2" charset="0"/>
              </a:rPr>
              <a:t> length predictions.</a:t>
            </a:r>
          </a:p>
          <a:p>
            <a:endParaRPr lang="en-US" sz="2400" dirty="0">
              <a:latin typeface="Avenir Book" panose="02000503020000020003" pitchFamily="2" charset="0"/>
            </a:endParaRPr>
          </a:p>
          <a:p>
            <a:r>
              <a:rPr lang="en-US" sz="2400" b="1" dirty="0">
                <a:solidFill>
                  <a:srgbClr val="C00000"/>
                </a:solidFill>
                <a:latin typeface="Avenir Book" panose="02000503020000020003" pitchFamily="2" charset="0"/>
              </a:rPr>
              <a:t>Attention</a:t>
            </a:r>
            <a:r>
              <a:rPr lang="en-US" sz="2400" dirty="0">
                <a:latin typeface="Avenir Book" panose="02000503020000020003" pitchFamily="2" charset="0"/>
              </a:rPr>
              <a:t> is powerful; allows us to conditionally weight our focus</a:t>
            </a:r>
          </a:p>
        </p:txBody>
      </p:sp>
    </p:spTree>
    <p:extLst>
      <p:ext uri="{BB962C8B-B14F-4D97-AF65-F5344CB8AC3E}">
        <p14:creationId xmlns:p14="http://schemas.microsoft.com/office/powerpoint/2010/main" val="2710371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4018</TotalTime>
  <Words>8657</Words>
  <Application>Microsoft Macintosh PowerPoint</Application>
  <PresentationFormat>Widescreen</PresentationFormat>
  <Paragraphs>2670</Paragraphs>
  <Slides>165</Slides>
  <Notes>109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165</vt:i4>
      </vt:variant>
    </vt:vector>
  </HeadingPairs>
  <TitlesOfParts>
    <vt:vector size="176" baseType="lpstr">
      <vt:lpstr>Arial</vt:lpstr>
      <vt:lpstr>Avenir Book</vt:lpstr>
      <vt:lpstr>Avenir Light</vt:lpstr>
      <vt:lpstr>Avenir Medium</vt:lpstr>
      <vt:lpstr>Avenir Next</vt:lpstr>
      <vt:lpstr>Avenir Roman</vt:lpstr>
      <vt:lpstr>Calibri</vt:lpstr>
      <vt:lpstr>Cambria Math</vt:lpstr>
      <vt:lpstr>Courier</vt:lpstr>
      <vt:lpstr>Noto Sans</vt:lpstr>
      <vt:lpstr>Office Theme</vt:lpstr>
      <vt:lpstr>Advances in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PowerPoint Presentation</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PowerPoint Presentation</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Language Modelling</vt:lpstr>
      <vt:lpstr>PowerPoint Presentation</vt:lpstr>
      <vt:lpstr>PowerPoint Presentation</vt:lpstr>
      <vt:lpstr>Since we only have an hour, let’s jump to the latest, greatest models -- Transformers. For a more comprehensive narrative that builds up, please see the RNNs/LSTMs and Seq2Seq sections (slides are at the end)</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vt:lpstr>
      <vt:lpstr>Self-Attention + FFNN</vt:lpstr>
      <vt:lpstr>Transformer Encoder</vt:lpstr>
      <vt:lpstr>Transformer Encoder</vt:lpstr>
      <vt:lpstr>Transformer Encoder</vt:lpstr>
      <vt:lpstr>Transformer Encoders</vt:lpstr>
      <vt:lpstr>Transformer Encoders</vt:lpstr>
      <vt:lpstr>Transformer Encoders and Decoders</vt:lpstr>
      <vt:lpstr>Transformer Encoders and Decoders</vt:lpstr>
      <vt:lpstr>Transformer Encoders and Decoders</vt:lpstr>
      <vt:lpstr>Transformer</vt:lpstr>
      <vt:lpstr>BERT (a Transformer variant)</vt:lpstr>
      <vt:lpstr>BERT (a Transformer variant)</vt:lpstr>
      <vt:lpstr>BERT (a Transformer variant)</vt:lpstr>
      <vt:lpstr>BERT (a Transformer variant)</vt:lpstr>
      <vt:lpstr>BERT (a Transformer variant)</vt:lpstr>
      <vt:lpstr>Transformer</vt:lpstr>
      <vt:lpstr>GPT-2 (a Transformer variant)</vt:lpstr>
      <vt:lpstr>GPT-2</vt:lpstr>
      <vt:lpstr>PowerPoint Presentation</vt:lpstr>
      <vt:lpstr>PowerPoint Presentation</vt:lpstr>
      <vt:lpstr>Conclusion</vt:lpstr>
      <vt:lpstr>Conclusion</vt:lpstr>
      <vt:lpstr>Takeaways #1-3</vt:lpstr>
      <vt:lpstr>Takeaways #4-6</vt:lpstr>
      <vt:lpstr>PowerPoint Presentation</vt:lpstr>
      <vt:lpstr>Conclusion</vt:lpstr>
      <vt:lpstr>PowerPoint Presentation</vt:lpstr>
      <vt:lpstr>Language Modelling</vt:lpstr>
      <vt:lpstr>Language Modelling</vt:lpstr>
      <vt:lpstr>Language Modelling</vt:lpstr>
      <vt:lpstr>Language Modelling</vt:lpstr>
      <vt:lpstr>Language Modelling</vt:lpstr>
      <vt:lpstr>RNN: Generation</vt:lpstr>
      <vt:lpstr>RNN: Generation</vt:lpstr>
      <vt:lpstr>RNN: Generation</vt:lpstr>
      <vt:lpstr>RNN: Generation</vt:lpstr>
      <vt:lpstr>RNN: Generation</vt:lpstr>
      <vt:lpstr>RNN: Generation</vt:lpstr>
      <vt:lpstr>RNN: Generation</vt:lpstr>
      <vt:lpstr>RNNs: Overview</vt:lpstr>
      <vt:lpstr>RNNs/LSTMs</vt:lpstr>
      <vt:lpstr>RNNs/LSTMs for sequential predictions</vt:lpstr>
      <vt:lpstr>RNNs/LSTMs for sequent-level predictions</vt:lpstr>
      <vt:lpstr>RNNs/LSTMs for sequent-level predictions</vt:lpstr>
      <vt:lpstr>Language Modelling</vt:lpstr>
      <vt:lpstr>PowerPoint Presentation</vt:lpstr>
      <vt:lpstr>PowerPoint Presentation</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Sequence-to-Sequence (seq2seq)</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seq2seq + Attention</vt:lpstr>
      <vt:lpstr>Sequence-to-Sequence (seq2seq)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Sequential Data with ELMo, BERT, Transformers, and other childhood heroes</dc:title>
  <dc:creator>Microsoft Office User</dc:creator>
  <cp:lastModifiedBy>Tanner, Christopher W.</cp:lastModifiedBy>
  <cp:revision>388</cp:revision>
  <cp:lastPrinted>2020-01-23T07:18:22Z</cp:lastPrinted>
  <dcterms:created xsi:type="dcterms:W3CDTF">2020-01-21T14:53:13Z</dcterms:created>
  <dcterms:modified xsi:type="dcterms:W3CDTF">2021-01-20T07:35:20Z</dcterms:modified>
</cp:coreProperties>
</file>